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19.xml" ContentType="application/vnd.openxmlformats-officedocument.presentationml.notesSlide+xml"/>
  <Override PartName="/ppt/tags/tag22.xml" ContentType="application/vnd.openxmlformats-officedocument.presentationml.tags+xml"/>
  <Override PartName="/ppt/notesSlides/notesSlide20.xml" ContentType="application/vnd.openxmlformats-officedocument.presentationml.notesSlide+xml"/>
  <Override PartName="/ppt/tags/tag23.xml" ContentType="application/vnd.openxmlformats-officedocument.presentationml.tags+xml"/>
  <Override PartName="/ppt/notesSlides/notesSlide21.xml" ContentType="application/vnd.openxmlformats-officedocument.presentationml.notesSlide+xml"/>
  <Override PartName="/ppt/tags/tag24.xml" ContentType="application/vnd.openxmlformats-officedocument.presentationml.tags+xml"/>
  <Override PartName="/ppt/notesSlides/notesSlide22.xml" ContentType="application/vnd.openxmlformats-officedocument.presentationml.notesSlide+xml"/>
  <Override PartName="/ppt/tags/tag25.xml" ContentType="application/vnd.openxmlformats-officedocument.presentationml.tags+xml"/>
  <Override PartName="/ppt/notesSlides/notesSlide23.xml" ContentType="application/vnd.openxmlformats-officedocument.presentationml.notesSlide+xml"/>
  <Override PartName="/ppt/tags/tag26.xml" ContentType="application/vnd.openxmlformats-officedocument.presentationml.tags+xml"/>
  <Override PartName="/ppt/notesSlides/notesSlide2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7.xml" ContentType="application/vnd.openxmlformats-officedocument.presentationml.tags+xml"/>
  <Override PartName="/ppt/notesSlides/notesSlide25.xml" ContentType="application/vnd.openxmlformats-officedocument.presentationml.notesSlide+xml"/>
  <Override PartName="/ppt/tags/tag28.xml" ContentType="application/vnd.openxmlformats-officedocument.presentationml.tags+xml"/>
  <Override PartName="/ppt/notesSlides/notesSlide26.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27.xml" ContentType="application/vnd.openxmlformats-officedocument.presentationml.notesSlide+xml"/>
  <Override PartName="/ppt/tags/tag31.xml" ContentType="application/vnd.openxmlformats-officedocument.presentationml.tags+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4"/>
  </p:sldMasterIdLst>
  <p:notesMasterIdLst>
    <p:notesMasterId r:id="rId35"/>
  </p:notesMasterIdLst>
  <p:sldIdLst>
    <p:sldId id="288" r:id="rId5"/>
    <p:sldId id="289" r:id="rId6"/>
    <p:sldId id="290" r:id="rId7"/>
    <p:sldId id="314" r:id="rId8"/>
    <p:sldId id="313" r:id="rId9"/>
    <p:sldId id="292" r:id="rId10"/>
    <p:sldId id="293" r:id="rId11"/>
    <p:sldId id="294" r:id="rId12"/>
    <p:sldId id="295" r:id="rId13"/>
    <p:sldId id="296" r:id="rId14"/>
    <p:sldId id="297" r:id="rId15"/>
    <p:sldId id="298" r:id="rId16"/>
    <p:sldId id="299" r:id="rId17"/>
    <p:sldId id="300" r:id="rId18"/>
    <p:sldId id="301" r:id="rId19"/>
    <p:sldId id="302" r:id="rId20"/>
    <p:sldId id="303" r:id="rId21"/>
    <p:sldId id="316" r:id="rId22"/>
    <p:sldId id="304" r:id="rId23"/>
    <p:sldId id="305" r:id="rId24"/>
    <p:sldId id="306" r:id="rId25"/>
    <p:sldId id="307" r:id="rId26"/>
    <p:sldId id="308" r:id="rId27"/>
    <p:sldId id="309" r:id="rId28"/>
    <p:sldId id="315" r:id="rId29"/>
    <p:sldId id="311" r:id="rId30"/>
    <p:sldId id="312" r:id="rId31"/>
    <p:sldId id="286" r:id="rId32"/>
    <p:sldId id="277" r:id="rId33"/>
    <p:sldId id="279" r:id="rId34"/>
  </p:sldIdLst>
  <p:sldSz cx="12192000" cy="6858000"/>
  <p:notesSz cx="6858000" cy="12192000"/>
  <p:embeddedFontLst>
    <p:embeddedFont>
      <p:font typeface="Barlow Bold" panose="00000800000000000000" pitchFamily="2" charset="0"/>
      <p:regular r:id="rId36"/>
      <p:bold r:id="rId37"/>
    </p:embeddedFont>
    <p:embeddedFont>
      <p:font typeface="Bookman Old Style" panose="02050604050505020204" pitchFamily="18" charset="0"/>
      <p:regular r:id="rId38"/>
      <p:bold r:id="rId39"/>
      <p:italic r:id="rId40"/>
      <p:boldItalic r:id="rId41"/>
    </p:embeddedFont>
    <p:embeddedFont>
      <p:font typeface="Cambria" panose="02040503050406030204" pitchFamily="18" charset="0"/>
      <p:regular r:id="rId42"/>
      <p:bold r:id="rId43"/>
      <p:italic r:id="rId44"/>
      <p:boldItalic r:id="rId45"/>
    </p:embeddedFont>
    <p:embeddedFont>
      <p:font typeface="Century Schoolbook" panose="02040604050505020304" pitchFamily="18" charset="0"/>
      <p:regular r:id="rId46"/>
      <p:bold r:id="rId47"/>
      <p:italic r:id="rId48"/>
      <p:boldItalic r:id="rId49"/>
    </p:embeddedFont>
    <p:embeddedFont>
      <p:font typeface="Montserrat" panose="00000500000000000000" pitchFamily="2" charset="0"/>
      <p:regular r:id="rId50"/>
      <p:bold r:id="rId51"/>
      <p:italic r:id="rId52"/>
      <p:boldItalic r:id="rId53"/>
    </p:embeddedFont>
    <p:embeddedFont>
      <p:font typeface="Montserrat Bold" panose="00000800000000000000" pitchFamily="2" charset="0"/>
      <p:regular r:id="rId54"/>
      <p:bold r:id="rId55"/>
    </p:embeddedFont>
    <p:embeddedFont>
      <p:font typeface="Roboto" panose="02000000000000000000" pitchFamily="2" charset="0"/>
      <p:regular r:id="rId56"/>
      <p:bold r:id="rId57"/>
      <p:italic r:id="rId58"/>
      <p:boldItalic r:id="rId59"/>
    </p:embeddedFont>
  </p:embeddedFontLst>
  <p:custDataLst>
    <p:tags r:id="rId60"/>
  </p:custData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74F90D-D61A-0820-36D2-E2354B7CDC9D}" name="Betty Eidemiller" initials="BE" userId="S::bettye@aim-hq.com::1d814269-c12f-4a98-bc7a-a0f46fe88030" providerId="AD"/>
  <p188:author id="{99D0E23E-91DD-B480-45CA-A74B364E54BA}" name="Christine Curran" initials="CC" userId="S::curranc1@nku.edu::94af123c-4ec6-4a35-8203-f29eded1f2d8" providerId="AD"/>
  <p188:author id="{6B0B2F65-CC17-7E4C-BABC-C857E9B96432}" name="Guest User" initials="GU" userId="S::urn:spo:tenantanon#40b049fb-36f5-4ea9-9a97-40d823a1c86d::" providerId="AD"/>
  <p188:author id="{8EC3CC7B-E905-70E5-F506-8BDB2DBB0EAA}" name="pwages27" initials="pw" userId="S::pwages27_gmail.com#ext#@societyoftoxicology.onmicrosoft.com::1f213957-1f5e-4b61-a59c-69cf529803f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1A3A5C"/>
    <a:srgbClr val="D8E7F5"/>
    <a:srgbClr val="D7E7F4"/>
    <a:srgbClr val="7F9BC2"/>
    <a:srgbClr val="A0333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7575875-6203-B358-C56B-179714E583DA}" v="17" dt="2026-07-29T17:00:55.08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05" autoAdjust="0"/>
    <p:restoredTop sz="94731"/>
  </p:normalViewPr>
  <p:slideViewPr>
    <p:cSldViewPr snapToGrid="0">
      <p:cViewPr varScale="1">
        <p:scale>
          <a:sx n="98" d="100"/>
          <a:sy n="98" d="100"/>
        </p:scale>
        <p:origin x="108" y="15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7.fntdata"/><Relationship Id="rId47" Type="http://schemas.openxmlformats.org/officeDocument/2006/relationships/font" Target="fonts/font12.fntdata"/><Relationship Id="rId50" Type="http://schemas.openxmlformats.org/officeDocument/2006/relationships/font" Target="fonts/font15.fntdata"/><Relationship Id="rId55" Type="http://schemas.openxmlformats.org/officeDocument/2006/relationships/font" Target="fonts/font20.fntdata"/><Relationship Id="rId63"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3" Type="http://schemas.openxmlformats.org/officeDocument/2006/relationships/font" Target="fonts/font18.fntdata"/><Relationship Id="rId58" Type="http://schemas.openxmlformats.org/officeDocument/2006/relationships/font" Target="fonts/font23.fntdata"/><Relationship Id="rId66" Type="http://schemas.microsoft.com/office/2015/10/relationships/revisionInfo" Target="revisionInfo.xml"/><Relationship Id="rId5" Type="http://schemas.openxmlformats.org/officeDocument/2006/relationships/slide" Target="slides/slide1.xml"/><Relationship Id="rId61" Type="http://schemas.openxmlformats.org/officeDocument/2006/relationships/presProps" Target="pres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font" Target="fonts/font13.fntdata"/><Relationship Id="rId56" Type="http://schemas.openxmlformats.org/officeDocument/2006/relationships/font" Target="fonts/font21.fntdata"/><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font" Target="fonts/font16.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3.fntdata"/><Relationship Id="rId46" Type="http://schemas.openxmlformats.org/officeDocument/2006/relationships/font" Target="fonts/font11.fntdata"/><Relationship Id="rId59" Type="http://schemas.openxmlformats.org/officeDocument/2006/relationships/font" Target="fonts/font24.fntdata"/><Relationship Id="rId67" Type="http://schemas.microsoft.com/office/2018/10/relationships/authors" Target="authors.xml"/><Relationship Id="rId20" Type="http://schemas.openxmlformats.org/officeDocument/2006/relationships/slide" Target="slides/slide16.xml"/><Relationship Id="rId41" Type="http://schemas.openxmlformats.org/officeDocument/2006/relationships/font" Target="fonts/font6.fntdata"/><Relationship Id="rId54" Type="http://schemas.openxmlformats.org/officeDocument/2006/relationships/font" Target="fonts/font19.fntdata"/><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1.fntdata"/><Relationship Id="rId49" Type="http://schemas.openxmlformats.org/officeDocument/2006/relationships/font" Target="fonts/font14.fntdata"/><Relationship Id="rId57" Type="http://schemas.openxmlformats.org/officeDocument/2006/relationships/font" Target="fonts/font22.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font" Target="fonts/font9.fntdata"/><Relationship Id="rId52" Type="http://schemas.openxmlformats.org/officeDocument/2006/relationships/font" Target="fonts/font17.fntdata"/><Relationship Id="rId60" Type="http://schemas.openxmlformats.org/officeDocument/2006/relationships/tags" Target="tags/tag1.xml"/><Relationship Id="rId65"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font" Target="fonts/font4.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elle Werts" userId="S::michelle_aim-hq.com#ext#@societyoftoxicology.onmicrosoft.com::c69a2ba4-3d66-4fab-94d5-613bc1fc355a" providerId="AD" clId="Web-{F7575875-6203-B358-C56B-179714E583DA}"/>
    <pc:docChg chg="modSld">
      <pc:chgData name="Michelle Werts" userId="S::michelle_aim-hq.com#ext#@societyoftoxicology.onmicrosoft.com::c69a2ba4-3d66-4fab-94d5-613bc1fc355a" providerId="AD" clId="Web-{F7575875-6203-B358-C56B-179714E583DA}" dt="2026-07-29T17:00:55.089" v="16" actId="1076"/>
      <pc:docMkLst>
        <pc:docMk/>
      </pc:docMkLst>
      <pc:sldChg chg="modSp">
        <pc:chgData name="Michelle Werts" userId="S::michelle_aim-hq.com#ext#@societyoftoxicology.onmicrosoft.com::c69a2ba4-3d66-4fab-94d5-613bc1fc355a" providerId="AD" clId="Web-{F7575875-6203-B358-C56B-179714E583DA}" dt="2026-07-29T17:00:18.745" v="3" actId="1076"/>
        <pc:sldMkLst>
          <pc:docMk/>
          <pc:sldMk cId="3708926602" sldId="303"/>
        </pc:sldMkLst>
        <pc:spChg chg="mod">
          <ac:chgData name="Michelle Werts" userId="S::michelle_aim-hq.com#ext#@societyoftoxicology.onmicrosoft.com::c69a2ba4-3d66-4fab-94d5-613bc1fc355a" providerId="AD" clId="Web-{F7575875-6203-B358-C56B-179714E583DA}" dt="2026-07-29T16:59:54.557" v="0" actId="14100"/>
          <ac:spMkLst>
            <pc:docMk/>
            <pc:sldMk cId="3708926602" sldId="303"/>
            <ac:spMk id="3" creationId="{00000000-0000-0000-0000-000000000000}"/>
          </ac:spMkLst>
        </pc:spChg>
        <pc:spChg chg="mod">
          <ac:chgData name="Michelle Werts" userId="S::michelle_aim-hq.com#ext#@societyoftoxicology.onmicrosoft.com::c69a2ba4-3d66-4fab-94d5-613bc1fc355a" providerId="AD" clId="Web-{F7575875-6203-B358-C56B-179714E583DA}" dt="2026-07-29T17:00:00.604" v="1" actId="14100"/>
          <ac:spMkLst>
            <pc:docMk/>
            <pc:sldMk cId="3708926602" sldId="303"/>
            <ac:spMk id="7" creationId="{00000000-0000-0000-0000-000000000000}"/>
          </ac:spMkLst>
        </pc:spChg>
        <pc:spChg chg="mod">
          <ac:chgData name="Michelle Werts" userId="S::michelle_aim-hq.com#ext#@societyoftoxicology.onmicrosoft.com::c69a2ba4-3d66-4fab-94d5-613bc1fc355a" providerId="AD" clId="Web-{F7575875-6203-B358-C56B-179714E583DA}" dt="2026-07-29T17:00:18.745" v="2" actId="1076"/>
          <ac:spMkLst>
            <pc:docMk/>
            <pc:sldMk cId="3708926602" sldId="303"/>
            <ac:spMk id="8" creationId="{00000000-0000-0000-0000-000000000000}"/>
          </ac:spMkLst>
        </pc:spChg>
        <pc:picChg chg="mod">
          <ac:chgData name="Michelle Werts" userId="S::michelle_aim-hq.com#ext#@societyoftoxicology.onmicrosoft.com::c69a2ba4-3d66-4fab-94d5-613bc1fc355a" providerId="AD" clId="Web-{F7575875-6203-B358-C56B-179714E583DA}" dt="2026-07-29T17:00:18.745" v="3" actId="1076"/>
          <ac:picMkLst>
            <pc:docMk/>
            <pc:sldMk cId="3708926602" sldId="303"/>
            <ac:picMk id="902" creationId="{00000000-0000-0000-0000-000000000000}"/>
          </ac:picMkLst>
        </pc:picChg>
      </pc:sldChg>
      <pc:sldChg chg="modSp">
        <pc:chgData name="Michelle Werts" userId="S::michelle_aim-hq.com#ext#@societyoftoxicology.onmicrosoft.com::c69a2ba4-3d66-4fab-94d5-613bc1fc355a" providerId="AD" clId="Web-{F7575875-6203-B358-C56B-179714E583DA}" dt="2026-07-29T17:00:55.089" v="16" actId="1076"/>
        <pc:sldMkLst>
          <pc:docMk/>
          <pc:sldMk cId="823490284" sldId="316"/>
        </pc:sldMkLst>
        <pc:spChg chg="mod">
          <ac:chgData name="Michelle Werts" userId="S::michelle_aim-hq.com#ext#@societyoftoxicology.onmicrosoft.com::c69a2ba4-3d66-4fab-94d5-613bc1fc355a" providerId="AD" clId="Web-{F7575875-6203-B358-C56B-179714E583DA}" dt="2026-07-29T17:00:55.042" v="11" actId="1076"/>
          <ac:spMkLst>
            <pc:docMk/>
            <pc:sldMk cId="823490284" sldId="316"/>
            <ac:spMk id="4" creationId="{A6F01553-9238-DFC2-7CC2-69F433F5143C}"/>
          </ac:spMkLst>
        </pc:spChg>
        <pc:spChg chg="mod">
          <ac:chgData name="Michelle Werts" userId="S::michelle_aim-hq.com#ext#@societyoftoxicology.onmicrosoft.com::c69a2ba4-3d66-4fab-94d5-613bc1fc355a" providerId="AD" clId="Web-{F7575875-6203-B358-C56B-179714E583DA}" dt="2026-07-29T17:00:55.057" v="12" actId="1076"/>
          <ac:spMkLst>
            <pc:docMk/>
            <pc:sldMk cId="823490284" sldId="316"/>
            <ac:spMk id="5" creationId="{AF0E9E9B-22EA-EECE-C67E-F2FE3449D764}"/>
          </ac:spMkLst>
        </pc:spChg>
        <pc:spChg chg="mod">
          <ac:chgData name="Michelle Werts" userId="S::michelle_aim-hq.com#ext#@societyoftoxicology.onmicrosoft.com::c69a2ba4-3d66-4fab-94d5-613bc1fc355a" providerId="AD" clId="Web-{F7575875-6203-B358-C56B-179714E583DA}" dt="2026-07-29T17:00:55.057" v="13" actId="1076"/>
          <ac:spMkLst>
            <pc:docMk/>
            <pc:sldMk cId="823490284" sldId="316"/>
            <ac:spMk id="8" creationId="{D32A3129-6AC3-BA51-0B64-D390F3933F22}"/>
          </ac:spMkLst>
        </pc:spChg>
        <pc:spChg chg="mod">
          <ac:chgData name="Michelle Werts" userId="S::michelle_aim-hq.com#ext#@societyoftoxicology.onmicrosoft.com::c69a2ba4-3d66-4fab-94d5-613bc1fc355a" providerId="AD" clId="Web-{F7575875-6203-B358-C56B-179714E583DA}" dt="2026-07-29T17:00:55.073" v="14" actId="1076"/>
          <ac:spMkLst>
            <pc:docMk/>
            <pc:sldMk cId="823490284" sldId="316"/>
            <ac:spMk id="9" creationId="{DC0E00E1-1F0B-8DA4-8E1D-CE50961D4EC9}"/>
          </ac:spMkLst>
        </pc:spChg>
        <pc:picChg chg="mod">
          <ac:chgData name="Michelle Werts" userId="S::michelle_aim-hq.com#ext#@societyoftoxicology.onmicrosoft.com::c69a2ba4-3d66-4fab-94d5-613bc1fc355a" providerId="AD" clId="Web-{F7575875-6203-B358-C56B-179714E583DA}" dt="2026-07-29T17:00:55.073" v="15" actId="1076"/>
          <ac:picMkLst>
            <pc:docMk/>
            <pc:sldMk cId="823490284" sldId="316"/>
            <ac:picMk id="903" creationId="{00000000-0000-0000-0000-000000000000}"/>
          </ac:picMkLst>
        </pc:picChg>
        <pc:picChg chg="mod">
          <ac:chgData name="Michelle Werts" userId="S::michelle_aim-hq.com#ext#@societyoftoxicology.onmicrosoft.com::c69a2ba4-3d66-4fab-94d5-613bc1fc355a" providerId="AD" clId="Web-{F7575875-6203-B358-C56B-179714E583DA}" dt="2026-07-29T17:00:55.089" v="16" actId="1076"/>
          <ac:picMkLst>
            <pc:docMk/>
            <pc:sldMk cId="823490284" sldId="316"/>
            <ac:picMk id="904" creationId="{00000000-0000-0000-0000-000000000000}"/>
          </ac:picMkLst>
        </pc:picChg>
      </pc:sldChg>
    </pc:docChg>
  </pc:docChgLst>
  <pc:docChgLst>
    <pc:chgData name="Betty Eidemiller" userId="1d814269-c12f-4a98-bc7a-a0f46fe88030" providerId="ADAL" clId="{E8FD00D5-2C30-4A4C-9B41-D532FA06563E}"/>
    <pc:docChg chg="custSel modSld">
      <pc:chgData name="Betty Eidemiller" userId="1d814269-c12f-4a98-bc7a-a0f46fe88030" providerId="ADAL" clId="{E8FD00D5-2C30-4A4C-9B41-D532FA06563E}" dt="2026-07-23T16:40:29.324" v="378" actId="6549"/>
      <pc:docMkLst>
        <pc:docMk/>
      </pc:docMkLst>
      <pc:sldChg chg="modSp mod">
        <pc:chgData name="Betty Eidemiller" userId="1d814269-c12f-4a98-bc7a-a0f46fe88030" providerId="ADAL" clId="{E8FD00D5-2C30-4A4C-9B41-D532FA06563E}" dt="2026-07-23T15:22:02.457" v="286" actId="1036"/>
        <pc:sldMkLst>
          <pc:docMk/>
          <pc:sldMk cId="1505466791" sldId="277"/>
        </pc:sldMkLst>
        <pc:spChg chg="mod">
          <ac:chgData name="Betty Eidemiller" userId="1d814269-c12f-4a98-bc7a-a0f46fe88030" providerId="ADAL" clId="{E8FD00D5-2C30-4A4C-9B41-D532FA06563E}" dt="2026-07-23T15:20:44.432" v="248" actId="114"/>
          <ac:spMkLst>
            <pc:docMk/>
            <pc:sldMk cId="1505466791" sldId="277"/>
            <ac:spMk id="4" creationId="{00000000-0000-0000-0000-000000000000}"/>
          </ac:spMkLst>
        </pc:spChg>
        <pc:spChg chg="mod">
          <ac:chgData name="Betty Eidemiller" userId="1d814269-c12f-4a98-bc7a-a0f46fe88030" providerId="ADAL" clId="{E8FD00D5-2C30-4A4C-9B41-D532FA06563E}" dt="2026-07-23T15:21:04.077" v="253" actId="255"/>
          <ac:spMkLst>
            <pc:docMk/>
            <pc:sldMk cId="1505466791" sldId="277"/>
            <ac:spMk id="5" creationId="{00000000-0000-0000-0000-000000000000}"/>
          </ac:spMkLst>
        </pc:spChg>
        <pc:spChg chg="mod">
          <ac:chgData name="Betty Eidemiller" userId="1d814269-c12f-4a98-bc7a-a0f46fe88030" providerId="ADAL" clId="{E8FD00D5-2C30-4A4C-9B41-D532FA06563E}" dt="2026-07-23T15:21:29.232" v="257" actId="1076"/>
          <ac:spMkLst>
            <pc:docMk/>
            <pc:sldMk cId="1505466791" sldId="277"/>
            <ac:spMk id="6" creationId="{00000000-0000-0000-0000-000000000000}"/>
          </ac:spMkLst>
        </pc:spChg>
        <pc:spChg chg="mod">
          <ac:chgData name="Betty Eidemiller" userId="1d814269-c12f-4a98-bc7a-a0f46fe88030" providerId="ADAL" clId="{E8FD00D5-2C30-4A4C-9B41-D532FA06563E}" dt="2026-07-23T15:21:24.885" v="256" actId="1076"/>
          <ac:spMkLst>
            <pc:docMk/>
            <pc:sldMk cId="1505466791" sldId="277"/>
            <ac:spMk id="7" creationId="{00000000-0000-0000-0000-000000000000}"/>
          </ac:spMkLst>
        </pc:spChg>
        <pc:spChg chg="mod">
          <ac:chgData name="Betty Eidemiller" userId="1d814269-c12f-4a98-bc7a-a0f46fe88030" providerId="ADAL" clId="{E8FD00D5-2C30-4A4C-9B41-D532FA06563E}" dt="2026-07-23T15:21:42.295" v="272" actId="20577"/>
          <ac:spMkLst>
            <pc:docMk/>
            <pc:sldMk cId="1505466791" sldId="277"/>
            <ac:spMk id="13" creationId="{4BE63DF9-96A5-D663-FEB3-3CE21DC938A6}"/>
          </ac:spMkLst>
        </pc:spChg>
        <pc:spChg chg="mod">
          <ac:chgData name="Betty Eidemiller" userId="1d814269-c12f-4a98-bc7a-a0f46fe88030" providerId="ADAL" clId="{E8FD00D5-2C30-4A4C-9B41-D532FA06563E}" dt="2026-07-23T15:21:53.838" v="273" actId="255"/>
          <ac:spMkLst>
            <pc:docMk/>
            <pc:sldMk cId="1505466791" sldId="277"/>
            <ac:spMk id="15" creationId="{D9BDE54B-D6A3-58C0-25D4-57B2F1E6724C}"/>
          </ac:spMkLst>
        </pc:spChg>
        <pc:spChg chg="mod">
          <ac:chgData name="Betty Eidemiller" userId="1d814269-c12f-4a98-bc7a-a0f46fe88030" providerId="ADAL" clId="{E8FD00D5-2C30-4A4C-9B41-D532FA06563E}" dt="2026-07-23T15:22:02.457" v="286" actId="1036"/>
          <ac:spMkLst>
            <pc:docMk/>
            <pc:sldMk cId="1505466791" sldId="277"/>
            <ac:spMk id="17" creationId="{C91EBEDF-FA58-7AC9-8F82-BCDF6A8827BB}"/>
          </ac:spMkLst>
        </pc:spChg>
        <pc:spChg chg="mod">
          <ac:chgData name="Betty Eidemiller" userId="1d814269-c12f-4a98-bc7a-a0f46fe88030" providerId="ADAL" clId="{E8FD00D5-2C30-4A4C-9B41-D532FA06563E}" dt="2026-07-23T15:22:02.457" v="286" actId="1036"/>
          <ac:spMkLst>
            <pc:docMk/>
            <pc:sldMk cId="1505466791" sldId="277"/>
            <ac:spMk id="19" creationId="{3471C90D-6074-EF67-B233-CC0771300F86}"/>
          </ac:spMkLst>
        </pc:spChg>
      </pc:sldChg>
      <pc:sldChg chg="modSp mod">
        <pc:chgData name="Betty Eidemiller" userId="1d814269-c12f-4a98-bc7a-a0f46fe88030" providerId="ADAL" clId="{E8FD00D5-2C30-4A4C-9B41-D532FA06563E}" dt="2026-07-23T15:25:00.715" v="368" actId="1076"/>
        <pc:sldMkLst>
          <pc:docMk/>
          <pc:sldMk cId="2100121370" sldId="279"/>
        </pc:sldMkLst>
        <pc:spChg chg="mod">
          <ac:chgData name="Betty Eidemiller" userId="1d814269-c12f-4a98-bc7a-a0f46fe88030" providerId="ADAL" clId="{E8FD00D5-2C30-4A4C-9B41-D532FA06563E}" dt="2026-07-23T15:22:08.500" v="287" actId="114"/>
          <ac:spMkLst>
            <pc:docMk/>
            <pc:sldMk cId="2100121370" sldId="279"/>
            <ac:spMk id="4" creationId="{00000000-0000-0000-0000-000000000000}"/>
          </ac:spMkLst>
        </pc:spChg>
        <pc:spChg chg="mod">
          <ac:chgData name="Betty Eidemiller" userId="1d814269-c12f-4a98-bc7a-a0f46fe88030" providerId="ADAL" clId="{E8FD00D5-2C30-4A4C-9B41-D532FA06563E}" dt="2026-07-23T15:24:33.400" v="351" actId="1035"/>
          <ac:spMkLst>
            <pc:docMk/>
            <pc:sldMk cId="2100121370" sldId="279"/>
            <ac:spMk id="5" creationId="{00000000-0000-0000-0000-000000000000}"/>
          </ac:spMkLst>
        </pc:spChg>
        <pc:spChg chg="mod">
          <ac:chgData name="Betty Eidemiller" userId="1d814269-c12f-4a98-bc7a-a0f46fe88030" providerId="ADAL" clId="{E8FD00D5-2C30-4A4C-9B41-D532FA06563E}" dt="2026-07-23T15:24:41.064" v="352" actId="1076"/>
          <ac:spMkLst>
            <pc:docMk/>
            <pc:sldMk cId="2100121370" sldId="279"/>
            <ac:spMk id="6" creationId="{00000000-0000-0000-0000-000000000000}"/>
          </ac:spMkLst>
        </pc:spChg>
        <pc:spChg chg="mod">
          <ac:chgData name="Betty Eidemiller" userId="1d814269-c12f-4a98-bc7a-a0f46fe88030" providerId="ADAL" clId="{E8FD00D5-2C30-4A4C-9B41-D532FA06563E}" dt="2026-07-23T15:24:44.709" v="353" actId="1076"/>
          <ac:spMkLst>
            <pc:docMk/>
            <pc:sldMk cId="2100121370" sldId="279"/>
            <ac:spMk id="7" creationId="{00000000-0000-0000-0000-000000000000}"/>
          </ac:spMkLst>
        </pc:spChg>
        <pc:spChg chg="mod">
          <ac:chgData name="Betty Eidemiller" userId="1d814269-c12f-4a98-bc7a-a0f46fe88030" providerId="ADAL" clId="{E8FD00D5-2C30-4A4C-9B41-D532FA06563E}" dt="2026-07-23T15:24:54.763" v="367" actId="1035"/>
          <ac:spMkLst>
            <pc:docMk/>
            <pc:sldMk cId="2100121370" sldId="279"/>
            <ac:spMk id="11" creationId="{70240F07-BB53-1954-2640-CE84E6598E99}"/>
          </ac:spMkLst>
        </pc:spChg>
        <pc:spChg chg="mod">
          <ac:chgData name="Betty Eidemiller" userId="1d814269-c12f-4a98-bc7a-a0f46fe88030" providerId="ADAL" clId="{E8FD00D5-2C30-4A4C-9B41-D532FA06563E}" dt="2026-07-23T15:24:54.763" v="367" actId="1035"/>
          <ac:spMkLst>
            <pc:docMk/>
            <pc:sldMk cId="2100121370" sldId="279"/>
            <ac:spMk id="13" creationId="{C11C7E5D-BC8B-6E2E-FF79-A0D3AFFA32E1}"/>
          </ac:spMkLst>
        </pc:spChg>
        <pc:spChg chg="mod">
          <ac:chgData name="Betty Eidemiller" userId="1d814269-c12f-4a98-bc7a-a0f46fe88030" providerId="ADAL" clId="{E8FD00D5-2C30-4A4C-9B41-D532FA06563E}" dt="2026-07-23T15:24:54.763" v="367" actId="1035"/>
          <ac:spMkLst>
            <pc:docMk/>
            <pc:sldMk cId="2100121370" sldId="279"/>
            <ac:spMk id="15" creationId="{C301654A-3723-64A0-2878-2E8A0EAF8F0F}"/>
          </ac:spMkLst>
        </pc:spChg>
        <pc:spChg chg="mod">
          <ac:chgData name="Betty Eidemiller" userId="1d814269-c12f-4a98-bc7a-a0f46fe88030" providerId="ADAL" clId="{E8FD00D5-2C30-4A4C-9B41-D532FA06563E}" dt="2026-07-23T15:24:54.763" v="367" actId="1035"/>
          <ac:spMkLst>
            <pc:docMk/>
            <pc:sldMk cId="2100121370" sldId="279"/>
            <ac:spMk id="17" creationId="{0B640336-7E8F-95CD-26D4-A007B0C81603}"/>
          </ac:spMkLst>
        </pc:spChg>
        <pc:spChg chg="mod">
          <ac:chgData name="Betty Eidemiller" userId="1d814269-c12f-4a98-bc7a-a0f46fe88030" providerId="ADAL" clId="{E8FD00D5-2C30-4A4C-9B41-D532FA06563E}" dt="2026-07-23T15:25:00.715" v="368" actId="1076"/>
          <ac:spMkLst>
            <pc:docMk/>
            <pc:sldMk cId="2100121370" sldId="279"/>
            <ac:spMk id="19" creationId="{725F191E-7954-DF2F-B943-561A68A4897B}"/>
          </ac:spMkLst>
        </pc:spChg>
        <pc:spChg chg="mod">
          <ac:chgData name="Betty Eidemiller" userId="1d814269-c12f-4a98-bc7a-a0f46fe88030" providerId="ADAL" clId="{E8FD00D5-2C30-4A4C-9B41-D532FA06563E}" dt="2026-07-23T15:23:52.070" v="317" actId="255"/>
          <ac:spMkLst>
            <pc:docMk/>
            <pc:sldMk cId="2100121370" sldId="279"/>
            <ac:spMk id="21" creationId="{25F499CF-CB89-C6A6-AB75-5C13BA6A28D8}"/>
          </ac:spMkLst>
        </pc:spChg>
      </pc:sldChg>
      <pc:sldChg chg="modSp mod">
        <pc:chgData name="Betty Eidemiller" userId="1d814269-c12f-4a98-bc7a-a0f46fe88030" providerId="ADAL" clId="{E8FD00D5-2C30-4A4C-9B41-D532FA06563E}" dt="2026-07-23T15:20:37.839" v="247" actId="1076"/>
        <pc:sldMkLst>
          <pc:docMk/>
          <pc:sldMk cId="1263770729" sldId="286"/>
        </pc:sldMkLst>
        <pc:spChg chg="mod">
          <ac:chgData name="Betty Eidemiller" userId="1d814269-c12f-4a98-bc7a-a0f46fe88030" providerId="ADAL" clId="{E8FD00D5-2C30-4A4C-9B41-D532FA06563E}" dt="2026-07-23T15:20:37.839" v="247" actId="1076"/>
          <ac:spMkLst>
            <pc:docMk/>
            <pc:sldMk cId="1263770729" sldId="286"/>
            <ac:spMk id="2" creationId="{3C5C4A3E-9C1B-389E-D5BD-1A8578041ED1}"/>
          </ac:spMkLst>
        </pc:spChg>
      </pc:sldChg>
      <pc:sldChg chg="modSp mod">
        <pc:chgData name="Betty Eidemiller" userId="1d814269-c12f-4a98-bc7a-a0f46fe88030" providerId="ADAL" clId="{E8FD00D5-2C30-4A4C-9B41-D532FA06563E}" dt="2026-07-23T14:54:01.603" v="4" actId="1076"/>
        <pc:sldMkLst>
          <pc:docMk/>
          <pc:sldMk cId="400389339" sldId="290"/>
        </pc:sldMkLst>
        <pc:picChg chg="mod">
          <ac:chgData name="Betty Eidemiller" userId="1d814269-c12f-4a98-bc7a-a0f46fe88030" providerId="ADAL" clId="{E8FD00D5-2C30-4A4C-9B41-D532FA06563E}" dt="2026-07-23T14:53:52.015" v="2" actId="14100"/>
          <ac:picMkLst>
            <pc:docMk/>
            <pc:sldMk cId="400389339" sldId="290"/>
            <ac:picMk id="8" creationId="{892A0FA6-311E-D9C8-D7C9-6B9D1C623F6D}"/>
          </ac:picMkLst>
        </pc:picChg>
        <pc:picChg chg="mod">
          <ac:chgData name="Betty Eidemiller" userId="1d814269-c12f-4a98-bc7a-a0f46fe88030" providerId="ADAL" clId="{E8FD00D5-2C30-4A4C-9B41-D532FA06563E}" dt="2026-07-23T14:54:01.603" v="4" actId="1076"/>
          <ac:picMkLst>
            <pc:docMk/>
            <pc:sldMk cId="400389339" sldId="290"/>
            <ac:picMk id="11" creationId="{00000000-0000-0000-0000-000000000000}"/>
          </ac:picMkLst>
        </pc:picChg>
        <pc:picChg chg="mod">
          <ac:chgData name="Betty Eidemiller" userId="1d814269-c12f-4a98-bc7a-a0f46fe88030" providerId="ADAL" clId="{E8FD00D5-2C30-4A4C-9B41-D532FA06563E}" dt="2026-07-23T14:53:46.510" v="0" actId="14100"/>
          <ac:picMkLst>
            <pc:docMk/>
            <pc:sldMk cId="400389339" sldId="290"/>
            <ac:picMk id="14" creationId="{5400EAB1-1A79-F470-E286-577B3C029FC4}"/>
          </ac:picMkLst>
        </pc:picChg>
        <pc:picChg chg="mod">
          <ac:chgData name="Betty Eidemiller" userId="1d814269-c12f-4a98-bc7a-a0f46fe88030" providerId="ADAL" clId="{E8FD00D5-2C30-4A4C-9B41-D532FA06563E}" dt="2026-07-23T14:53:49.198" v="1" actId="14100"/>
          <ac:picMkLst>
            <pc:docMk/>
            <pc:sldMk cId="400389339" sldId="290"/>
            <ac:picMk id="17" creationId="{44E74437-8FE3-E644-163E-62C35DD90A96}"/>
          </ac:picMkLst>
        </pc:picChg>
      </pc:sldChg>
      <pc:sldChg chg="modSp mod">
        <pc:chgData name="Betty Eidemiller" userId="1d814269-c12f-4a98-bc7a-a0f46fe88030" providerId="ADAL" clId="{E8FD00D5-2C30-4A4C-9B41-D532FA06563E}" dt="2026-07-23T14:54:55.977" v="21" actId="2711"/>
        <pc:sldMkLst>
          <pc:docMk/>
          <pc:sldMk cId="110858643" sldId="293"/>
        </pc:sldMkLst>
        <pc:spChg chg="mod">
          <ac:chgData name="Betty Eidemiller" userId="1d814269-c12f-4a98-bc7a-a0f46fe88030" providerId="ADAL" clId="{E8FD00D5-2C30-4A4C-9B41-D532FA06563E}" dt="2026-07-23T14:54:55.977" v="21" actId="2711"/>
          <ac:spMkLst>
            <pc:docMk/>
            <pc:sldMk cId="110858643" sldId="293"/>
            <ac:spMk id="17" creationId="{6F744013-320A-F4E9-EC30-537A0A7BAE08}"/>
          </ac:spMkLst>
        </pc:spChg>
      </pc:sldChg>
      <pc:sldChg chg="modSp mod">
        <pc:chgData name="Betty Eidemiller" userId="1d814269-c12f-4a98-bc7a-a0f46fe88030" providerId="ADAL" clId="{E8FD00D5-2C30-4A4C-9B41-D532FA06563E}" dt="2026-07-23T14:56:12.852" v="28" actId="20577"/>
        <pc:sldMkLst>
          <pc:docMk/>
          <pc:sldMk cId="879157112" sldId="300"/>
        </pc:sldMkLst>
        <pc:spChg chg="mod">
          <ac:chgData name="Betty Eidemiller" userId="1d814269-c12f-4a98-bc7a-a0f46fe88030" providerId="ADAL" clId="{E8FD00D5-2C30-4A4C-9B41-D532FA06563E}" dt="2026-07-23T14:56:12.852" v="28" actId="20577"/>
          <ac:spMkLst>
            <pc:docMk/>
            <pc:sldMk cId="879157112" sldId="300"/>
            <ac:spMk id="2" creationId="{00000000-0000-0000-0000-000000000000}"/>
          </ac:spMkLst>
        </pc:spChg>
      </pc:sldChg>
      <pc:sldChg chg="modSp mod">
        <pc:chgData name="Betty Eidemiller" userId="1d814269-c12f-4a98-bc7a-a0f46fe88030" providerId="ADAL" clId="{E8FD00D5-2C30-4A4C-9B41-D532FA06563E}" dt="2026-07-23T14:57:26.350" v="34" actId="20577"/>
        <pc:sldMkLst>
          <pc:docMk/>
          <pc:sldMk cId="3708926602" sldId="303"/>
        </pc:sldMkLst>
        <pc:spChg chg="mod">
          <ac:chgData name="Betty Eidemiller" userId="1d814269-c12f-4a98-bc7a-a0f46fe88030" providerId="ADAL" clId="{E8FD00D5-2C30-4A4C-9B41-D532FA06563E}" dt="2026-07-23T14:56:52.882" v="29" actId="255"/>
          <ac:spMkLst>
            <pc:docMk/>
            <pc:sldMk cId="3708926602" sldId="303"/>
            <ac:spMk id="4" creationId="{00000000-0000-0000-0000-000000000000}"/>
          </ac:spMkLst>
        </pc:spChg>
        <pc:spChg chg="mod">
          <ac:chgData name="Betty Eidemiller" userId="1d814269-c12f-4a98-bc7a-a0f46fe88030" providerId="ADAL" clId="{E8FD00D5-2C30-4A4C-9B41-D532FA06563E}" dt="2026-07-23T14:57:23.316" v="33" actId="20577"/>
          <ac:spMkLst>
            <pc:docMk/>
            <pc:sldMk cId="3708926602" sldId="303"/>
            <ac:spMk id="5" creationId="{00000000-0000-0000-0000-000000000000}"/>
          </ac:spMkLst>
        </pc:spChg>
        <pc:spChg chg="mod">
          <ac:chgData name="Betty Eidemiller" userId="1d814269-c12f-4a98-bc7a-a0f46fe88030" providerId="ADAL" clId="{E8FD00D5-2C30-4A4C-9B41-D532FA06563E}" dt="2026-07-23T14:56:52.882" v="29" actId="255"/>
          <ac:spMkLst>
            <pc:docMk/>
            <pc:sldMk cId="3708926602" sldId="303"/>
            <ac:spMk id="8" creationId="{00000000-0000-0000-0000-000000000000}"/>
          </ac:spMkLst>
        </pc:spChg>
        <pc:spChg chg="mod">
          <ac:chgData name="Betty Eidemiller" userId="1d814269-c12f-4a98-bc7a-a0f46fe88030" providerId="ADAL" clId="{E8FD00D5-2C30-4A4C-9B41-D532FA06563E}" dt="2026-07-23T14:57:26.350" v="34" actId="20577"/>
          <ac:spMkLst>
            <pc:docMk/>
            <pc:sldMk cId="3708926602" sldId="303"/>
            <ac:spMk id="9" creationId="{00000000-0000-0000-0000-000000000000}"/>
          </ac:spMkLst>
        </pc:spChg>
      </pc:sldChg>
      <pc:sldChg chg="modSp mod">
        <pc:chgData name="Betty Eidemiller" userId="1d814269-c12f-4a98-bc7a-a0f46fe88030" providerId="ADAL" clId="{E8FD00D5-2C30-4A4C-9B41-D532FA06563E}" dt="2026-07-23T15:02:18.400" v="109" actId="1076"/>
        <pc:sldMkLst>
          <pc:docMk/>
          <pc:sldMk cId="3554953084" sldId="304"/>
        </pc:sldMkLst>
        <pc:spChg chg="mod">
          <ac:chgData name="Betty Eidemiller" userId="1d814269-c12f-4a98-bc7a-a0f46fe88030" providerId="ADAL" clId="{E8FD00D5-2C30-4A4C-9B41-D532FA06563E}" dt="2026-07-23T15:01:34.121" v="60" actId="20577"/>
          <ac:spMkLst>
            <pc:docMk/>
            <pc:sldMk cId="3554953084" sldId="304"/>
            <ac:spMk id="3" creationId="{9A4A4625-D6E0-ED1D-607B-9292420C0669}"/>
          </ac:spMkLst>
        </pc:spChg>
        <pc:spChg chg="mod">
          <ac:chgData name="Betty Eidemiller" userId="1d814269-c12f-4a98-bc7a-a0f46fe88030" providerId="ADAL" clId="{E8FD00D5-2C30-4A4C-9B41-D532FA06563E}" dt="2026-07-23T15:01:44.363" v="70" actId="1036"/>
          <ac:spMkLst>
            <pc:docMk/>
            <pc:sldMk cId="3554953084" sldId="304"/>
            <ac:spMk id="16" creationId="{7515519C-3179-B460-3119-4A5CA87D5340}"/>
          </ac:spMkLst>
        </pc:spChg>
        <pc:spChg chg="mod">
          <ac:chgData name="Betty Eidemiller" userId="1d814269-c12f-4a98-bc7a-a0f46fe88030" providerId="ADAL" clId="{E8FD00D5-2C30-4A4C-9B41-D532FA06563E}" dt="2026-07-23T15:02:04.328" v="108" actId="1037"/>
          <ac:spMkLst>
            <pc:docMk/>
            <pc:sldMk cId="3554953084" sldId="304"/>
            <ac:spMk id="17" creationId="{56C0CB71-58C5-A168-88B4-636C2896B68F}"/>
          </ac:spMkLst>
        </pc:spChg>
        <pc:picChg chg="mod ord">
          <ac:chgData name="Betty Eidemiller" userId="1d814269-c12f-4a98-bc7a-a0f46fe88030" providerId="ADAL" clId="{E8FD00D5-2C30-4A4C-9B41-D532FA06563E}" dt="2026-07-23T15:01:44.363" v="70" actId="1036"/>
          <ac:picMkLst>
            <pc:docMk/>
            <pc:sldMk cId="3554953084" sldId="304"/>
            <ac:picMk id="12" creationId="{07B6BC33-A12C-AFA1-51A2-2E349BD34178}"/>
          </ac:picMkLst>
        </pc:picChg>
        <pc:picChg chg="mod">
          <ac:chgData name="Betty Eidemiller" userId="1d814269-c12f-4a98-bc7a-a0f46fe88030" providerId="ADAL" clId="{E8FD00D5-2C30-4A4C-9B41-D532FA06563E}" dt="2026-07-23T15:02:04.328" v="108" actId="1037"/>
          <ac:picMkLst>
            <pc:docMk/>
            <pc:sldMk cId="3554953084" sldId="304"/>
            <ac:picMk id="13" creationId="{C49E78D8-7318-33C9-3FD3-B30550DD780F}"/>
          </ac:picMkLst>
        </pc:picChg>
        <pc:picChg chg="mod">
          <ac:chgData name="Betty Eidemiller" userId="1d814269-c12f-4a98-bc7a-a0f46fe88030" providerId="ADAL" clId="{E8FD00D5-2C30-4A4C-9B41-D532FA06563E}" dt="2026-07-23T15:02:18.400" v="109" actId="1076"/>
          <ac:picMkLst>
            <pc:docMk/>
            <pc:sldMk cId="3554953084" sldId="304"/>
            <ac:picMk id="14" creationId="{ED2F94D4-BE11-A18D-EAC4-191653F6281C}"/>
          </ac:picMkLst>
        </pc:picChg>
      </pc:sldChg>
      <pc:sldChg chg="addSp delSp modSp mod">
        <pc:chgData name="Betty Eidemiller" userId="1d814269-c12f-4a98-bc7a-a0f46fe88030" providerId="ADAL" clId="{E8FD00D5-2C30-4A4C-9B41-D532FA06563E}" dt="2026-07-23T15:13:25.656" v="161" actId="1036"/>
        <pc:sldMkLst>
          <pc:docMk/>
          <pc:sldMk cId="3711675755" sldId="306"/>
        </pc:sldMkLst>
        <pc:spChg chg="mod">
          <ac:chgData name="Betty Eidemiller" userId="1d814269-c12f-4a98-bc7a-a0f46fe88030" providerId="ADAL" clId="{E8FD00D5-2C30-4A4C-9B41-D532FA06563E}" dt="2026-07-23T15:03:10.509" v="115" actId="1076"/>
          <ac:spMkLst>
            <pc:docMk/>
            <pc:sldMk cId="3711675755" sldId="306"/>
            <ac:spMk id="14" creationId="{00000000-0000-0000-0000-000000000000}"/>
          </ac:spMkLst>
        </pc:spChg>
        <pc:picChg chg="add mod">
          <ac:chgData name="Betty Eidemiller" userId="1d814269-c12f-4a98-bc7a-a0f46fe88030" providerId="ADAL" clId="{E8FD00D5-2C30-4A4C-9B41-D532FA06563E}" dt="2026-07-23T15:13:25.656" v="161" actId="1036"/>
          <ac:picMkLst>
            <pc:docMk/>
            <pc:sldMk cId="3711675755" sldId="306"/>
            <ac:picMk id="26" creationId="{34D3E079-FA12-6EF4-EF0C-FA6103F9DAB9}"/>
          </ac:picMkLst>
        </pc:picChg>
        <pc:picChg chg="add mod">
          <ac:chgData name="Betty Eidemiller" userId="1d814269-c12f-4a98-bc7a-a0f46fe88030" providerId="ADAL" clId="{E8FD00D5-2C30-4A4C-9B41-D532FA06563E}" dt="2026-07-23T15:13:14.859" v="138" actId="1036"/>
          <ac:picMkLst>
            <pc:docMk/>
            <pc:sldMk cId="3711675755" sldId="306"/>
            <ac:picMk id="28" creationId="{E49EF686-22E0-FC83-EBA0-0247432FB8A9}"/>
          </ac:picMkLst>
        </pc:picChg>
        <pc:picChg chg="add mod">
          <ac:chgData name="Betty Eidemiller" userId="1d814269-c12f-4a98-bc7a-a0f46fe88030" providerId="ADAL" clId="{E8FD00D5-2C30-4A4C-9B41-D532FA06563E}" dt="2026-07-23T15:13:07.954" v="132" actId="1035"/>
          <ac:picMkLst>
            <pc:docMk/>
            <pc:sldMk cId="3711675755" sldId="306"/>
            <ac:picMk id="31" creationId="{1A76510A-FE7D-62EF-C965-3CD36492158D}"/>
          </ac:picMkLst>
        </pc:picChg>
      </pc:sldChg>
      <pc:sldChg chg="modSp mod">
        <pc:chgData name="Betty Eidemiller" userId="1d814269-c12f-4a98-bc7a-a0f46fe88030" providerId="ADAL" clId="{E8FD00D5-2C30-4A4C-9B41-D532FA06563E}" dt="2026-07-23T15:17:39.013" v="162" actId="20577"/>
        <pc:sldMkLst>
          <pc:docMk/>
          <pc:sldMk cId="2961434596" sldId="307"/>
        </pc:sldMkLst>
        <pc:spChg chg="mod">
          <ac:chgData name="Betty Eidemiller" userId="1d814269-c12f-4a98-bc7a-a0f46fe88030" providerId="ADAL" clId="{E8FD00D5-2C30-4A4C-9B41-D532FA06563E}" dt="2026-07-23T15:17:39.013" v="162" actId="20577"/>
          <ac:spMkLst>
            <pc:docMk/>
            <pc:sldMk cId="2961434596" sldId="307"/>
            <ac:spMk id="4" creationId="{00000000-0000-0000-0000-000000000000}"/>
          </ac:spMkLst>
        </pc:spChg>
      </pc:sldChg>
      <pc:sldChg chg="modSp mod">
        <pc:chgData name="Betty Eidemiller" userId="1d814269-c12f-4a98-bc7a-a0f46fe88030" providerId="ADAL" clId="{E8FD00D5-2C30-4A4C-9B41-D532FA06563E}" dt="2026-07-23T15:18:46.041" v="205" actId="1076"/>
        <pc:sldMkLst>
          <pc:docMk/>
          <pc:sldMk cId="3001084504" sldId="309"/>
        </pc:sldMkLst>
        <pc:spChg chg="mod">
          <ac:chgData name="Betty Eidemiller" userId="1d814269-c12f-4a98-bc7a-a0f46fe88030" providerId="ADAL" clId="{E8FD00D5-2C30-4A4C-9B41-D532FA06563E}" dt="2026-07-23T15:18:21.730" v="168" actId="255"/>
          <ac:spMkLst>
            <pc:docMk/>
            <pc:sldMk cId="3001084504" sldId="309"/>
            <ac:spMk id="8" creationId="{00000000-0000-0000-0000-000000000000}"/>
          </ac:spMkLst>
        </pc:spChg>
        <pc:spChg chg="mod">
          <ac:chgData name="Betty Eidemiller" userId="1d814269-c12f-4a98-bc7a-a0f46fe88030" providerId="ADAL" clId="{E8FD00D5-2C30-4A4C-9B41-D532FA06563E}" dt="2026-07-23T15:18:21.730" v="168" actId="255"/>
          <ac:spMkLst>
            <pc:docMk/>
            <pc:sldMk cId="3001084504" sldId="309"/>
            <ac:spMk id="13" creationId="{00000000-0000-0000-0000-000000000000}"/>
          </ac:spMkLst>
        </pc:spChg>
        <pc:spChg chg="mod">
          <ac:chgData name="Betty Eidemiller" userId="1d814269-c12f-4a98-bc7a-a0f46fe88030" providerId="ADAL" clId="{E8FD00D5-2C30-4A4C-9B41-D532FA06563E}" dt="2026-07-23T15:18:21.730" v="168" actId="255"/>
          <ac:spMkLst>
            <pc:docMk/>
            <pc:sldMk cId="3001084504" sldId="309"/>
            <ac:spMk id="18" creationId="{00000000-0000-0000-0000-000000000000}"/>
          </ac:spMkLst>
        </pc:spChg>
        <pc:spChg chg="mod">
          <ac:chgData name="Betty Eidemiller" userId="1d814269-c12f-4a98-bc7a-a0f46fe88030" providerId="ADAL" clId="{E8FD00D5-2C30-4A4C-9B41-D532FA06563E}" dt="2026-07-23T15:18:21.730" v="168" actId="255"/>
          <ac:spMkLst>
            <pc:docMk/>
            <pc:sldMk cId="3001084504" sldId="309"/>
            <ac:spMk id="23" creationId="{00000000-0000-0000-0000-000000000000}"/>
          </ac:spMkLst>
        </pc:spChg>
        <pc:spChg chg="mod">
          <ac:chgData name="Betty Eidemiller" userId="1d814269-c12f-4a98-bc7a-a0f46fe88030" providerId="ADAL" clId="{E8FD00D5-2C30-4A4C-9B41-D532FA06563E}" dt="2026-07-23T15:18:10.401" v="166" actId="1076"/>
          <ac:spMkLst>
            <pc:docMk/>
            <pc:sldMk cId="3001084504" sldId="309"/>
            <ac:spMk id="24" creationId="{ACC07D63-4CE3-90BD-03B7-D5BF90D58538}"/>
          </ac:spMkLst>
        </pc:spChg>
        <pc:spChg chg="mod">
          <ac:chgData name="Betty Eidemiller" userId="1d814269-c12f-4a98-bc7a-a0f46fe88030" providerId="ADAL" clId="{E8FD00D5-2C30-4A4C-9B41-D532FA06563E}" dt="2026-07-23T15:18:46.041" v="205" actId="1076"/>
          <ac:spMkLst>
            <pc:docMk/>
            <pc:sldMk cId="3001084504" sldId="309"/>
            <ac:spMk id="30" creationId="{AF0F81DD-FB8A-9C0E-5445-B8660CF055B4}"/>
          </ac:spMkLst>
        </pc:spChg>
        <pc:picChg chg="mod">
          <ac:chgData name="Betty Eidemiller" userId="1d814269-c12f-4a98-bc7a-a0f46fe88030" providerId="ADAL" clId="{E8FD00D5-2C30-4A4C-9B41-D532FA06563E}" dt="2026-07-23T15:18:30.814" v="192" actId="1038"/>
          <ac:picMkLst>
            <pc:docMk/>
            <pc:sldMk cId="3001084504" sldId="309"/>
            <ac:picMk id="26" creationId="{540682C7-1BE1-DBC4-0A47-9630A5134F07}"/>
          </ac:picMkLst>
        </pc:picChg>
        <pc:picChg chg="mod">
          <ac:chgData name="Betty Eidemiller" userId="1d814269-c12f-4a98-bc7a-a0f46fe88030" providerId="ADAL" clId="{E8FD00D5-2C30-4A4C-9B41-D532FA06563E}" dt="2026-07-23T15:18:39.553" v="204" actId="1035"/>
          <ac:picMkLst>
            <pc:docMk/>
            <pc:sldMk cId="3001084504" sldId="309"/>
            <ac:picMk id="28" creationId="{D7E10B7A-F656-406A-6325-51270F84E1FC}"/>
          </ac:picMkLst>
        </pc:picChg>
        <pc:picChg chg="mod">
          <ac:chgData name="Betty Eidemiller" userId="1d814269-c12f-4a98-bc7a-a0f46fe88030" providerId="ADAL" clId="{E8FD00D5-2C30-4A4C-9B41-D532FA06563E}" dt="2026-07-23T15:18:39.553" v="204" actId="1035"/>
          <ac:picMkLst>
            <pc:docMk/>
            <pc:sldMk cId="3001084504" sldId="309"/>
            <ac:picMk id="31" creationId="{780C10C3-42F1-7139-87B9-525ACCFE62B7}"/>
          </ac:picMkLst>
        </pc:picChg>
      </pc:sldChg>
      <pc:sldChg chg="modSp mod">
        <pc:chgData name="Betty Eidemiller" userId="1d814269-c12f-4a98-bc7a-a0f46fe88030" providerId="ADAL" clId="{E8FD00D5-2C30-4A4C-9B41-D532FA06563E}" dt="2026-07-23T16:40:29.324" v="378" actId="6549"/>
        <pc:sldMkLst>
          <pc:docMk/>
          <pc:sldMk cId="2910911204" sldId="311"/>
        </pc:sldMkLst>
        <pc:spChg chg="mod">
          <ac:chgData name="Betty Eidemiller" userId="1d814269-c12f-4a98-bc7a-a0f46fe88030" providerId="ADAL" clId="{E8FD00D5-2C30-4A4C-9B41-D532FA06563E}" dt="2026-07-23T15:19:16.432" v="209" actId="20577"/>
          <ac:spMkLst>
            <pc:docMk/>
            <pc:sldMk cId="2910911204" sldId="311"/>
            <ac:spMk id="4" creationId="{00000000-0000-0000-0000-000000000000}"/>
          </ac:spMkLst>
        </pc:spChg>
        <pc:spChg chg="mod">
          <ac:chgData name="Betty Eidemiller" userId="1d814269-c12f-4a98-bc7a-a0f46fe88030" providerId="ADAL" clId="{E8FD00D5-2C30-4A4C-9B41-D532FA06563E}" dt="2026-07-23T16:40:29.324" v="378" actId="6549"/>
          <ac:spMkLst>
            <pc:docMk/>
            <pc:sldMk cId="2910911204" sldId="311"/>
            <ac:spMk id="10" creationId="{06FB1F00-3102-EB11-B765-86275CB49A45}"/>
          </ac:spMkLst>
        </pc:spChg>
      </pc:sldChg>
      <pc:sldChg chg="modSp mod">
        <pc:chgData name="Betty Eidemiller" userId="1d814269-c12f-4a98-bc7a-a0f46fe88030" providerId="ADAL" clId="{E8FD00D5-2C30-4A4C-9B41-D532FA06563E}" dt="2026-07-23T15:19:25.902" v="212" actId="20577"/>
        <pc:sldMkLst>
          <pc:docMk/>
          <pc:sldMk cId="3582552675" sldId="312"/>
        </pc:sldMkLst>
        <pc:spChg chg="mod">
          <ac:chgData name="Betty Eidemiller" userId="1d814269-c12f-4a98-bc7a-a0f46fe88030" providerId="ADAL" clId="{E8FD00D5-2C30-4A4C-9B41-D532FA06563E}" dt="2026-07-23T15:19:25.902" v="212" actId="20577"/>
          <ac:spMkLst>
            <pc:docMk/>
            <pc:sldMk cId="3582552675" sldId="312"/>
            <ac:spMk id="4" creationId="{00000000-0000-0000-0000-000000000000}"/>
          </ac:spMkLst>
        </pc:spChg>
      </pc:sldChg>
      <pc:sldChg chg="modSp mod">
        <pc:chgData name="Betty Eidemiller" userId="1d814269-c12f-4a98-bc7a-a0f46fe88030" providerId="ADAL" clId="{E8FD00D5-2C30-4A4C-9B41-D532FA06563E}" dt="2026-07-23T14:54:36.629" v="20" actId="20577"/>
        <pc:sldMkLst>
          <pc:docMk/>
          <pc:sldMk cId="3513263306" sldId="313"/>
        </pc:sldMkLst>
        <pc:spChg chg="mod">
          <ac:chgData name="Betty Eidemiller" userId="1d814269-c12f-4a98-bc7a-a0f46fe88030" providerId="ADAL" clId="{E8FD00D5-2C30-4A4C-9B41-D532FA06563E}" dt="2026-07-23T14:54:36.629" v="20" actId="20577"/>
          <ac:spMkLst>
            <pc:docMk/>
            <pc:sldMk cId="3513263306" sldId="313"/>
            <ac:spMk id="2" creationId="{2A350597-1885-540C-9041-9E02154A45AC}"/>
          </ac:spMkLst>
        </pc:spChg>
      </pc:sldChg>
      <pc:sldChg chg="modSp mod">
        <pc:chgData name="Betty Eidemiller" userId="1d814269-c12f-4a98-bc7a-a0f46fe88030" providerId="ADAL" clId="{E8FD00D5-2C30-4A4C-9B41-D532FA06563E}" dt="2026-07-23T14:54:20.127" v="12" actId="20577"/>
        <pc:sldMkLst>
          <pc:docMk/>
          <pc:sldMk cId="3230132660" sldId="314"/>
        </pc:sldMkLst>
        <pc:spChg chg="mod">
          <ac:chgData name="Betty Eidemiller" userId="1d814269-c12f-4a98-bc7a-a0f46fe88030" providerId="ADAL" clId="{E8FD00D5-2C30-4A4C-9B41-D532FA06563E}" dt="2026-07-23T14:54:20.127" v="12" actId="20577"/>
          <ac:spMkLst>
            <pc:docMk/>
            <pc:sldMk cId="3230132660" sldId="314"/>
            <ac:spMk id="2" creationId="{8839AA15-9934-AEFD-7096-08C84C1AE178}"/>
          </ac:spMkLst>
        </pc:spChg>
      </pc:sldChg>
      <pc:sldChg chg="addSp delSp modSp mod">
        <pc:chgData name="Betty Eidemiller" userId="1d814269-c12f-4a98-bc7a-a0f46fe88030" providerId="ADAL" clId="{E8FD00D5-2C30-4A4C-9B41-D532FA06563E}" dt="2026-07-23T15:51:04.663" v="377" actId="962"/>
        <pc:sldMkLst>
          <pc:docMk/>
          <pc:sldMk cId="823490284" sldId="316"/>
        </pc:sldMkLst>
        <pc:spChg chg="mod">
          <ac:chgData name="Betty Eidemiller" userId="1d814269-c12f-4a98-bc7a-a0f46fe88030" providerId="ADAL" clId="{E8FD00D5-2C30-4A4C-9B41-D532FA06563E}" dt="2026-07-23T15:51:04.663" v="377" actId="962"/>
          <ac:spMkLst>
            <pc:docMk/>
            <pc:sldMk cId="823490284" sldId="316"/>
            <ac:spMk id="2" creationId="{7C85BB00-F93C-0731-3480-94F3A2701596}"/>
          </ac:spMkLst>
        </pc:spChg>
        <pc:spChg chg="mod">
          <ac:chgData name="Betty Eidemiller" userId="1d814269-c12f-4a98-bc7a-a0f46fe88030" providerId="ADAL" clId="{E8FD00D5-2C30-4A4C-9B41-D532FA06563E}" dt="2026-07-23T14:57:35.424" v="35" actId="255"/>
          <ac:spMkLst>
            <pc:docMk/>
            <pc:sldMk cId="823490284" sldId="316"/>
            <ac:spMk id="4" creationId="{A6F01553-9238-DFC2-7CC2-69F433F5143C}"/>
          </ac:spMkLst>
        </pc:spChg>
        <pc:spChg chg="mod">
          <ac:chgData name="Betty Eidemiller" userId="1d814269-c12f-4a98-bc7a-a0f46fe88030" providerId="ADAL" clId="{E8FD00D5-2C30-4A4C-9B41-D532FA06563E}" dt="2026-07-23T14:57:52.303" v="36" actId="1076"/>
          <ac:spMkLst>
            <pc:docMk/>
            <pc:sldMk cId="823490284" sldId="316"/>
            <ac:spMk id="5" creationId="{AF0E9E9B-22EA-EECE-C67E-F2FE3449D764}"/>
          </ac:spMkLst>
        </pc:spChg>
        <pc:spChg chg="mod">
          <ac:chgData name="Betty Eidemiller" userId="1d814269-c12f-4a98-bc7a-a0f46fe88030" providerId="ADAL" clId="{E8FD00D5-2C30-4A4C-9B41-D532FA06563E}" dt="2026-07-23T14:57:35.424" v="35" actId="255"/>
          <ac:spMkLst>
            <pc:docMk/>
            <pc:sldMk cId="823490284" sldId="316"/>
            <ac:spMk id="8" creationId="{D32A3129-6AC3-BA51-0B64-D390F3933F22}"/>
          </ac:spMkLst>
        </pc:spChg>
        <pc:spChg chg="mod">
          <ac:chgData name="Betty Eidemiller" userId="1d814269-c12f-4a98-bc7a-a0f46fe88030" providerId="ADAL" clId="{E8FD00D5-2C30-4A4C-9B41-D532FA06563E}" dt="2026-07-23T14:58:00.936" v="37" actId="255"/>
          <ac:spMkLst>
            <pc:docMk/>
            <pc:sldMk cId="823490284" sldId="316"/>
            <ac:spMk id="9" creationId="{DC0E00E1-1F0B-8DA4-8E1D-CE50961D4EC9}"/>
          </ac:spMkLst>
        </pc:spChg>
        <pc:spChg chg="mod">
          <ac:chgData name="Betty Eidemiller" userId="1d814269-c12f-4a98-bc7a-a0f46fe88030" providerId="ADAL" clId="{E8FD00D5-2C30-4A4C-9B41-D532FA06563E}" dt="2026-07-23T14:58:11.616" v="50" actId="1035"/>
          <ac:spMkLst>
            <pc:docMk/>
            <pc:sldMk cId="823490284" sldId="316"/>
            <ac:spMk id="11" creationId="{4CC2CDC9-7BA6-12E9-12BF-A92897737CB3}"/>
          </ac:spMkLst>
        </pc:spChg>
        <pc:spChg chg="mod">
          <ac:chgData name="Betty Eidemiller" userId="1d814269-c12f-4a98-bc7a-a0f46fe88030" providerId="ADAL" clId="{E8FD00D5-2C30-4A4C-9B41-D532FA06563E}" dt="2026-07-23T14:58:11.616" v="50" actId="1035"/>
          <ac:spMkLst>
            <pc:docMk/>
            <pc:sldMk cId="823490284" sldId="316"/>
            <ac:spMk id="13" creationId="{C6049F1E-C01A-F639-ACA1-851FB4AC3FCE}"/>
          </ac:spMkLst>
        </pc:spChg>
        <pc:spChg chg="mod">
          <ac:chgData name="Betty Eidemiller" userId="1d814269-c12f-4a98-bc7a-a0f46fe88030" providerId="ADAL" clId="{E8FD00D5-2C30-4A4C-9B41-D532FA06563E}" dt="2026-07-23T14:58:11.616" v="50" actId="1035"/>
          <ac:spMkLst>
            <pc:docMk/>
            <pc:sldMk cId="823490284" sldId="316"/>
            <ac:spMk id="16" creationId="{CC85E02B-DA94-FDDC-50AF-8EC8050508AC}"/>
          </ac:spMkLst>
        </pc:spChg>
        <pc:picChg chg="mod">
          <ac:chgData name="Betty Eidemiller" userId="1d814269-c12f-4a98-bc7a-a0f46fe88030" providerId="ADAL" clId="{E8FD00D5-2C30-4A4C-9B41-D532FA06563E}" dt="2026-07-23T14:58:11.616" v="50" actId="1035"/>
          <ac:picMkLst>
            <pc:docMk/>
            <pc:sldMk cId="823490284" sldId="316"/>
            <ac:picMk id="12" creationId="{82EA4780-DFDD-0738-C842-C3EF1E84F0C4}"/>
          </ac:picMkLst>
        </pc:picChg>
        <pc:picChg chg="add mod">
          <ac:chgData name="Betty Eidemiller" userId="1d814269-c12f-4a98-bc7a-a0f46fe88030" providerId="ADAL" clId="{E8FD00D5-2C30-4A4C-9B41-D532FA06563E}" dt="2026-07-23T15:51:04.663" v="376" actId="27614"/>
          <ac:picMkLst>
            <pc:docMk/>
            <pc:sldMk cId="823490284" sldId="316"/>
            <ac:picMk id="18" creationId="{B0229E77-2145-3FCB-FBE0-C0F9A9E09F6B}"/>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135BA5-845C-42EB-BC3D-C9F563E7B9A3}"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9ED34A49-996B-4049-AD0D-7A3BDA5A6C78}">
      <dgm:prSet phldrT="[Text]" phldr="0" custT="1"/>
      <dgm:spPr/>
      <dgm:t>
        <a:bodyPr/>
        <a:lstStyle/>
        <a:p>
          <a:pPr algn="l" rtl="0"/>
          <a:r>
            <a:rPr lang="en-US" sz="1400" kern="1200">
              <a:solidFill>
                <a:prstClr val="white"/>
              </a:solidFill>
              <a:latin typeface="Montserrat"/>
              <a:ea typeface="+mn-ea"/>
              <a:cs typeface="+mn-cs"/>
            </a:rPr>
            <a:t>Toxicology is the study of adverse effects caused by exposures.</a:t>
          </a:r>
        </a:p>
      </dgm:t>
    </dgm:pt>
    <dgm:pt modelId="{D1D94F1E-242B-471A-8D0C-A1C46A5C3967}" type="parTrans" cxnId="{D60D46E9-7498-46EA-8052-207FB8ED4956}">
      <dgm:prSet/>
      <dgm:spPr/>
      <dgm:t>
        <a:bodyPr/>
        <a:lstStyle/>
        <a:p>
          <a:endParaRPr lang="en-US"/>
        </a:p>
      </dgm:t>
    </dgm:pt>
    <dgm:pt modelId="{A7C0FEC4-974A-45DF-9DE0-D21DD49C97C4}" type="sibTrans" cxnId="{D60D46E9-7498-46EA-8052-207FB8ED4956}">
      <dgm:prSet/>
      <dgm:spPr/>
      <dgm:t>
        <a:bodyPr/>
        <a:lstStyle/>
        <a:p>
          <a:endParaRPr lang="en-US"/>
        </a:p>
      </dgm:t>
    </dgm:pt>
    <dgm:pt modelId="{B3DAA449-74AD-4851-A80D-9A0383E616AE}">
      <dgm:prSet phldrT="[Text]" phldr="0" custT="1"/>
      <dgm:spPr/>
      <dgm:t>
        <a:bodyPr/>
        <a:lstStyle/>
        <a:p>
          <a:pPr algn="l"/>
          <a:r>
            <a:rPr lang="en-US" sz="1400" kern="1200">
              <a:solidFill>
                <a:prstClr val="white"/>
              </a:solidFill>
              <a:latin typeface="Montserrat"/>
              <a:ea typeface="+mn-ea"/>
              <a:cs typeface="+mn-cs"/>
            </a:rPr>
            <a:t>The dose determines if there will be an adverse effect.</a:t>
          </a:r>
        </a:p>
      </dgm:t>
    </dgm:pt>
    <dgm:pt modelId="{71B621E8-116F-4740-A9AE-25A05EC125D8}" type="parTrans" cxnId="{13DD6DD2-B7A4-40FE-B929-A717A13AAF47}">
      <dgm:prSet/>
      <dgm:spPr/>
      <dgm:t>
        <a:bodyPr/>
        <a:lstStyle/>
        <a:p>
          <a:endParaRPr lang="en-US"/>
        </a:p>
      </dgm:t>
    </dgm:pt>
    <dgm:pt modelId="{0D788B91-638B-4924-8A0B-8613AC2D7E2B}" type="sibTrans" cxnId="{13DD6DD2-B7A4-40FE-B929-A717A13AAF47}">
      <dgm:prSet/>
      <dgm:spPr/>
      <dgm:t>
        <a:bodyPr/>
        <a:lstStyle/>
        <a:p>
          <a:endParaRPr lang="en-US"/>
        </a:p>
      </dgm:t>
    </dgm:pt>
    <dgm:pt modelId="{CE891A11-2F15-4AD5-879F-860C5143DD5F}">
      <dgm:prSet phldrT="[Text]" phldr="0" custT="1"/>
      <dgm:spPr/>
      <dgm:t>
        <a:bodyPr/>
        <a:lstStyle/>
        <a:p>
          <a:pPr algn="l"/>
          <a:r>
            <a:rPr lang="en-US" sz="1400" kern="1200">
              <a:solidFill>
                <a:prstClr val="white"/>
              </a:solidFill>
              <a:latin typeface="Montserrat"/>
              <a:ea typeface="+mn-ea"/>
              <a:cs typeface="+mn-cs"/>
            </a:rPr>
            <a:t>The dose-response relationship varies by chemical or agent.</a:t>
          </a:r>
        </a:p>
      </dgm:t>
    </dgm:pt>
    <dgm:pt modelId="{2D3EA59A-7932-4B0A-8EFE-F3C44F62BAAC}" type="parTrans" cxnId="{D128C41E-FC6A-4502-B15B-2EB2DDE54C95}">
      <dgm:prSet/>
      <dgm:spPr/>
      <dgm:t>
        <a:bodyPr/>
        <a:lstStyle/>
        <a:p>
          <a:endParaRPr lang="en-US"/>
        </a:p>
      </dgm:t>
    </dgm:pt>
    <dgm:pt modelId="{2D7D0C35-D3E0-449B-A5C8-A51B4CDFDB36}" type="sibTrans" cxnId="{D128C41E-FC6A-4502-B15B-2EB2DDE54C95}">
      <dgm:prSet/>
      <dgm:spPr/>
      <dgm:t>
        <a:bodyPr/>
        <a:lstStyle/>
        <a:p>
          <a:endParaRPr lang="en-US"/>
        </a:p>
      </dgm:t>
    </dgm:pt>
    <dgm:pt modelId="{9FAC489C-0D88-4819-A4F5-CD68469E35EC}">
      <dgm:prSet phldrT="[Text]" phldr="0" custT="1"/>
      <dgm:spPr/>
      <dgm:t>
        <a:bodyPr/>
        <a:lstStyle/>
        <a:p>
          <a:pPr algn="l" rtl="0"/>
          <a:r>
            <a:rPr lang="en-US" sz="1400" kern="1200" dirty="0">
              <a:solidFill>
                <a:prstClr val="white"/>
              </a:solidFill>
              <a:latin typeface="Montserrat"/>
              <a:ea typeface="+mn-ea"/>
              <a:cs typeface="+mn-cs"/>
            </a:rPr>
            <a:t>Toxicologists also study the effect of the chemicals and agents on the body.</a:t>
          </a:r>
        </a:p>
      </dgm:t>
    </dgm:pt>
    <dgm:pt modelId="{24B40F1B-94AA-4B84-9483-0E4B699E3128}" type="parTrans" cxnId="{FF081B37-56FD-4AC0-95A3-8DC0E4BFA1B8}">
      <dgm:prSet/>
      <dgm:spPr/>
      <dgm:t>
        <a:bodyPr/>
        <a:lstStyle/>
        <a:p>
          <a:endParaRPr lang="en-US"/>
        </a:p>
      </dgm:t>
    </dgm:pt>
    <dgm:pt modelId="{C63BFA1A-5A04-45F9-9844-A8894C703E10}" type="sibTrans" cxnId="{FF081B37-56FD-4AC0-95A3-8DC0E4BFA1B8}">
      <dgm:prSet/>
      <dgm:spPr/>
      <dgm:t>
        <a:bodyPr/>
        <a:lstStyle/>
        <a:p>
          <a:endParaRPr lang="en-US"/>
        </a:p>
      </dgm:t>
    </dgm:pt>
    <dgm:pt modelId="{138A94E6-179E-45EA-914B-754D71DC55C3}">
      <dgm:prSet phldrT="[Text]" phldr="0" custT="1"/>
      <dgm:spPr/>
      <dgm:t>
        <a:bodyPr/>
        <a:lstStyle/>
        <a:p>
          <a:pPr rtl="0"/>
          <a:r>
            <a:rPr lang="en-US" sz="1400" kern="1200">
              <a:solidFill>
                <a:prstClr val="white"/>
              </a:solidFill>
              <a:latin typeface="Montserrat"/>
              <a:ea typeface="+mn-ea"/>
              <a:cs typeface="+mn-cs"/>
            </a:rPr>
            <a:t>Government agencies like the US EPA and US FDA use toxicology to protect human and environmental health.</a:t>
          </a:r>
        </a:p>
      </dgm:t>
    </dgm:pt>
    <dgm:pt modelId="{4DEE73BE-8A80-4EF7-9AE0-5ED15FE0C9F1}" type="parTrans" cxnId="{A413FBAB-1C99-4E1C-A421-CB8187785890}">
      <dgm:prSet/>
      <dgm:spPr/>
      <dgm:t>
        <a:bodyPr/>
        <a:lstStyle/>
        <a:p>
          <a:endParaRPr lang="en-US"/>
        </a:p>
      </dgm:t>
    </dgm:pt>
    <dgm:pt modelId="{AAC5B1BD-FD94-4143-A409-52E3790CAE33}" type="sibTrans" cxnId="{A413FBAB-1C99-4E1C-A421-CB8187785890}">
      <dgm:prSet/>
      <dgm:spPr/>
      <dgm:t>
        <a:bodyPr/>
        <a:lstStyle/>
        <a:p>
          <a:endParaRPr lang="en-US"/>
        </a:p>
      </dgm:t>
    </dgm:pt>
    <dgm:pt modelId="{7821EECA-F9A9-4714-9FAD-308978ECB2AB}">
      <dgm:prSet phldrT="[Text]" phldr="0" custT="1"/>
      <dgm:spPr/>
      <dgm:t>
        <a:bodyPr/>
        <a:lstStyle/>
        <a:p>
          <a:pPr algn="l"/>
          <a:r>
            <a:rPr lang="en-US" sz="1400" kern="1200" dirty="0">
              <a:solidFill>
                <a:prstClr val="white"/>
              </a:solidFill>
              <a:latin typeface="Montserrat"/>
              <a:ea typeface="+mn-ea"/>
              <a:cs typeface="+mn-cs"/>
            </a:rPr>
            <a:t>Exposures occur every time we eat, drink, inhale or apply a compound.</a:t>
          </a:r>
        </a:p>
      </dgm:t>
    </dgm:pt>
    <dgm:pt modelId="{FE6FF39C-926E-4D00-8F53-72AC13B0F2A5}" type="parTrans" cxnId="{A4A8C5BC-EBA3-4556-9442-E2506EF43FEB}">
      <dgm:prSet/>
      <dgm:spPr/>
      <dgm:t>
        <a:bodyPr/>
        <a:lstStyle/>
        <a:p>
          <a:endParaRPr lang="en-US"/>
        </a:p>
      </dgm:t>
    </dgm:pt>
    <dgm:pt modelId="{2E5C26CE-3D0A-4E0C-83BA-868838D12CA3}" type="sibTrans" cxnId="{A4A8C5BC-EBA3-4556-9442-E2506EF43FEB}">
      <dgm:prSet/>
      <dgm:spPr/>
      <dgm:t>
        <a:bodyPr/>
        <a:lstStyle/>
        <a:p>
          <a:endParaRPr lang="en-US"/>
        </a:p>
      </dgm:t>
    </dgm:pt>
    <dgm:pt modelId="{0CBB9D9A-6015-4A38-801E-23D8CD0C4768}">
      <dgm:prSet phldrT="[Text]" phldr="0" custT="1"/>
      <dgm:spPr/>
      <dgm:t>
        <a:bodyPr/>
        <a:lstStyle/>
        <a:p>
          <a:r>
            <a:rPr lang="en-US" sz="1400" kern="1200">
              <a:solidFill>
                <a:prstClr val="white"/>
              </a:solidFill>
              <a:latin typeface="Montserrat"/>
              <a:ea typeface="+mn-ea"/>
              <a:cs typeface="+mn-cs"/>
            </a:rPr>
            <a:t>Risk depends on age, sex, genetics and other factors.</a:t>
          </a:r>
        </a:p>
      </dgm:t>
    </dgm:pt>
    <dgm:pt modelId="{45AD149F-E18D-4939-86AA-3AA65EF5C816}" type="parTrans" cxnId="{73F9F392-E15D-4AA0-A034-A46BF02B72DC}">
      <dgm:prSet/>
      <dgm:spPr/>
      <dgm:t>
        <a:bodyPr/>
        <a:lstStyle/>
        <a:p>
          <a:endParaRPr lang="en-US"/>
        </a:p>
      </dgm:t>
    </dgm:pt>
    <dgm:pt modelId="{CD182130-ED06-4A04-8E38-5A68DB5AAA62}" type="sibTrans" cxnId="{73F9F392-E15D-4AA0-A034-A46BF02B72DC}">
      <dgm:prSet/>
      <dgm:spPr/>
      <dgm:t>
        <a:bodyPr/>
        <a:lstStyle/>
        <a:p>
          <a:endParaRPr lang="en-US"/>
        </a:p>
      </dgm:t>
    </dgm:pt>
    <dgm:pt modelId="{76484640-23DC-4079-94FF-9112E5BA25E1}">
      <dgm:prSet phldrT="[Text]" phldr="0" custT="1"/>
      <dgm:spPr/>
      <dgm:t>
        <a:bodyPr/>
        <a:lstStyle/>
        <a:p>
          <a:pPr>
            <a:spcAft>
              <a:spcPts val="0"/>
            </a:spcAft>
          </a:pPr>
          <a:r>
            <a:rPr lang="en-US" sz="1400" kern="1200">
              <a:solidFill>
                <a:prstClr val="white"/>
              </a:solidFill>
              <a:latin typeface="Montserrat"/>
              <a:ea typeface="+mn-ea"/>
              <a:cs typeface="+mn-cs"/>
            </a:rPr>
            <a:t>Toxicologists study the absorption, distribution, metabolism and elimination of compounds that enter the body.   </a:t>
          </a:r>
        </a:p>
      </dgm:t>
    </dgm:pt>
    <dgm:pt modelId="{84742F67-BB80-4592-A539-F8886990744B}" type="parTrans" cxnId="{D784BA3B-E92F-41D2-B3F1-F58103DC7194}">
      <dgm:prSet/>
      <dgm:spPr/>
      <dgm:t>
        <a:bodyPr/>
        <a:lstStyle/>
        <a:p>
          <a:endParaRPr lang="en-US"/>
        </a:p>
      </dgm:t>
    </dgm:pt>
    <dgm:pt modelId="{02389AE6-A802-40EC-A774-EA3A16F26F73}" type="sibTrans" cxnId="{D784BA3B-E92F-41D2-B3F1-F58103DC7194}">
      <dgm:prSet/>
      <dgm:spPr/>
      <dgm:t>
        <a:bodyPr/>
        <a:lstStyle/>
        <a:p>
          <a:endParaRPr lang="en-US"/>
        </a:p>
      </dgm:t>
    </dgm:pt>
    <dgm:pt modelId="{4F108ED4-695F-48BB-BA1C-87C4220A007E}" type="pres">
      <dgm:prSet presAssocID="{C7135BA5-845C-42EB-BC3D-C9F563E7B9A3}" presName="diagram" presStyleCnt="0">
        <dgm:presLayoutVars>
          <dgm:dir/>
          <dgm:resizeHandles val="exact"/>
        </dgm:presLayoutVars>
      </dgm:prSet>
      <dgm:spPr/>
    </dgm:pt>
    <dgm:pt modelId="{1AF46770-71C8-473A-A887-BCB3C534C56E}" type="pres">
      <dgm:prSet presAssocID="{9ED34A49-996B-4049-AD0D-7A3BDA5A6C78}" presName="node" presStyleLbl="node1" presStyleIdx="0" presStyleCnt="8">
        <dgm:presLayoutVars>
          <dgm:bulletEnabled val="1"/>
        </dgm:presLayoutVars>
      </dgm:prSet>
      <dgm:spPr/>
    </dgm:pt>
    <dgm:pt modelId="{4363522D-BB94-4496-B42A-9CEDD06F0518}" type="pres">
      <dgm:prSet presAssocID="{A7C0FEC4-974A-45DF-9DE0-D21DD49C97C4}" presName="sibTrans" presStyleCnt="0"/>
      <dgm:spPr/>
    </dgm:pt>
    <dgm:pt modelId="{6AEF2361-C349-44CB-9845-8EADEC5F809C}" type="pres">
      <dgm:prSet presAssocID="{7821EECA-F9A9-4714-9FAD-308978ECB2AB}" presName="node" presStyleLbl="node1" presStyleIdx="1" presStyleCnt="8">
        <dgm:presLayoutVars>
          <dgm:bulletEnabled val="1"/>
        </dgm:presLayoutVars>
      </dgm:prSet>
      <dgm:spPr/>
    </dgm:pt>
    <dgm:pt modelId="{F033F303-27E8-48C2-A803-C1EE74BA4BB2}" type="pres">
      <dgm:prSet presAssocID="{2E5C26CE-3D0A-4E0C-83BA-868838D12CA3}" presName="sibTrans" presStyleCnt="0"/>
      <dgm:spPr/>
    </dgm:pt>
    <dgm:pt modelId="{29939D3D-1C02-4BD4-B2B7-8C5C3A216EEF}" type="pres">
      <dgm:prSet presAssocID="{B3DAA449-74AD-4851-A80D-9A0383E616AE}" presName="node" presStyleLbl="node1" presStyleIdx="2" presStyleCnt="8">
        <dgm:presLayoutVars>
          <dgm:bulletEnabled val="1"/>
        </dgm:presLayoutVars>
      </dgm:prSet>
      <dgm:spPr/>
    </dgm:pt>
    <dgm:pt modelId="{7D167FDB-6EDF-4F47-9540-DC0C2D34CC08}" type="pres">
      <dgm:prSet presAssocID="{0D788B91-638B-4924-8A0B-8613AC2D7E2B}" presName="sibTrans" presStyleCnt="0"/>
      <dgm:spPr/>
    </dgm:pt>
    <dgm:pt modelId="{C6E6D3EE-838C-4FDD-8D02-6150C788F79C}" type="pres">
      <dgm:prSet presAssocID="{CE891A11-2F15-4AD5-879F-860C5143DD5F}" presName="node" presStyleLbl="node1" presStyleIdx="3" presStyleCnt="8">
        <dgm:presLayoutVars>
          <dgm:bulletEnabled val="1"/>
        </dgm:presLayoutVars>
      </dgm:prSet>
      <dgm:spPr/>
    </dgm:pt>
    <dgm:pt modelId="{BAD9A940-6CE5-44F4-B166-4893BF75527F}" type="pres">
      <dgm:prSet presAssocID="{2D7D0C35-D3E0-449B-A5C8-A51B4CDFDB36}" presName="sibTrans" presStyleCnt="0"/>
      <dgm:spPr/>
    </dgm:pt>
    <dgm:pt modelId="{A8D9151C-36CC-4D6B-8182-063C221C3352}" type="pres">
      <dgm:prSet presAssocID="{76484640-23DC-4079-94FF-9112E5BA25E1}" presName="node" presStyleLbl="node1" presStyleIdx="4" presStyleCnt="8" custLinFactNeighborX="739" custLinFactNeighborY="-4087">
        <dgm:presLayoutVars>
          <dgm:bulletEnabled val="1"/>
        </dgm:presLayoutVars>
      </dgm:prSet>
      <dgm:spPr/>
    </dgm:pt>
    <dgm:pt modelId="{4A89DBC6-471B-4693-B59F-6FE9A7F9BEDC}" type="pres">
      <dgm:prSet presAssocID="{02389AE6-A802-40EC-A774-EA3A16F26F73}" presName="sibTrans" presStyleCnt="0"/>
      <dgm:spPr/>
    </dgm:pt>
    <dgm:pt modelId="{3D6E63F8-1934-46E7-982F-43A4757B73C4}" type="pres">
      <dgm:prSet presAssocID="{9FAC489C-0D88-4819-A4F5-CD68469E35EC}" presName="node" presStyleLbl="node1" presStyleIdx="5" presStyleCnt="8">
        <dgm:presLayoutVars>
          <dgm:bulletEnabled val="1"/>
        </dgm:presLayoutVars>
      </dgm:prSet>
      <dgm:spPr/>
    </dgm:pt>
    <dgm:pt modelId="{6046DDF5-960A-491E-90FB-6FFFF20DC16B}" type="pres">
      <dgm:prSet presAssocID="{C63BFA1A-5A04-45F9-9844-A8894C703E10}" presName="sibTrans" presStyleCnt="0"/>
      <dgm:spPr/>
    </dgm:pt>
    <dgm:pt modelId="{82B56CD1-97C4-42D4-BC16-5A3192C1CDDF}" type="pres">
      <dgm:prSet presAssocID="{0CBB9D9A-6015-4A38-801E-23D8CD0C4768}" presName="node" presStyleLbl="node1" presStyleIdx="6" presStyleCnt="8">
        <dgm:presLayoutVars>
          <dgm:bulletEnabled val="1"/>
        </dgm:presLayoutVars>
      </dgm:prSet>
      <dgm:spPr/>
    </dgm:pt>
    <dgm:pt modelId="{5739677A-611C-4670-83C0-8178C6E64C87}" type="pres">
      <dgm:prSet presAssocID="{CD182130-ED06-4A04-8E38-5A68DB5AAA62}" presName="sibTrans" presStyleCnt="0"/>
      <dgm:spPr/>
    </dgm:pt>
    <dgm:pt modelId="{185990A0-05B1-49CE-A183-819ADF681EA8}" type="pres">
      <dgm:prSet presAssocID="{138A94E6-179E-45EA-914B-754D71DC55C3}" presName="node" presStyleLbl="node1" presStyleIdx="7" presStyleCnt="8" custLinFactNeighborX="818" custLinFactNeighborY="-2044">
        <dgm:presLayoutVars>
          <dgm:bulletEnabled val="1"/>
        </dgm:presLayoutVars>
      </dgm:prSet>
      <dgm:spPr/>
    </dgm:pt>
  </dgm:ptLst>
  <dgm:cxnLst>
    <dgm:cxn modelId="{3F19D801-18FB-4EE5-B51D-B30B9B867243}" type="presOf" srcId="{9FAC489C-0D88-4819-A4F5-CD68469E35EC}" destId="{3D6E63F8-1934-46E7-982F-43A4757B73C4}" srcOrd="0" destOrd="0" presId="urn:microsoft.com/office/officeart/2005/8/layout/default"/>
    <dgm:cxn modelId="{CDB84519-377E-43A7-9713-77668FCB265E}" type="presOf" srcId="{CE891A11-2F15-4AD5-879F-860C5143DD5F}" destId="{C6E6D3EE-838C-4FDD-8D02-6150C788F79C}" srcOrd="0" destOrd="0" presId="urn:microsoft.com/office/officeart/2005/8/layout/default"/>
    <dgm:cxn modelId="{4A15181A-754E-4F81-9A57-B172EFC61CEF}" type="presOf" srcId="{138A94E6-179E-45EA-914B-754D71DC55C3}" destId="{185990A0-05B1-49CE-A183-819ADF681EA8}" srcOrd="0" destOrd="0" presId="urn:microsoft.com/office/officeart/2005/8/layout/default"/>
    <dgm:cxn modelId="{D128C41E-FC6A-4502-B15B-2EB2DDE54C95}" srcId="{C7135BA5-845C-42EB-BC3D-C9F563E7B9A3}" destId="{CE891A11-2F15-4AD5-879F-860C5143DD5F}" srcOrd="3" destOrd="0" parTransId="{2D3EA59A-7932-4B0A-8EFE-F3C44F62BAAC}" sibTransId="{2D7D0C35-D3E0-449B-A5C8-A51B4CDFDB36}"/>
    <dgm:cxn modelId="{DBE24332-348E-4D27-BA47-2B4831535C17}" type="presOf" srcId="{9ED34A49-996B-4049-AD0D-7A3BDA5A6C78}" destId="{1AF46770-71C8-473A-A887-BCB3C534C56E}" srcOrd="0" destOrd="0" presId="urn:microsoft.com/office/officeart/2005/8/layout/default"/>
    <dgm:cxn modelId="{FF081B37-56FD-4AC0-95A3-8DC0E4BFA1B8}" srcId="{C7135BA5-845C-42EB-BC3D-C9F563E7B9A3}" destId="{9FAC489C-0D88-4819-A4F5-CD68469E35EC}" srcOrd="5" destOrd="0" parTransId="{24B40F1B-94AA-4B84-9483-0E4B699E3128}" sibTransId="{C63BFA1A-5A04-45F9-9844-A8894C703E10}"/>
    <dgm:cxn modelId="{D784BA3B-E92F-41D2-B3F1-F58103DC7194}" srcId="{C7135BA5-845C-42EB-BC3D-C9F563E7B9A3}" destId="{76484640-23DC-4079-94FF-9112E5BA25E1}" srcOrd="4" destOrd="0" parTransId="{84742F67-BB80-4592-A539-F8886990744B}" sibTransId="{02389AE6-A802-40EC-A774-EA3A16F26F73}"/>
    <dgm:cxn modelId="{264AA275-31A8-4D88-80F1-340DA2AF30BC}" type="presOf" srcId="{C7135BA5-845C-42EB-BC3D-C9F563E7B9A3}" destId="{4F108ED4-695F-48BB-BA1C-87C4220A007E}" srcOrd="0" destOrd="0" presId="urn:microsoft.com/office/officeart/2005/8/layout/default"/>
    <dgm:cxn modelId="{78BEC17A-9666-4381-A7D1-480B38094A3F}" type="presOf" srcId="{0CBB9D9A-6015-4A38-801E-23D8CD0C4768}" destId="{82B56CD1-97C4-42D4-BC16-5A3192C1CDDF}" srcOrd="0" destOrd="0" presId="urn:microsoft.com/office/officeart/2005/8/layout/default"/>
    <dgm:cxn modelId="{73F9F392-E15D-4AA0-A034-A46BF02B72DC}" srcId="{C7135BA5-845C-42EB-BC3D-C9F563E7B9A3}" destId="{0CBB9D9A-6015-4A38-801E-23D8CD0C4768}" srcOrd="6" destOrd="0" parTransId="{45AD149F-E18D-4939-86AA-3AA65EF5C816}" sibTransId="{CD182130-ED06-4A04-8E38-5A68DB5AAA62}"/>
    <dgm:cxn modelId="{A413FBAB-1C99-4E1C-A421-CB8187785890}" srcId="{C7135BA5-845C-42EB-BC3D-C9F563E7B9A3}" destId="{138A94E6-179E-45EA-914B-754D71DC55C3}" srcOrd="7" destOrd="0" parTransId="{4DEE73BE-8A80-4EF7-9AE0-5ED15FE0C9F1}" sibTransId="{AAC5B1BD-FD94-4143-A409-52E3790CAE33}"/>
    <dgm:cxn modelId="{432C17B2-1E56-4555-AB9E-02003ECB436F}" type="presOf" srcId="{76484640-23DC-4079-94FF-9112E5BA25E1}" destId="{A8D9151C-36CC-4D6B-8182-063C221C3352}" srcOrd="0" destOrd="0" presId="urn:microsoft.com/office/officeart/2005/8/layout/default"/>
    <dgm:cxn modelId="{126918B6-EE33-4CB6-ACB6-336123DE8AD0}" type="presOf" srcId="{7821EECA-F9A9-4714-9FAD-308978ECB2AB}" destId="{6AEF2361-C349-44CB-9845-8EADEC5F809C}" srcOrd="0" destOrd="0" presId="urn:microsoft.com/office/officeart/2005/8/layout/default"/>
    <dgm:cxn modelId="{A4A8C5BC-EBA3-4556-9442-E2506EF43FEB}" srcId="{C7135BA5-845C-42EB-BC3D-C9F563E7B9A3}" destId="{7821EECA-F9A9-4714-9FAD-308978ECB2AB}" srcOrd="1" destOrd="0" parTransId="{FE6FF39C-926E-4D00-8F53-72AC13B0F2A5}" sibTransId="{2E5C26CE-3D0A-4E0C-83BA-868838D12CA3}"/>
    <dgm:cxn modelId="{41467BCA-BDD7-4EFD-A8C1-13D5FA525CF9}" type="presOf" srcId="{B3DAA449-74AD-4851-A80D-9A0383E616AE}" destId="{29939D3D-1C02-4BD4-B2B7-8C5C3A216EEF}" srcOrd="0" destOrd="0" presId="urn:microsoft.com/office/officeart/2005/8/layout/default"/>
    <dgm:cxn modelId="{13DD6DD2-B7A4-40FE-B929-A717A13AAF47}" srcId="{C7135BA5-845C-42EB-BC3D-C9F563E7B9A3}" destId="{B3DAA449-74AD-4851-A80D-9A0383E616AE}" srcOrd="2" destOrd="0" parTransId="{71B621E8-116F-4740-A9AE-25A05EC125D8}" sibTransId="{0D788B91-638B-4924-8A0B-8613AC2D7E2B}"/>
    <dgm:cxn modelId="{D60D46E9-7498-46EA-8052-207FB8ED4956}" srcId="{C7135BA5-845C-42EB-BC3D-C9F563E7B9A3}" destId="{9ED34A49-996B-4049-AD0D-7A3BDA5A6C78}" srcOrd="0" destOrd="0" parTransId="{D1D94F1E-242B-471A-8D0C-A1C46A5C3967}" sibTransId="{A7C0FEC4-974A-45DF-9DE0-D21DD49C97C4}"/>
    <dgm:cxn modelId="{C3F45AB4-2CEC-4925-A7A0-F874EF8583A4}" type="presParOf" srcId="{4F108ED4-695F-48BB-BA1C-87C4220A007E}" destId="{1AF46770-71C8-473A-A887-BCB3C534C56E}" srcOrd="0" destOrd="0" presId="urn:microsoft.com/office/officeart/2005/8/layout/default"/>
    <dgm:cxn modelId="{AEA1172A-CA86-4EE6-9EAC-E6CE2301FE09}" type="presParOf" srcId="{4F108ED4-695F-48BB-BA1C-87C4220A007E}" destId="{4363522D-BB94-4496-B42A-9CEDD06F0518}" srcOrd="1" destOrd="0" presId="urn:microsoft.com/office/officeart/2005/8/layout/default"/>
    <dgm:cxn modelId="{B76ADDB5-CAA8-4D31-838F-588B31B996CE}" type="presParOf" srcId="{4F108ED4-695F-48BB-BA1C-87C4220A007E}" destId="{6AEF2361-C349-44CB-9845-8EADEC5F809C}" srcOrd="2" destOrd="0" presId="urn:microsoft.com/office/officeart/2005/8/layout/default"/>
    <dgm:cxn modelId="{6D138DA6-6390-44BF-AD6B-9406486DA830}" type="presParOf" srcId="{4F108ED4-695F-48BB-BA1C-87C4220A007E}" destId="{F033F303-27E8-48C2-A803-C1EE74BA4BB2}" srcOrd="3" destOrd="0" presId="urn:microsoft.com/office/officeart/2005/8/layout/default"/>
    <dgm:cxn modelId="{E48DEBCC-962E-462F-AEAC-EBAB69701244}" type="presParOf" srcId="{4F108ED4-695F-48BB-BA1C-87C4220A007E}" destId="{29939D3D-1C02-4BD4-B2B7-8C5C3A216EEF}" srcOrd="4" destOrd="0" presId="urn:microsoft.com/office/officeart/2005/8/layout/default"/>
    <dgm:cxn modelId="{A4C3D65A-47CB-40D7-A042-2E006BB4A339}" type="presParOf" srcId="{4F108ED4-695F-48BB-BA1C-87C4220A007E}" destId="{7D167FDB-6EDF-4F47-9540-DC0C2D34CC08}" srcOrd="5" destOrd="0" presId="urn:microsoft.com/office/officeart/2005/8/layout/default"/>
    <dgm:cxn modelId="{BEAE5112-FF84-4A73-9A16-1EC76EAA84B1}" type="presParOf" srcId="{4F108ED4-695F-48BB-BA1C-87C4220A007E}" destId="{C6E6D3EE-838C-4FDD-8D02-6150C788F79C}" srcOrd="6" destOrd="0" presId="urn:microsoft.com/office/officeart/2005/8/layout/default"/>
    <dgm:cxn modelId="{34DEBA12-A32E-4E77-AEE8-F51D53EC575C}" type="presParOf" srcId="{4F108ED4-695F-48BB-BA1C-87C4220A007E}" destId="{BAD9A940-6CE5-44F4-B166-4893BF75527F}" srcOrd="7" destOrd="0" presId="urn:microsoft.com/office/officeart/2005/8/layout/default"/>
    <dgm:cxn modelId="{0708800B-E817-4755-A613-F21A875085CA}" type="presParOf" srcId="{4F108ED4-695F-48BB-BA1C-87C4220A007E}" destId="{A8D9151C-36CC-4D6B-8182-063C221C3352}" srcOrd="8" destOrd="0" presId="urn:microsoft.com/office/officeart/2005/8/layout/default"/>
    <dgm:cxn modelId="{FE7DF2BA-200F-483E-826C-6A2425E04382}" type="presParOf" srcId="{4F108ED4-695F-48BB-BA1C-87C4220A007E}" destId="{4A89DBC6-471B-4693-B59F-6FE9A7F9BEDC}" srcOrd="9" destOrd="0" presId="urn:microsoft.com/office/officeart/2005/8/layout/default"/>
    <dgm:cxn modelId="{80291D48-F11E-43EE-84D4-3C7BFDBABD24}" type="presParOf" srcId="{4F108ED4-695F-48BB-BA1C-87C4220A007E}" destId="{3D6E63F8-1934-46E7-982F-43A4757B73C4}" srcOrd="10" destOrd="0" presId="urn:microsoft.com/office/officeart/2005/8/layout/default"/>
    <dgm:cxn modelId="{2D0F4331-802B-40D0-8811-94A35744A35B}" type="presParOf" srcId="{4F108ED4-695F-48BB-BA1C-87C4220A007E}" destId="{6046DDF5-960A-491E-90FB-6FFFF20DC16B}" srcOrd="11" destOrd="0" presId="urn:microsoft.com/office/officeart/2005/8/layout/default"/>
    <dgm:cxn modelId="{E9D42DC1-C4A4-4B1F-8733-2770DEBABB1D}" type="presParOf" srcId="{4F108ED4-695F-48BB-BA1C-87C4220A007E}" destId="{82B56CD1-97C4-42D4-BC16-5A3192C1CDDF}" srcOrd="12" destOrd="0" presId="urn:microsoft.com/office/officeart/2005/8/layout/default"/>
    <dgm:cxn modelId="{20FE8854-437D-4FB1-A4C4-5F4F325756E2}" type="presParOf" srcId="{4F108ED4-695F-48BB-BA1C-87C4220A007E}" destId="{5739677A-611C-4670-83C0-8178C6E64C87}" srcOrd="13" destOrd="0" presId="urn:microsoft.com/office/officeart/2005/8/layout/default"/>
    <dgm:cxn modelId="{CDDC468B-3510-46F6-ADBE-3523ABD6E435}" type="presParOf" srcId="{4F108ED4-695F-48BB-BA1C-87C4220A007E}" destId="{185990A0-05B1-49CE-A183-819ADF681EA8}" srcOrd="14"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F46770-71C8-473A-A887-BCB3C534C56E}">
      <dsp:nvSpPr>
        <dsp:cNvPr id="0" name=""/>
        <dsp:cNvSpPr/>
      </dsp:nvSpPr>
      <dsp:spPr>
        <a:xfrm>
          <a:off x="2968" y="664756"/>
          <a:ext cx="2354659" cy="141279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rtl="0">
            <a:lnSpc>
              <a:spcPct val="90000"/>
            </a:lnSpc>
            <a:spcBef>
              <a:spcPct val="0"/>
            </a:spcBef>
            <a:spcAft>
              <a:spcPct val="35000"/>
            </a:spcAft>
            <a:buNone/>
          </a:pPr>
          <a:r>
            <a:rPr lang="en-US" sz="1400" kern="1200">
              <a:solidFill>
                <a:prstClr val="white"/>
              </a:solidFill>
              <a:latin typeface="Montserrat"/>
              <a:ea typeface="+mn-ea"/>
              <a:cs typeface="+mn-cs"/>
            </a:rPr>
            <a:t>Toxicology is the study of adverse effects caused by exposures.</a:t>
          </a:r>
        </a:p>
      </dsp:txBody>
      <dsp:txXfrm>
        <a:off x="2968" y="664756"/>
        <a:ext cx="2354659" cy="1412795"/>
      </dsp:txXfrm>
    </dsp:sp>
    <dsp:sp modelId="{6AEF2361-C349-44CB-9845-8EADEC5F809C}">
      <dsp:nvSpPr>
        <dsp:cNvPr id="0" name=""/>
        <dsp:cNvSpPr/>
      </dsp:nvSpPr>
      <dsp:spPr>
        <a:xfrm>
          <a:off x="2593093" y="664756"/>
          <a:ext cx="2354659" cy="141279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solidFill>
                <a:prstClr val="white"/>
              </a:solidFill>
              <a:latin typeface="Montserrat"/>
              <a:ea typeface="+mn-ea"/>
              <a:cs typeface="+mn-cs"/>
            </a:rPr>
            <a:t>Exposures occur every time we eat, drink, inhale or apply a compound.</a:t>
          </a:r>
        </a:p>
      </dsp:txBody>
      <dsp:txXfrm>
        <a:off x="2593093" y="664756"/>
        <a:ext cx="2354659" cy="1412795"/>
      </dsp:txXfrm>
    </dsp:sp>
    <dsp:sp modelId="{29939D3D-1C02-4BD4-B2B7-8C5C3A216EEF}">
      <dsp:nvSpPr>
        <dsp:cNvPr id="0" name=""/>
        <dsp:cNvSpPr/>
      </dsp:nvSpPr>
      <dsp:spPr>
        <a:xfrm>
          <a:off x="5183217" y="664756"/>
          <a:ext cx="2354659" cy="141279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solidFill>
                <a:prstClr val="white"/>
              </a:solidFill>
              <a:latin typeface="Montserrat"/>
              <a:ea typeface="+mn-ea"/>
              <a:cs typeface="+mn-cs"/>
            </a:rPr>
            <a:t>The dose determines if there will be an adverse effect.</a:t>
          </a:r>
        </a:p>
      </dsp:txBody>
      <dsp:txXfrm>
        <a:off x="5183217" y="664756"/>
        <a:ext cx="2354659" cy="1412795"/>
      </dsp:txXfrm>
    </dsp:sp>
    <dsp:sp modelId="{C6E6D3EE-838C-4FDD-8D02-6150C788F79C}">
      <dsp:nvSpPr>
        <dsp:cNvPr id="0" name=""/>
        <dsp:cNvSpPr/>
      </dsp:nvSpPr>
      <dsp:spPr>
        <a:xfrm>
          <a:off x="7773342" y="664756"/>
          <a:ext cx="2354659" cy="141279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solidFill>
                <a:prstClr val="white"/>
              </a:solidFill>
              <a:latin typeface="Montserrat"/>
              <a:ea typeface="+mn-ea"/>
              <a:cs typeface="+mn-cs"/>
            </a:rPr>
            <a:t>The dose-response relationship varies by chemical or agent.</a:t>
          </a:r>
        </a:p>
      </dsp:txBody>
      <dsp:txXfrm>
        <a:off x="7773342" y="664756"/>
        <a:ext cx="2354659" cy="1412795"/>
      </dsp:txXfrm>
    </dsp:sp>
    <dsp:sp modelId="{A8D9151C-36CC-4D6B-8182-063C221C3352}">
      <dsp:nvSpPr>
        <dsp:cNvPr id="0" name=""/>
        <dsp:cNvSpPr/>
      </dsp:nvSpPr>
      <dsp:spPr>
        <a:xfrm>
          <a:off x="20368" y="2255276"/>
          <a:ext cx="2354659" cy="141279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ts val="0"/>
            </a:spcAft>
            <a:buNone/>
          </a:pPr>
          <a:r>
            <a:rPr lang="en-US" sz="1400" kern="1200">
              <a:solidFill>
                <a:prstClr val="white"/>
              </a:solidFill>
              <a:latin typeface="Montserrat"/>
              <a:ea typeface="+mn-ea"/>
              <a:cs typeface="+mn-cs"/>
            </a:rPr>
            <a:t>Toxicologists study the absorption, distribution, metabolism and elimination of compounds that enter the body.   </a:t>
          </a:r>
        </a:p>
      </dsp:txBody>
      <dsp:txXfrm>
        <a:off x="20368" y="2255276"/>
        <a:ext cx="2354659" cy="1412795"/>
      </dsp:txXfrm>
    </dsp:sp>
    <dsp:sp modelId="{3D6E63F8-1934-46E7-982F-43A4757B73C4}">
      <dsp:nvSpPr>
        <dsp:cNvPr id="0" name=""/>
        <dsp:cNvSpPr/>
      </dsp:nvSpPr>
      <dsp:spPr>
        <a:xfrm>
          <a:off x="2593093" y="2313017"/>
          <a:ext cx="2354659" cy="141279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rtl="0">
            <a:lnSpc>
              <a:spcPct val="90000"/>
            </a:lnSpc>
            <a:spcBef>
              <a:spcPct val="0"/>
            </a:spcBef>
            <a:spcAft>
              <a:spcPct val="35000"/>
            </a:spcAft>
            <a:buNone/>
          </a:pPr>
          <a:r>
            <a:rPr lang="en-US" sz="1400" kern="1200" dirty="0">
              <a:solidFill>
                <a:prstClr val="white"/>
              </a:solidFill>
              <a:latin typeface="Montserrat"/>
              <a:ea typeface="+mn-ea"/>
              <a:cs typeface="+mn-cs"/>
            </a:rPr>
            <a:t>Toxicologists also study the effect of the chemicals and agents on the body.</a:t>
          </a:r>
        </a:p>
      </dsp:txBody>
      <dsp:txXfrm>
        <a:off x="2593093" y="2313017"/>
        <a:ext cx="2354659" cy="1412795"/>
      </dsp:txXfrm>
    </dsp:sp>
    <dsp:sp modelId="{82B56CD1-97C4-42D4-BC16-5A3192C1CDDF}">
      <dsp:nvSpPr>
        <dsp:cNvPr id="0" name=""/>
        <dsp:cNvSpPr/>
      </dsp:nvSpPr>
      <dsp:spPr>
        <a:xfrm>
          <a:off x="5183217" y="2313017"/>
          <a:ext cx="2354659" cy="141279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solidFill>
                <a:prstClr val="white"/>
              </a:solidFill>
              <a:latin typeface="Montserrat"/>
              <a:ea typeface="+mn-ea"/>
              <a:cs typeface="+mn-cs"/>
            </a:rPr>
            <a:t>Risk depends on age, sex, genetics and other factors.</a:t>
          </a:r>
        </a:p>
      </dsp:txBody>
      <dsp:txXfrm>
        <a:off x="5183217" y="2313017"/>
        <a:ext cx="2354659" cy="1412795"/>
      </dsp:txXfrm>
    </dsp:sp>
    <dsp:sp modelId="{185990A0-05B1-49CE-A183-819ADF681EA8}">
      <dsp:nvSpPr>
        <dsp:cNvPr id="0" name=""/>
        <dsp:cNvSpPr/>
      </dsp:nvSpPr>
      <dsp:spPr>
        <a:xfrm>
          <a:off x="7776310" y="2284139"/>
          <a:ext cx="2354659" cy="141279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US" sz="1400" kern="1200">
              <a:solidFill>
                <a:prstClr val="white"/>
              </a:solidFill>
              <a:latin typeface="Montserrat"/>
              <a:ea typeface="+mn-ea"/>
              <a:cs typeface="+mn-cs"/>
            </a:rPr>
            <a:t>Government agencies like the US EPA and US FDA use toxicology to protect human and environmental health.</a:t>
          </a:r>
        </a:p>
      </dsp:txBody>
      <dsp:txXfrm>
        <a:off x="7776310" y="2284139"/>
        <a:ext cx="2354659" cy="141279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46956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FBC85D-C3B1-49D3-17BE-5E4F9C5B51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8F778F-1035-D6A2-FC03-0C448291CB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C8595E-CDD7-88E4-2688-B99448883E4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D01666D-29B8-4FBF-B9BA-15464C3264BD}"/>
              </a:ext>
            </a:extLst>
          </p:cNvPr>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5715817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EF1FA-E0E8-D983-1294-FF45E885AF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343C0E-ED29-8F5B-16B8-4E95EC3AF3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7D7940-9128-7B06-7D99-6C132DEAA2A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2D4DB73-9E2A-C725-6A49-6A62B5B1103C}"/>
              </a:ext>
            </a:extLst>
          </p:cNvPr>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24331692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28794049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4428066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BF0DA6-C5E9-E716-3169-A986BADE15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03AA3A-C27F-25B1-34CC-8A51EDA780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7D3629-32D0-B306-45ED-9FA2849760E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B620CA6-B7E2-ECE8-3E3C-33633A788699}"/>
              </a:ext>
            </a:extLst>
          </p:cNvPr>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38093415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07017-D3DA-B17F-2114-3B1BBD960A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3C6E85-BEAC-EAA1-E913-1FB4620504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15E729-321F-ECC7-0F4C-5645D40754A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A5B28FD-A926-D0A5-BE87-7E5221E5B0F2}"/>
              </a:ext>
            </a:extLst>
          </p:cNvPr>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3923117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FFFFFF"/>
          </a:solidFill>
          <a:ln/>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tiff"/></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4.xml"/><Relationship Id="rId5" Type="http://schemas.openxmlformats.org/officeDocument/2006/relationships/image" Target="../media/image29.png"/><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8.xml"/><Relationship Id="rId5" Type="http://schemas.openxmlformats.org/officeDocument/2006/relationships/image" Target="../media/image34.png"/><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36.png"/><Relationship Id="rId2" Type="http://schemas.openxmlformats.org/officeDocument/2006/relationships/slideLayout" Target="../slideLayouts/slideLayout2.xml"/><Relationship Id="rId1" Type="http://schemas.openxmlformats.org/officeDocument/2006/relationships/tags" Target="../tags/tag19.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5.emf"/></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slideLayout" Target="../slideLayouts/slideLayout2.xml"/><Relationship Id="rId1" Type="http://schemas.openxmlformats.org/officeDocument/2006/relationships/tags" Target="../tags/tag20.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notesSlide" Target="../notesSlides/notesSlide19.xml"/><Relationship Id="rId7" Type="http://schemas.openxmlformats.org/officeDocument/2006/relationships/image" Target="../media/image44.svg"/><Relationship Id="rId2" Type="http://schemas.openxmlformats.org/officeDocument/2006/relationships/slideLayout" Target="../slideLayouts/slideLayout2.xml"/><Relationship Id="rId1" Type="http://schemas.openxmlformats.org/officeDocument/2006/relationships/tags" Target="../tags/tag21.xml"/><Relationship Id="rId6" Type="http://schemas.openxmlformats.org/officeDocument/2006/relationships/image" Target="../media/image43.svg"/><Relationship Id="rId5" Type="http://schemas.openxmlformats.org/officeDocument/2006/relationships/image" Target="../media/image42.svg"/><Relationship Id="rId4" Type="http://schemas.openxmlformats.org/officeDocument/2006/relationships/image" Target="../media/image41.svg"/><Relationship Id="rId9" Type="http://schemas.openxmlformats.org/officeDocument/2006/relationships/image" Target="../media/image46.svg"/></Relationships>
</file>

<file path=ppt/slides/_rels/slide21.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notesSlide" Target="../notesSlides/notesSlide20.xml"/><Relationship Id="rId7" Type="http://schemas.openxmlformats.org/officeDocument/2006/relationships/image" Target="../media/image50.svg"/><Relationship Id="rId2" Type="http://schemas.openxmlformats.org/officeDocument/2006/relationships/slideLayout" Target="../slideLayouts/slideLayout2.xml"/><Relationship Id="rId1" Type="http://schemas.openxmlformats.org/officeDocument/2006/relationships/tags" Target="../tags/tag22.xml"/><Relationship Id="rId6" Type="http://schemas.openxmlformats.org/officeDocument/2006/relationships/image" Target="../media/image49.svg"/><Relationship Id="rId11" Type="http://schemas.openxmlformats.org/officeDocument/2006/relationships/image" Target="../media/image54.svg"/><Relationship Id="rId5" Type="http://schemas.openxmlformats.org/officeDocument/2006/relationships/image" Target="../media/image48.svg"/><Relationship Id="rId10" Type="http://schemas.openxmlformats.org/officeDocument/2006/relationships/image" Target="../media/image53.svg"/><Relationship Id="rId4" Type="http://schemas.openxmlformats.org/officeDocument/2006/relationships/image" Target="../media/image47.svg"/><Relationship Id="rId9" Type="http://schemas.openxmlformats.org/officeDocument/2006/relationships/image" Target="../media/image52.sv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23.xml"/><Relationship Id="rId4" Type="http://schemas.openxmlformats.org/officeDocument/2006/relationships/image" Target="../media/image55.jpeg"/></Relationships>
</file>

<file path=ppt/slides/_rels/slide23.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notesSlide" Target="../notesSlides/notesSlide22.xml"/><Relationship Id="rId7" Type="http://schemas.openxmlformats.org/officeDocument/2006/relationships/image" Target="../media/image59.png"/><Relationship Id="rId2" Type="http://schemas.openxmlformats.org/officeDocument/2006/relationships/slideLayout" Target="../slideLayouts/slideLayout2.xml"/><Relationship Id="rId1" Type="http://schemas.openxmlformats.org/officeDocument/2006/relationships/tags" Target="../tags/tag24.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 Id="rId9" Type="http://schemas.openxmlformats.org/officeDocument/2006/relationships/image" Target="../media/image61.png"/></Relationships>
</file>

<file path=ppt/slides/_rels/slide24.xml.rels><?xml version="1.0" encoding="UTF-8" standalone="yes"?>
<Relationships xmlns="http://schemas.openxmlformats.org/package/2006/relationships"><Relationship Id="rId8" Type="http://schemas.openxmlformats.org/officeDocument/2006/relationships/image" Target="../media/image66.svg"/><Relationship Id="rId3" Type="http://schemas.openxmlformats.org/officeDocument/2006/relationships/notesSlide" Target="../notesSlides/notesSlide23.xml"/><Relationship Id="rId7" Type="http://schemas.openxmlformats.org/officeDocument/2006/relationships/image" Target="../media/image65.svg"/><Relationship Id="rId2" Type="http://schemas.openxmlformats.org/officeDocument/2006/relationships/slideLayout" Target="../slideLayouts/slideLayout2.xml"/><Relationship Id="rId1" Type="http://schemas.openxmlformats.org/officeDocument/2006/relationships/tags" Target="../tags/tag25.xml"/><Relationship Id="rId6" Type="http://schemas.openxmlformats.org/officeDocument/2006/relationships/image" Target="../media/image64.svg"/><Relationship Id="rId5" Type="http://schemas.openxmlformats.org/officeDocument/2006/relationships/image" Target="../media/image63.svg"/><Relationship Id="rId4" Type="http://schemas.openxmlformats.org/officeDocument/2006/relationships/image" Target="../media/image62.emf"/></Relationships>
</file>

<file path=ppt/slides/_rels/slide2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24.xml"/><Relationship Id="rId7" Type="http://schemas.openxmlformats.org/officeDocument/2006/relationships/diagramColors" Target="../diagrams/colors1.xml"/><Relationship Id="rId2" Type="http://schemas.openxmlformats.org/officeDocument/2006/relationships/slideLayout" Target="../slideLayouts/slideLayout2.xml"/><Relationship Id="rId1" Type="http://schemas.openxmlformats.org/officeDocument/2006/relationships/tags" Target="../tags/tag26.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27.xml"/><Relationship Id="rId6" Type="http://schemas.openxmlformats.org/officeDocument/2006/relationships/image" Target="../media/image69.jpeg"/><Relationship Id="rId5" Type="http://schemas.openxmlformats.org/officeDocument/2006/relationships/image" Target="../media/image68.png"/><Relationship Id="rId4" Type="http://schemas.openxmlformats.org/officeDocument/2006/relationships/image" Target="../media/image67.jpeg"/></Relationships>
</file>

<file path=ppt/slides/_rels/slide27.xml.rels><?xml version="1.0" encoding="UTF-8" standalone="yes"?>
<Relationships xmlns="http://schemas.openxmlformats.org/package/2006/relationships"><Relationship Id="rId8" Type="http://schemas.openxmlformats.org/officeDocument/2006/relationships/hyperlink" Target="https://nam10.safelinks.protection.outlook.com/?url=http%3A%2F%2Fwww.facebook.com%2Fsocietyoftoxicology&amp;data=05%7C02%7Cbettye%40toxicology.org%7Cf231a152ac6244433f7c08de8e834fd2%7C6b7101fd5de84728bb08f5796f390fac%7C0%7C0%7C639104891806332327%7CUnknown%7CTWFpbGZsb3d8eyJFbXB0eU1hcGkiOnRydWUsIlYiOiIwLjAuMDAwMCIsIlAiOiJXaW4zMiIsIkFOIjoiTWFpbCIsIldUIjoyfQ%3D%3D%7C0%7C%7C%7C&amp;sdata=nKaRDO1ahFw2El3jnM9g73Wzks5c2M8DO%2FelvMmdE9Q%3D&amp;reserved=0" TargetMode="External"/><Relationship Id="rId13" Type="http://schemas.openxmlformats.org/officeDocument/2006/relationships/hyperlink" Target="https://nam10.safelinks.protection.outlook.com/?url=https%3A%2F%2Fwww.youtube.com%2F%40sotoxicology&amp;data=05%7C02%7Cbettye%40toxicology.org%7Cf231a152ac6244433f7c08de8e834fd2%7C6b7101fd5de84728bb08f5796f390fac%7C0%7C0%7C639104891806436508%7CUnknown%7CTWFpbGZsb3d8eyJFbXB0eU1hcGkiOnRydWUsIlYiOiIwLjAuMDAwMCIsIlAiOiJXaW4zMiIsIkFOIjoiTWFpbCIsIldUIjoyfQ%3D%3D%7C0%7C%7C%7C&amp;sdata=tkBVrrxbK9w72q3y1z%2BNLPT9AIkyqIpRvvmnP%2BgR%2BKU%3D&amp;reserved=0" TargetMode="External"/><Relationship Id="rId18" Type="http://schemas.openxmlformats.org/officeDocument/2006/relationships/image" Target="../media/image73.png"/><Relationship Id="rId3" Type="http://schemas.openxmlformats.org/officeDocument/2006/relationships/notesSlide" Target="../notesSlides/notesSlide26.xml"/><Relationship Id="rId7" Type="http://schemas.openxmlformats.org/officeDocument/2006/relationships/hyperlink" Target="https://nam10.safelinks.protection.outlook.com/?url=https%3A%2F%2Fbsky.app%2Fprofile%2Fsotoxicology.bsky.social&amp;data=05%7C02%7Cbettye%40toxicology.org%7Cf231a152ac6244433f7c08de8e834fd2%7C6b7101fd5de84728bb08f5796f390fac%7C0%7C0%7C639104891806307297%7CUnknown%7CTWFpbGZsb3d8eyJFbXB0eU1hcGkiOnRydWUsIlYiOiIwLjAuMDAwMCIsIlAiOiJXaW4zMiIsIkFOIjoiTWFpbCIsIldUIjoyfQ%3D%3D%7C0%7C%7C%7C&amp;sdata=VkotzqQ09DwIBHj4UerXp8iGz0Dp%2FeSNNNE6MAk2ttM%3D&amp;reserved=0" TargetMode="External"/><Relationship Id="rId12" Type="http://schemas.openxmlformats.org/officeDocument/2006/relationships/hyperlink" Target="https://nam10.safelinks.protection.outlook.com/?url=http%3A%2F%2Ftwitter.com%2Fsotoxicology&amp;data=05%7C02%7Cbettye%40toxicology.org%7Cf231a152ac6244433f7c08de8e834fd2%7C6b7101fd5de84728bb08f5796f390fac%7C0%7C0%7C639104891806418276%7CUnknown%7CTWFpbGZsb3d8eyJFbXB0eU1hcGkiOnRydWUsIlYiOiIwLjAuMDAwMCIsIlAiOiJXaW4zMiIsIkFOIjoiTWFpbCIsIldUIjoyfQ%3D%3D%7C0%7C%7C%7C&amp;sdata=OoQ95EOm2niwFgL%2BcjLKPaMLTFGacr%2BK%2FgiDt2fd%2B8k%3D&amp;reserved=0" TargetMode="External"/><Relationship Id="rId17" Type="http://schemas.openxmlformats.org/officeDocument/2006/relationships/image" Target="../media/image72.png"/><Relationship Id="rId2" Type="http://schemas.openxmlformats.org/officeDocument/2006/relationships/slideLayout" Target="../slideLayouts/slideLayout2.xml"/><Relationship Id="rId16" Type="http://schemas.openxmlformats.org/officeDocument/2006/relationships/image" Target="../media/image71.png"/><Relationship Id="rId1" Type="http://schemas.openxmlformats.org/officeDocument/2006/relationships/tags" Target="../tags/tag28.xml"/><Relationship Id="rId6" Type="http://schemas.openxmlformats.org/officeDocument/2006/relationships/hyperlink" Target="mailto:sothq@toxicology.org" TargetMode="External"/><Relationship Id="rId11" Type="http://schemas.openxmlformats.org/officeDocument/2006/relationships/hyperlink" Target="https://nam10.safelinks.protection.outlook.com/?url=https%3A%2F%2Fwww.tiktok.com%2F%40sotoxicology&amp;data=05%7C02%7Cbettye%40toxicology.org%7Cf231a152ac6244433f7c08de8e834fd2%7C6b7101fd5de84728bb08f5796f390fac%7C0%7C0%7C639104891806399493%7CUnknown%7CTWFpbGZsb3d8eyJFbXB0eU1hcGkiOnRydWUsIlYiOiIwLjAuMDAwMCIsIlAiOiJXaW4zMiIsIkFOIjoiTWFpbCIsIldUIjoyfQ%3D%3D%7C0%7C%7C%7C&amp;sdata=V7udwE%2FJbn2Pbjd2BfMwMDI%2F5V39Enh01Vq55fyI%2BhE%3D&amp;reserved=0" TargetMode="External"/><Relationship Id="rId5" Type="http://schemas.openxmlformats.org/officeDocument/2006/relationships/hyperlink" Target="https://www.toxicology.org/careers/toxicologist/becomeTox.asp" TargetMode="External"/><Relationship Id="rId15" Type="http://schemas.openxmlformats.org/officeDocument/2006/relationships/image" Target="../media/image70.png"/><Relationship Id="rId10" Type="http://schemas.openxmlformats.org/officeDocument/2006/relationships/hyperlink" Target="https://nam10.safelinks.protection.outlook.com/?url=https%3A%2F%2Fwww.linkedin.com%2Fcompany%2Fsociety-of-toxicology-sot-%2F&amp;data=05%7C02%7Cbettye%40toxicology.org%7Cf231a152ac6244433f7c08de8e834fd2%7C6b7101fd5de84728bb08f5796f390fac%7C0%7C0%7C639104891806378203%7CUnknown%7CTWFpbGZsb3d8eyJFbXB0eU1hcGkiOnRydWUsIlYiOiIwLjAuMDAwMCIsIlAiOiJXaW4zMiIsIkFOIjoiTWFpbCIsIldUIjoyfQ%3D%3D%7C0%7C%7C%7C&amp;sdata=uqkbcoKtcSir8%2FABCRshZN%2BB%2Bd%2FurIqVt3kerKid6%2Bs%3D&amp;reserved=0" TargetMode="External"/><Relationship Id="rId4" Type="http://schemas.openxmlformats.org/officeDocument/2006/relationships/hyperlink" Target="http://www.toxicology.org" TargetMode="External"/><Relationship Id="rId9" Type="http://schemas.openxmlformats.org/officeDocument/2006/relationships/hyperlink" Target="https://nam10.safelinks.protection.outlook.com/?url=https%3A%2F%2Fwww.instagram.com%2Fsotoxicology&amp;data=05%7C02%7Cbettye%40toxicology.org%7Cf231a152ac6244433f7c08de8e834fd2%7C6b7101fd5de84728bb08f5796f390fac%7C0%7C0%7C639104891806353023%7CUnknown%7CTWFpbGZsb3d8eyJFbXB0eU1hcGkiOnRydWUsIlYiOiIwLjAuMDAwMCIsIlAiOiJXaW4zMiIsIkFOIjoiTWFpbCIsIldUIjoyfQ%3D%3D%7C0%7C%7C%7C&amp;sdata=f3pNmbc89EMwVPuSU53bRYA%2BuO1d42Nb3YT7HcyIx5I%3D&amp;reserved=0" TargetMode="External"/><Relationship Id="rId14" Type="http://schemas.openxmlformats.org/officeDocument/2006/relationships/image" Target="../media/image2.tiff"/></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30.xml"/><Relationship Id="rId5" Type="http://schemas.openxmlformats.org/officeDocument/2006/relationships/image" Target="../media/image75.png"/><Relationship Id="rId4" Type="http://schemas.openxmlformats.org/officeDocument/2006/relationships/image" Target="../media/image74.png"/></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notesSlide" Target="../notesSlides/notesSlide3.xml"/><Relationship Id="rId7"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31.xml"/><Relationship Id="rId5" Type="http://schemas.openxmlformats.org/officeDocument/2006/relationships/image" Target="../media/image77.png"/><Relationship Id="rId4" Type="http://schemas.openxmlformats.org/officeDocument/2006/relationships/image" Target="../media/image76.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11.jp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12.jpg"/></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notesSlide" Target="../notesSlides/notesSlide6.xml"/><Relationship Id="rId7"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image" Target="../media/image15.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24.png"/><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image" Target="../media/image23.png"/><Relationship Id="rId5" Type="http://schemas.openxmlformats.org/officeDocument/2006/relationships/hyperlink" Target="https://doi.org/10.1016/j.tiv.2021.105098" TargetMode="Externa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0" name="Shape 0">
            <a:extLst>
              <a:ext uri="{FF2B5EF4-FFF2-40B4-BE49-F238E27FC236}">
                <a16:creationId xmlns:a16="http://schemas.microsoft.com/office/drawing/2014/main" id="{BA004900-3D0B-2161-B79F-60D7AC746B9A}"/>
              </a:ext>
            </a:extLst>
          </p:cNvPr>
          <p:cNvSpPr/>
          <p:nvPr/>
        </p:nvSpPr>
        <p:spPr>
          <a:xfrm>
            <a:off x="-29702" y="-11984"/>
            <a:ext cx="4337933" cy="6858000"/>
          </a:xfrm>
          <a:prstGeom prst="rect">
            <a:avLst/>
          </a:prstGeom>
          <a:solidFill>
            <a:srgbClr val="D7E7F4"/>
          </a:solidFill>
          <a:ln/>
        </p:spPr>
        <p:txBody>
          <a:bodyPr/>
          <a:lstStyle/>
          <a:p>
            <a:endParaRPr lang="en-US" dirty="0"/>
          </a:p>
        </p:txBody>
      </p:sp>
      <p:sp>
        <p:nvSpPr>
          <p:cNvPr id="30" name="Accent Bar"/>
          <p:cNvSpPr/>
          <p:nvPr/>
        </p:nvSpPr>
        <p:spPr>
          <a:xfrm>
            <a:off x="4780793" y="1884380"/>
            <a:ext cx="700000" cy="58000"/>
          </a:xfrm>
          <a:prstGeom prst="rect">
            <a:avLst/>
          </a:prstGeom>
          <a:solidFill>
            <a:srgbClr val="00529C"/>
          </a:solidFill>
          <a:ln/>
        </p:spPr>
        <p:txBody>
          <a:bodyPr/>
          <a:lstStyle/>
          <a:p>
            <a:endParaRPr lang="en-US"/>
          </a:p>
        </p:txBody>
      </p:sp>
      <p:sp>
        <p:nvSpPr>
          <p:cNvPr id="4" name="Text 1"/>
          <p:cNvSpPr/>
          <p:nvPr/>
        </p:nvSpPr>
        <p:spPr>
          <a:xfrm>
            <a:off x="4780792" y="2020257"/>
            <a:ext cx="6965577" cy="2380401"/>
          </a:xfrm>
          <a:prstGeom prst="rect">
            <a:avLst/>
          </a:prstGeom>
          <a:noFill/>
          <a:ln/>
        </p:spPr>
        <p:txBody>
          <a:bodyPr wrap="square" lIns="0" tIns="0" rIns="0" bIns="0" rtlCol="0" anchor="t"/>
          <a:lstStyle/>
          <a:p>
            <a:pPr marL="0" indent="0" algn="l">
              <a:lnSpc>
                <a:spcPct val="104000"/>
              </a:lnSpc>
              <a:buNone/>
            </a:pPr>
            <a:r>
              <a:rPr lang="en-US" sz="8000" b="1" spc="-40" dirty="0">
                <a:solidFill>
                  <a:srgbClr val="00529C"/>
                </a:solidFill>
                <a:latin typeface="Barlow Bold" pitchFamily="34" charset="0"/>
                <a:ea typeface="Barlow Bold" pitchFamily="34" charset="-122"/>
                <a:cs typeface="Barlow Bold" pitchFamily="34" charset="-120"/>
              </a:rPr>
              <a:t>Introduction to Toxicology</a:t>
            </a:r>
            <a:endParaRPr lang="en-US" sz="8000" dirty="0"/>
          </a:p>
        </p:txBody>
      </p:sp>
      <p:sp>
        <p:nvSpPr>
          <p:cNvPr id="7" name="Text 4"/>
          <p:cNvSpPr/>
          <p:nvPr/>
        </p:nvSpPr>
        <p:spPr>
          <a:xfrm>
            <a:off x="5203794" y="3987998"/>
            <a:ext cx="6965577" cy="288925"/>
          </a:xfrm>
          <a:prstGeom prst="rect">
            <a:avLst/>
          </a:prstGeom>
          <a:noFill/>
          <a:ln/>
        </p:spPr>
        <p:txBody>
          <a:bodyPr wrap="none" lIns="0" tIns="0" rIns="0" bIns="0" rtlCol="0" anchor="t"/>
          <a:lstStyle/>
          <a:p>
            <a:pPr marL="0" indent="0" algn="l">
              <a:lnSpc>
                <a:spcPct val="133000"/>
              </a:lnSpc>
              <a:buNone/>
            </a:pPr>
            <a:endParaRPr lang="en-US" sz="1400"/>
          </a:p>
        </p:txBody>
      </p:sp>
      <p:pic>
        <p:nvPicPr>
          <p:cNvPr id="11" name="Picture 10" descr="The Society of Toxicology focuses on advancing science and increasing the impact of toxicology for a safer and healthier world.&#10;&#10;AI-generated content may be incorrect.">
            <a:extLst>
              <a:ext uri="{FF2B5EF4-FFF2-40B4-BE49-F238E27FC236}">
                <a16:creationId xmlns:a16="http://schemas.microsoft.com/office/drawing/2014/main" id="{1C65D547-8A42-AA75-0A7C-46BCF9C0060F}"/>
              </a:ext>
            </a:extLst>
          </p:cNvPr>
          <p:cNvPicPr>
            <a:picLocks noChangeAspect="1"/>
          </p:cNvPicPr>
          <p:nvPr/>
        </p:nvPicPr>
        <p:blipFill>
          <a:blip r:embed="rId4"/>
          <a:stretch>
            <a:fillRect/>
          </a:stretch>
        </p:blipFill>
        <p:spPr>
          <a:xfrm>
            <a:off x="4710455" y="4934331"/>
            <a:ext cx="3200400" cy="1045225"/>
          </a:xfrm>
          <a:prstGeom prst="rect">
            <a:avLst/>
          </a:prstGeom>
        </p:spPr>
      </p:pic>
      <p:sp>
        <p:nvSpPr>
          <p:cNvPr id="6" name="TextBox 5">
            <a:extLst>
              <a:ext uri="{FF2B5EF4-FFF2-40B4-BE49-F238E27FC236}">
                <a16:creationId xmlns:a16="http://schemas.microsoft.com/office/drawing/2014/main" id="{FB92FAB0-3A00-1B21-B4BC-FE37B25E26CA}"/>
              </a:ext>
            </a:extLst>
          </p:cNvPr>
          <p:cNvSpPr txBox="1"/>
          <p:nvPr/>
        </p:nvSpPr>
        <p:spPr>
          <a:xfrm>
            <a:off x="0" y="6426688"/>
            <a:ext cx="5334000" cy="246221"/>
          </a:xfrm>
          <a:prstGeom prst="rect">
            <a:avLst/>
          </a:prstGeom>
          <a:noFill/>
        </p:spPr>
        <p:txBody>
          <a:bodyPr wrap="square" rtlCol="0">
            <a:spAutoFit/>
          </a:bodyPr>
          <a:lstStyle/>
          <a:p>
            <a:r>
              <a:rPr lang="en-US" sz="1000" dirty="0">
                <a:solidFill>
                  <a:schemeClr val="accent1"/>
                </a:solidFill>
                <a:latin typeface="Montserrat" pitchFamily="2" charset="0"/>
              </a:rPr>
              <a:t>Photos courtesy of Chris Curran, Northern Kentucky University</a:t>
            </a:r>
          </a:p>
        </p:txBody>
      </p:sp>
      <p:pic>
        <p:nvPicPr>
          <p:cNvPr id="14" name="Picture 13">
            <a:extLst>
              <a:ext uri="{FF2B5EF4-FFF2-40B4-BE49-F238E27FC236}">
                <a16:creationId xmlns:a16="http://schemas.microsoft.com/office/drawing/2014/main" id="{A036977C-E8D8-0A0E-D92C-036174B7E51F}"/>
              </a:ext>
            </a:extLst>
          </p:cNvPr>
          <p:cNvPicPr>
            <a:picLocks noChangeAspect="1"/>
          </p:cNvPicPr>
          <p:nvPr/>
        </p:nvPicPr>
        <p:blipFill>
          <a:blip r:embed="rId5"/>
          <a:srcRect l="10650" r="10650"/>
          <a:stretch>
            <a:fillRect/>
          </a:stretch>
        </p:blipFill>
        <p:spPr>
          <a:xfrm>
            <a:off x="208327" y="371618"/>
            <a:ext cx="1828800" cy="2743200"/>
          </a:xfrm>
          <a:prstGeom prst="round2DiagRect">
            <a:avLst>
              <a:gd name="adj1" fmla="val 16667"/>
              <a:gd name="adj2" fmla="val 0"/>
            </a:avLst>
          </a:prstGeom>
          <a:ln>
            <a:solidFill>
              <a:schemeClr val="bg1"/>
            </a:solid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174872CD-D734-D730-7FAD-43C1F36DF491}"/>
              </a:ext>
            </a:extLst>
          </p:cNvPr>
          <p:cNvPicPr>
            <a:picLocks noChangeAspect="1"/>
          </p:cNvPicPr>
          <p:nvPr/>
        </p:nvPicPr>
        <p:blipFill>
          <a:blip r:embed="rId6"/>
          <a:srcRect l="5556" r="5556"/>
          <a:stretch>
            <a:fillRect/>
          </a:stretch>
        </p:blipFill>
        <p:spPr>
          <a:xfrm>
            <a:off x="2246865" y="2057400"/>
            <a:ext cx="1828800" cy="2743200"/>
          </a:xfrm>
          <a:prstGeom prst="round2DiagRect">
            <a:avLst>
              <a:gd name="adj1" fmla="val 16667"/>
              <a:gd name="adj2" fmla="val 0"/>
            </a:avLst>
          </a:prstGeom>
          <a:ln>
            <a:solidFill>
              <a:schemeClr val="bg1"/>
            </a:solidFill>
          </a:ln>
          <a:effectLst>
            <a:outerShdw blurRad="50800" dist="38100" dir="2700000" algn="tl" rotWithShape="0">
              <a:prstClr val="black">
                <a:alpha val="40000"/>
              </a:prstClr>
            </a:outerShdw>
          </a:effectLst>
        </p:spPr>
      </p:pic>
      <p:pic>
        <p:nvPicPr>
          <p:cNvPr id="18" name="Picture 17">
            <a:extLst>
              <a:ext uri="{FF2B5EF4-FFF2-40B4-BE49-F238E27FC236}">
                <a16:creationId xmlns:a16="http://schemas.microsoft.com/office/drawing/2014/main" id="{85842B13-41C8-016B-CE73-F80593012CD6}"/>
              </a:ext>
            </a:extLst>
          </p:cNvPr>
          <p:cNvPicPr>
            <a:picLocks noChangeAspect="1"/>
          </p:cNvPicPr>
          <p:nvPr/>
        </p:nvPicPr>
        <p:blipFill>
          <a:blip r:embed="rId7"/>
          <a:srcRect l="5625" r="5625"/>
          <a:stretch>
            <a:fillRect/>
          </a:stretch>
        </p:blipFill>
        <p:spPr>
          <a:xfrm>
            <a:off x="115376" y="3469733"/>
            <a:ext cx="1828800" cy="2743200"/>
          </a:xfrm>
          <a:prstGeom prst="round2DiagRect">
            <a:avLst>
              <a:gd name="adj1" fmla="val 16667"/>
              <a:gd name="adj2" fmla="val 0"/>
            </a:avLst>
          </a:prstGeom>
          <a:ln>
            <a:solidFill>
              <a:schemeClr val="bg1"/>
            </a:solidFill>
          </a:ln>
          <a:effectLst>
            <a:outerShdw blurRad="50800" dist="38100" dir="2700000" algn="tl" rotWithShape="0">
              <a:prstClr val="black">
                <a:alpha val="40000"/>
              </a:prstClr>
            </a:outerShdw>
          </a:effectLst>
        </p:spPr>
      </p:pic>
    </p:spTree>
    <p:custDataLst>
      <p:tags r:id="rId1"/>
    </p:custDataLst>
    <p:extLst>
      <p:ext uri="{BB962C8B-B14F-4D97-AF65-F5344CB8AC3E}">
        <p14:creationId xmlns:p14="http://schemas.microsoft.com/office/powerpoint/2010/main" val="19546263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631908" y="499368"/>
            <a:ext cx="7482494" cy="534491"/>
          </a:xfrm>
          <a:prstGeom prst="rect">
            <a:avLst/>
          </a:prstGeom>
          <a:noFill/>
          <a:ln/>
        </p:spPr>
        <p:txBody>
          <a:bodyPr wrap="none" lIns="0" tIns="0" rIns="0" bIns="0" rtlCol="0" anchor="t"/>
          <a:lstStyle/>
          <a:p>
            <a:pPr marL="0" indent="0" algn="l">
              <a:lnSpc>
                <a:spcPct val="104000"/>
              </a:lnSpc>
              <a:buNone/>
            </a:pPr>
            <a:r>
              <a:rPr lang="en-US" sz="3600" b="1">
                <a:solidFill>
                  <a:srgbClr val="00529C"/>
                </a:solidFill>
                <a:latin typeface="Barlow Bold" pitchFamily="34" charset="0"/>
                <a:ea typeface="Barlow Bold" pitchFamily="34" charset="-122"/>
                <a:cs typeface="Barlow Bold" pitchFamily="34" charset="-120"/>
              </a:rPr>
              <a:t>Two Important Toxicology Principles</a:t>
            </a:r>
            <a:endParaRPr lang="en-US" sz="3600"/>
          </a:p>
        </p:txBody>
      </p:sp>
      <p:sp>
        <p:nvSpPr>
          <p:cNvPr id="3" name="Shape 1"/>
          <p:cNvSpPr/>
          <p:nvPr/>
        </p:nvSpPr>
        <p:spPr>
          <a:xfrm>
            <a:off x="631908" y="1420041"/>
            <a:ext cx="365513" cy="365522"/>
          </a:xfrm>
          <a:prstGeom prst="roundRect">
            <a:avLst>
              <a:gd name="adj" fmla="val 66684"/>
            </a:avLst>
          </a:prstGeom>
          <a:solidFill>
            <a:srgbClr val="D7E7F4"/>
          </a:solidFill>
          <a:ln w="6350">
            <a:solidFill>
              <a:srgbClr val="BDCDDA"/>
            </a:solidFill>
            <a:prstDash val="solid"/>
          </a:ln>
        </p:spPr>
        <p:txBody>
          <a:bodyPr/>
          <a:lstStyle/>
          <a:p>
            <a:endParaRPr lang="en-US"/>
          </a:p>
        </p:txBody>
      </p:sp>
      <p:sp>
        <p:nvSpPr>
          <p:cNvPr id="4" name="Text 2"/>
          <p:cNvSpPr/>
          <p:nvPr/>
        </p:nvSpPr>
        <p:spPr>
          <a:xfrm>
            <a:off x="686428" y="1442464"/>
            <a:ext cx="256474" cy="320675"/>
          </a:xfrm>
          <a:prstGeom prst="rect">
            <a:avLst/>
          </a:prstGeom>
          <a:noFill/>
          <a:ln/>
        </p:spPr>
        <p:txBody>
          <a:bodyPr wrap="none" lIns="0" tIns="0" rIns="0" bIns="0" rtlCol="0" anchor="ctr"/>
          <a:lstStyle/>
          <a:p>
            <a:pPr marL="0" indent="0" algn="ctr">
              <a:lnSpc>
                <a:spcPct val="100000"/>
              </a:lnSpc>
              <a:buNone/>
            </a:pPr>
            <a:r>
              <a:rPr lang="en-US" sz="2000" b="1">
                <a:solidFill>
                  <a:srgbClr val="003766"/>
                </a:solidFill>
                <a:latin typeface="Barlow Bold" pitchFamily="34" charset="0"/>
                <a:ea typeface="Barlow Bold" pitchFamily="34" charset="-122"/>
                <a:cs typeface="Barlow Bold" pitchFamily="34" charset="-120"/>
              </a:rPr>
              <a:t>1</a:t>
            </a:r>
            <a:endParaRPr lang="en-US" sz="2000"/>
          </a:p>
        </p:txBody>
      </p:sp>
      <p:sp>
        <p:nvSpPr>
          <p:cNvPr id="5" name="Text 3"/>
          <p:cNvSpPr/>
          <p:nvPr/>
        </p:nvSpPr>
        <p:spPr>
          <a:xfrm>
            <a:off x="1143567" y="1450501"/>
            <a:ext cx="3005658" cy="320675"/>
          </a:xfrm>
          <a:prstGeom prst="rect">
            <a:avLst/>
          </a:prstGeom>
          <a:noFill/>
          <a:ln/>
        </p:spPr>
        <p:txBody>
          <a:bodyPr wrap="none" lIns="0" tIns="0" rIns="0" bIns="0" rtlCol="0" anchor="t"/>
          <a:lstStyle/>
          <a:p>
            <a:pPr marL="0" indent="0" algn="l">
              <a:lnSpc>
                <a:spcPct val="104000"/>
              </a:lnSpc>
              <a:buNone/>
            </a:pPr>
            <a:r>
              <a:rPr lang="en-US" sz="2000" b="1">
                <a:solidFill>
                  <a:srgbClr val="003766"/>
                </a:solidFill>
                <a:latin typeface="Barlow Bold" pitchFamily="34" charset="0"/>
                <a:ea typeface="Barlow Bold" pitchFamily="34" charset="-122"/>
                <a:cs typeface="Barlow Bold" pitchFamily="34" charset="-120"/>
              </a:rPr>
              <a:t>Magnitude of the response relates to dose</a:t>
            </a:r>
            <a:endParaRPr lang="en-US" sz="2000"/>
          </a:p>
        </p:txBody>
      </p:sp>
      <p:sp>
        <p:nvSpPr>
          <p:cNvPr id="6" name="Text 4"/>
          <p:cNvSpPr/>
          <p:nvPr/>
        </p:nvSpPr>
        <p:spPr>
          <a:xfrm>
            <a:off x="1143567" y="1920292"/>
            <a:ext cx="4860903" cy="916333"/>
          </a:xfrm>
          <a:prstGeom prst="rect">
            <a:avLst/>
          </a:prstGeom>
          <a:noFill/>
          <a:ln/>
        </p:spPr>
        <p:txBody>
          <a:bodyPr wrap="square" lIns="0" tIns="0" rIns="0" bIns="0" rtlCol="0" anchor="t">
            <a:normAutofit/>
          </a:bodyPr>
          <a:lstStyle/>
          <a:p>
            <a:pPr marL="0" indent="0" algn="l">
              <a:lnSpc>
                <a:spcPct val="127000"/>
              </a:lnSpc>
              <a:buNone/>
            </a:pPr>
            <a:r>
              <a:rPr lang="en-US" dirty="0">
                <a:solidFill>
                  <a:srgbClr val="003766"/>
                </a:solidFill>
                <a:latin typeface="Montserrat" pitchFamily="34" charset="0"/>
                <a:ea typeface="Montserrat" pitchFamily="34" charset="-122"/>
                <a:cs typeface="Montserrat" pitchFamily="34" charset="-120"/>
              </a:rPr>
              <a:t>The greater the exposure, the greater the toxic response for most toxic exposures.</a:t>
            </a:r>
            <a:endParaRPr lang="en-US" dirty="0"/>
          </a:p>
        </p:txBody>
      </p:sp>
      <p:sp>
        <p:nvSpPr>
          <p:cNvPr id="7" name="Shape 5"/>
          <p:cNvSpPr/>
          <p:nvPr/>
        </p:nvSpPr>
        <p:spPr>
          <a:xfrm>
            <a:off x="6187226" y="1420041"/>
            <a:ext cx="365513" cy="365522"/>
          </a:xfrm>
          <a:prstGeom prst="roundRect">
            <a:avLst>
              <a:gd name="adj" fmla="val 66684"/>
            </a:avLst>
          </a:prstGeom>
          <a:solidFill>
            <a:srgbClr val="D7E7F4"/>
          </a:solidFill>
          <a:ln w="6350">
            <a:solidFill>
              <a:srgbClr val="BDCDDA"/>
            </a:solidFill>
            <a:prstDash val="solid"/>
          </a:ln>
        </p:spPr>
        <p:txBody>
          <a:bodyPr/>
          <a:lstStyle/>
          <a:p>
            <a:endParaRPr lang="en-US"/>
          </a:p>
        </p:txBody>
      </p:sp>
      <p:sp>
        <p:nvSpPr>
          <p:cNvPr id="8" name="Text 6"/>
          <p:cNvSpPr/>
          <p:nvPr/>
        </p:nvSpPr>
        <p:spPr>
          <a:xfrm>
            <a:off x="6241745" y="1442464"/>
            <a:ext cx="256474" cy="320675"/>
          </a:xfrm>
          <a:prstGeom prst="rect">
            <a:avLst/>
          </a:prstGeom>
          <a:noFill/>
          <a:ln/>
        </p:spPr>
        <p:txBody>
          <a:bodyPr wrap="none" lIns="0" tIns="0" rIns="0" bIns="0" rtlCol="0" anchor="ctr"/>
          <a:lstStyle/>
          <a:p>
            <a:pPr marL="0" indent="0" algn="ctr">
              <a:lnSpc>
                <a:spcPct val="100000"/>
              </a:lnSpc>
              <a:buNone/>
            </a:pPr>
            <a:r>
              <a:rPr lang="en-US" sz="2000" b="1">
                <a:solidFill>
                  <a:srgbClr val="003766"/>
                </a:solidFill>
                <a:latin typeface="Barlow Bold" pitchFamily="34" charset="0"/>
                <a:ea typeface="Barlow Bold" pitchFamily="34" charset="-122"/>
                <a:cs typeface="Barlow Bold" pitchFamily="34" charset="-120"/>
              </a:rPr>
              <a:t>2</a:t>
            </a:r>
            <a:endParaRPr lang="en-US" sz="2000"/>
          </a:p>
        </p:txBody>
      </p:sp>
      <p:sp>
        <p:nvSpPr>
          <p:cNvPr id="9" name="Text 7"/>
          <p:cNvSpPr/>
          <p:nvPr/>
        </p:nvSpPr>
        <p:spPr>
          <a:xfrm>
            <a:off x="6698884" y="1450501"/>
            <a:ext cx="2565633" cy="320675"/>
          </a:xfrm>
          <a:prstGeom prst="rect">
            <a:avLst/>
          </a:prstGeom>
          <a:noFill/>
          <a:ln/>
        </p:spPr>
        <p:txBody>
          <a:bodyPr wrap="none" lIns="0" tIns="0" rIns="0" bIns="0" rtlCol="0" anchor="t"/>
          <a:lstStyle/>
          <a:p>
            <a:pPr marL="0" indent="0" algn="l">
              <a:lnSpc>
                <a:spcPct val="104000"/>
              </a:lnSpc>
              <a:buNone/>
            </a:pPr>
            <a:r>
              <a:rPr lang="en-US" sz="2000" b="1">
                <a:solidFill>
                  <a:srgbClr val="003766"/>
                </a:solidFill>
                <a:latin typeface="Barlow Bold" pitchFamily="34" charset="0"/>
                <a:ea typeface="Barlow Bold" pitchFamily="34" charset="-122"/>
                <a:cs typeface="Barlow Bold" pitchFamily="34" charset="-120"/>
              </a:rPr>
              <a:t>Threshold Exists</a:t>
            </a:r>
            <a:endParaRPr lang="en-US" sz="2000"/>
          </a:p>
        </p:txBody>
      </p:sp>
      <p:sp>
        <p:nvSpPr>
          <p:cNvPr id="10" name="Text 8"/>
          <p:cNvSpPr/>
          <p:nvPr/>
        </p:nvSpPr>
        <p:spPr>
          <a:xfrm>
            <a:off x="6698884" y="1920292"/>
            <a:ext cx="4860903" cy="1291831"/>
          </a:xfrm>
          <a:prstGeom prst="rect">
            <a:avLst/>
          </a:prstGeom>
          <a:noFill/>
          <a:ln/>
        </p:spPr>
        <p:txBody>
          <a:bodyPr wrap="square" lIns="0" tIns="0" rIns="0" bIns="0" rtlCol="0" anchor="t">
            <a:noAutofit/>
          </a:bodyPr>
          <a:lstStyle/>
          <a:p>
            <a:pPr marL="0" indent="0" algn="l">
              <a:lnSpc>
                <a:spcPct val="127000"/>
              </a:lnSpc>
              <a:buNone/>
            </a:pPr>
            <a:r>
              <a:rPr lang="en-US">
                <a:solidFill>
                  <a:srgbClr val="003766"/>
                </a:solidFill>
                <a:latin typeface="Montserrat" pitchFamily="34" charset="0"/>
                <a:ea typeface="Montserrat" pitchFamily="34" charset="-122"/>
                <a:cs typeface="Montserrat" pitchFamily="34" charset="-120"/>
              </a:rPr>
              <a:t>Below a certain dose, the chance of a harmful health effect is so low that no adverse effect is expected to occur.</a:t>
            </a:r>
          </a:p>
        </p:txBody>
      </p:sp>
      <p:pic>
        <p:nvPicPr>
          <p:cNvPr id="11" name="Image 0" descr="preencoded.png"/>
          <p:cNvPicPr>
            <a:picLocks noChangeAspect="1"/>
          </p:cNvPicPr>
          <p:nvPr/>
        </p:nvPicPr>
        <p:blipFill>
          <a:blip r:embed="rId4"/>
          <a:stretch>
            <a:fillRect/>
          </a:stretch>
        </p:blipFill>
        <p:spPr>
          <a:xfrm>
            <a:off x="1324239" y="2956520"/>
            <a:ext cx="9835011" cy="3811588"/>
          </a:xfrm>
          <a:prstGeom prst="rect">
            <a:avLst/>
          </a:prstGeom>
        </p:spPr>
      </p:pic>
      <p:sp>
        <p:nvSpPr>
          <p:cNvPr id="12" name="TextBox 11">
            <a:extLst>
              <a:ext uri="{FF2B5EF4-FFF2-40B4-BE49-F238E27FC236}">
                <a16:creationId xmlns:a16="http://schemas.microsoft.com/office/drawing/2014/main" id="{7D764DC6-7E9D-2E5A-AA04-96346BF3EA3D}"/>
              </a:ext>
            </a:extLst>
          </p:cNvPr>
          <p:cNvSpPr txBox="1"/>
          <p:nvPr/>
        </p:nvSpPr>
        <p:spPr>
          <a:xfrm>
            <a:off x="67923" y="6603663"/>
            <a:ext cx="6123708" cy="230832"/>
          </a:xfrm>
          <a:prstGeom prst="rect">
            <a:avLst/>
          </a:prstGeom>
          <a:noFill/>
        </p:spPr>
        <p:txBody>
          <a:bodyPr wrap="square">
            <a:spAutoFit/>
          </a:bodyPr>
          <a:lstStyle/>
          <a:p>
            <a:r>
              <a:rPr lang="en-US" sz="900" b="0" i="0" dirty="0">
                <a:solidFill>
                  <a:srgbClr val="1A3A5C"/>
                </a:solidFill>
                <a:effectLst/>
                <a:latin typeface="Roboto" panose="02000000000000000000" pitchFamily="2" charset="0"/>
              </a:rPr>
              <a:t>© 2026 - Society of Toxicology</a:t>
            </a:r>
            <a:endParaRPr lang="en-US" sz="900" dirty="0">
              <a:solidFill>
                <a:srgbClr val="1A3A5C"/>
              </a:solidFill>
            </a:endParaRPr>
          </a:p>
        </p:txBody>
      </p:sp>
    </p:spTree>
    <p:custDataLst>
      <p:tags r:id="rId1"/>
    </p:custDataLst>
    <p:extLst>
      <p:ext uri="{BB962C8B-B14F-4D97-AF65-F5344CB8AC3E}">
        <p14:creationId xmlns:p14="http://schemas.microsoft.com/office/powerpoint/2010/main" val="24665972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631908" y="496491"/>
            <a:ext cx="6535969" cy="556716"/>
          </a:xfrm>
          <a:prstGeom prst="rect">
            <a:avLst/>
          </a:prstGeom>
          <a:noFill/>
          <a:ln/>
        </p:spPr>
        <p:txBody>
          <a:bodyPr wrap="none" lIns="0" tIns="0" rIns="0" bIns="0" rtlCol="0" anchor="t"/>
          <a:lstStyle/>
          <a:p>
            <a:pPr>
              <a:lnSpc>
                <a:spcPct val="104000"/>
              </a:lnSpc>
            </a:pPr>
            <a:r>
              <a:rPr lang="en-US" sz="3600" b="1">
                <a:solidFill>
                  <a:srgbClr val="00529C"/>
                </a:solidFill>
                <a:latin typeface="Barlow Bold"/>
              </a:rPr>
              <a:t>Comparing Chemical Toxicities</a:t>
            </a:r>
            <a:endParaRPr lang="en-US" sz="3600"/>
          </a:p>
        </p:txBody>
      </p:sp>
      <p:sp>
        <p:nvSpPr>
          <p:cNvPr id="3" name="Text 1"/>
          <p:cNvSpPr/>
          <p:nvPr/>
        </p:nvSpPr>
        <p:spPr>
          <a:xfrm>
            <a:off x="631908" y="1370508"/>
            <a:ext cx="10927878" cy="1021000"/>
          </a:xfrm>
          <a:prstGeom prst="rect">
            <a:avLst/>
          </a:prstGeom>
          <a:noFill/>
          <a:ln/>
        </p:spPr>
        <p:txBody>
          <a:bodyPr wrap="square" lIns="0" tIns="0" rIns="0" bIns="0" rtlCol="0" anchor="t">
            <a:normAutofit/>
          </a:bodyPr>
          <a:lstStyle/>
          <a:p>
            <a:pPr marL="0" indent="0" algn="l">
              <a:lnSpc>
                <a:spcPct val="129000"/>
              </a:lnSpc>
              <a:spcBef>
                <a:spcPts val="700"/>
              </a:spcBef>
              <a:buNone/>
            </a:pPr>
            <a:r>
              <a:rPr lang="en-US">
                <a:solidFill>
                  <a:srgbClr val="003766"/>
                </a:solidFill>
                <a:latin typeface="Montserrat"/>
                <a:ea typeface="Montserrat" pitchFamily="34" charset="-122"/>
                <a:cs typeface="Montserrat" pitchFamily="34" charset="-120"/>
              </a:rPr>
              <a:t>Dose-response relationships and thresholds are </a:t>
            </a:r>
            <a:r>
              <a:rPr lang="en-US" b="1">
                <a:solidFill>
                  <a:srgbClr val="003766"/>
                </a:solidFill>
                <a:latin typeface="Montserrat Bold"/>
                <a:ea typeface="Montserrat Bold" pitchFamily="34" charset="-122"/>
                <a:cs typeface="Montserrat Bold" pitchFamily="34" charset="-120"/>
              </a:rPr>
              <a:t>different for different chemicals.</a:t>
            </a:r>
          </a:p>
          <a:p>
            <a:pPr marL="0" indent="0" algn="l">
              <a:lnSpc>
                <a:spcPct val="129000"/>
              </a:lnSpc>
              <a:spcBef>
                <a:spcPts val="700"/>
              </a:spcBef>
              <a:buNone/>
            </a:pPr>
            <a:r>
              <a:rPr lang="en-US">
                <a:solidFill>
                  <a:srgbClr val="003766"/>
                </a:solidFill>
                <a:latin typeface="Montserrat" panose="00000500000000000000" pitchFamily="2" charset="0"/>
                <a:ea typeface="Montserrat" pitchFamily="34" charset="-122"/>
                <a:cs typeface="Montserrat" pitchFamily="34" charset="-120"/>
              </a:rPr>
              <a:t>C</a:t>
            </a:r>
            <a:r>
              <a:rPr lang="en-US">
                <a:solidFill>
                  <a:srgbClr val="003766"/>
                </a:solidFill>
                <a:latin typeface="Montserrat"/>
                <a:ea typeface="Montserrat" pitchFamily="34" charset="-122"/>
                <a:cs typeface="Montserrat" pitchFamily="34" charset="-120"/>
              </a:rPr>
              <a:t>omparing them reveals relative potency.</a:t>
            </a:r>
            <a:endParaRPr lang="en-US">
              <a:latin typeface="Montserrat"/>
            </a:endParaRPr>
          </a:p>
        </p:txBody>
      </p:sp>
      <p:pic>
        <p:nvPicPr>
          <p:cNvPr id="4" name="Image 0" descr="preencoded.png"/>
          <p:cNvPicPr>
            <a:picLocks noChangeAspect="1"/>
          </p:cNvPicPr>
          <p:nvPr/>
        </p:nvPicPr>
        <p:blipFill>
          <a:blip r:embed="rId4"/>
          <a:stretch>
            <a:fillRect/>
          </a:stretch>
        </p:blipFill>
        <p:spPr>
          <a:xfrm>
            <a:off x="631908" y="2238230"/>
            <a:ext cx="10927878" cy="4159548"/>
          </a:xfrm>
          <a:prstGeom prst="rect">
            <a:avLst/>
          </a:prstGeom>
        </p:spPr>
      </p:pic>
      <p:sp>
        <p:nvSpPr>
          <p:cNvPr id="5" name="TextBox 4">
            <a:extLst>
              <a:ext uri="{FF2B5EF4-FFF2-40B4-BE49-F238E27FC236}">
                <a16:creationId xmlns:a16="http://schemas.microsoft.com/office/drawing/2014/main" id="{C94282C7-4AD8-1B67-3564-B98BCCD80A6A}"/>
              </a:ext>
            </a:extLst>
          </p:cNvPr>
          <p:cNvSpPr txBox="1"/>
          <p:nvPr/>
        </p:nvSpPr>
        <p:spPr>
          <a:xfrm>
            <a:off x="67923" y="6603663"/>
            <a:ext cx="6123708" cy="230832"/>
          </a:xfrm>
          <a:prstGeom prst="rect">
            <a:avLst/>
          </a:prstGeom>
          <a:noFill/>
        </p:spPr>
        <p:txBody>
          <a:bodyPr wrap="square">
            <a:spAutoFit/>
          </a:bodyPr>
          <a:lstStyle/>
          <a:p>
            <a:r>
              <a:rPr lang="en-US" sz="900" b="0" i="0" dirty="0">
                <a:solidFill>
                  <a:srgbClr val="1A3A5C"/>
                </a:solidFill>
                <a:effectLst/>
                <a:latin typeface="Roboto" panose="02000000000000000000" pitchFamily="2" charset="0"/>
              </a:rPr>
              <a:t>© 2026 - Society of Toxicology</a:t>
            </a:r>
            <a:endParaRPr lang="en-US" sz="900" dirty="0">
              <a:solidFill>
                <a:srgbClr val="1A3A5C"/>
              </a:solidFill>
            </a:endParaRPr>
          </a:p>
        </p:txBody>
      </p:sp>
    </p:spTree>
    <p:custDataLst>
      <p:tags r:id="rId1"/>
    </p:custDataLst>
    <p:extLst>
      <p:ext uri="{BB962C8B-B14F-4D97-AF65-F5344CB8AC3E}">
        <p14:creationId xmlns:p14="http://schemas.microsoft.com/office/powerpoint/2010/main" val="32368111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631908" y="580727"/>
            <a:ext cx="8348255" cy="504726"/>
          </a:xfrm>
          <a:prstGeom prst="rect">
            <a:avLst/>
          </a:prstGeom>
          <a:noFill/>
          <a:ln/>
        </p:spPr>
        <p:txBody>
          <a:bodyPr wrap="none" lIns="0" tIns="0" rIns="0" bIns="0" rtlCol="0" anchor="t"/>
          <a:lstStyle/>
          <a:p>
            <a:pPr marL="0" indent="0" algn="l">
              <a:lnSpc>
                <a:spcPct val="104000"/>
              </a:lnSpc>
              <a:buNone/>
            </a:pPr>
            <a:r>
              <a:rPr lang="en-US" sz="3150" b="1">
                <a:solidFill>
                  <a:srgbClr val="00529C"/>
                </a:solidFill>
                <a:latin typeface="Barlow Bold" pitchFamily="34" charset="0"/>
                <a:ea typeface="Barlow Bold" pitchFamily="34" charset="-122"/>
                <a:cs typeface="Barlow Bold" pitchFamily="34" charset="-120"/>
              </a:rPr>
              <a:t>Should I Be Concerned About My Exposure?</a:t>
            </a:r>
            <a:endParaRPr lang="en-US" sz="3150"/>
          </a:p>
        </p:txBody>
      </p:sp>
      <p:pic>
        <p:nvPicPr>
          <p:cNvPr id="4" name="Image 0" descr="preencoded.png"/>
          <p:cNvPicPr>
            <a:picLocks noChangeAspect="1"/>
          </p:cNvPicPr>
          <p:nvPr/>
        </p:nvPicPr>
        <p:blipFill>
          <a:blip r:embed="rId4"/>
          <a:stretch>
            <a:fillRect/>
          </a:stretch>
        </p:blipFill>
        <p:spPr>
          <a:xfrm>
            <a:off x="1451686" y="2078146"/>
            <a:ext cx="9288627" cy="4500364"/>
          </a:xfrm>
          <a:prstGeom prst="rect">
            <a:avLst/>
          </a:prstGeom>
        </p:spPr>
      </p:pic>
      <p:sp>
        <p:nvSpPr>
          <p:cNvPr id="5" name="TextBox 4">
            <a:extLst>
              <a:ext uri="{FF2B5EF4-FFF2-40B4-BE49-F238E27FC236}">
                <a16:creationId xmlns:a16="http://schemas.microsoft.com/office/drawing/2014/main" id="{9DC26D1D-7B27-E5A5-DD56-EE7526E9793F}"/>
              </a:ext>
            </a:extLst>
          </p:cNvPr>
          <p:cNvSpPr txBox="1"/>
          <p:nvPr/>
        </p:nvSpPr>
        <p:spPr>
          <a:xfrm>
            <a:off x="631908" y="1236518"/>
            <a:ext cx="9946037" cy="984885"/>
          </a:xfrm>
          <a:prstGeom prst="rect">
            <a:avLst/>
          </a:prstGeom>
          <a:noFill/>
        </p:spPr>
        <p:txBody>
          <a:bodyPr wrap="square" rtlCol="0">
            <a:spAutoFit/>
          </a:bodyPr>
          <a:lstStyle/>
          <a:p>
            <a:r>
              <a:rPr lang="en-US" sz="2000">
                <a:solidFill>
                  <a:srgbClr val="003766"/>
                </a:solidFill>
                <a:latin typeface="Montserrat" pitchFamily="34" charset="0"/>
                <a:ea typeface="Montserrat" pitchFamily="34" charset="-122"/>
                <a:cs typeface="Montserrat" pitchFamily="34" charset="-120"/>
              </a:rPr>
              <a:t>The dose-response relationship provides context for thinking about </a:t>
            </a:r>
            <a:r>
              <a:rPr lang="en-US" sz="2000" b="1">
                <a:solidFill>
                  <a:srgbClr val="003766"/>
                </a:solidFill>
                <a:latin typeface="Montserrat Bold" pitchFamily="34" charset="0"/>
                <a:ea typeface="Montserrat Bold" pitchFamily="34" charset="-122"/>
                <a:cs typeface="Montserrat Bold" pitchFamily="34" charset="-120"/>
              </a:rPr>
              <a:t>one's own risk</a:t>
            </a:r>
            <a:r>
              <a:rPr lang="en-US" sz="2000">
                <a:solidFill>
                  <a:srgbClr val="003766"/>
                </a:solidFill>
                <a:latin typeface="Montserrat" pitchFamily="34" charset="0"/>
                <a:ea typeface="Montserrat" pitchFamily="34" charset="-122"/>
                <a:cs typeface="Montserrat" pitchFamily="34" charset="-120"/>
              </a:rPr>
              <a:t> from chemical exposure.</a:t>
            </a:r>
            <a:endParaRPr lang="en-US" sz="2000"/>
          </a:p>
          <a:p>
            <a:endParaRPr lang="en-US"/>
          </a:p>
        </p:txBody>
      </p:sp>
      <p:sp>
        <p:nvSpPr>
          <p:cNvPr id="3" name="TextBox 2">
            <a:extLst>
              <a:ext uri="{FF2B5EF4-FFF2-40B4-BE49-F238E27FC236}">
                <a16:creationId xmlns:a16="http://schemas.microsoft.com/office/drawing/2014/main" id="{AC9321B6-E9BB-9EDA-F443-C3A9F2A402E3}"/>
              </a:ext>
            </a:extLst>
          </p:cNvPr>
          <p:cNvSpPr txBox="1"/>
          <p:nvPr/>
        </p:nvSpPr>
        <p:spPr>
          <a:xfrm>
            <a:off x="67923" y="6603663"/>
            <a:ext cx="6123708" cy="230832"/>
          </a:xfrm>
          <a:prstGeom prst="rect">
            <a:avLst/>
          </a:prstGeom>
          <a:noFill/>
        </p:spPr>
        <p:txBody>
          <a:bodyPr wrap="square">
            <a:spAutoFit/>
          </a:bodyPr>
          <a:lstStyle/>
          <a:p>
            <a:r>
              <a:rPr lang="en-US" sz="900" b="0" i="0" dirty="0">
                <a:solidFill>
                  <a:srgbClr val="1A3A5C"/>
                </a:solidFill>
                <a:effectLst/>
                <a:latin typeface="Roboto" panose="02000000000000000000" pitchFamily="2" charset="0"/>
              </a:rPr>
              <a:t>© 2026 - Society of Toxicology</a:t>
            </a:r>
            <a:endParaRPr lang="en-US" sz="900" dirty="0">
              <a:solidFill>
                <a:srgbClr val="1A3A5C"/>
              </a:solidFill>
            </a:endParaRPr>
          </a:p>
        </p:txBody>
      </p:sp>
    </p:spTree>
    <p:custDataLst>
      <p:tags r:id="rId1"/>
    </p:custDataLst>
    <p:extLst>
      <p:ext uri="{BB962C8B-B14F-4D97-AF65-F5344CB8AC3E}">
        <p14:creationId xmlns:p14="http://schemas.microsoft.com/office/powerpoint/2010/main" val="36559619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07217" y="419881"/>
            <a:ext cx="9903966" cy="475059"/>
          </a:xfrm>
          <a:prstGeom prst="rect">
            <a:avLst/>
          </a:prstGeom>
          <a:noFill/>
          <a:ln/>
        </p:spPr>
        <p:txBody>
          <a:bodyPr wrap="none" lIns="0" tIns="0" rIns="0" bIns="0" rtlCol="0" anchor="t"/>
          <a:lstStyle/>
          <a:p>
            <a:pPr marL="0" indent="0" algn="l">
              <a:lnSpc>
                <a:spcPct val="104000"/>
              </a:lnSpc>
              <a:buNone/>
            </a:pPr>
            <a:r>
              <a:rPr lang="en-US" sz="3600" b="1">
                <a:solidFill>
                  <a:srgbClr val="00529C"/>
                </a:solidFill>
                <a:latin typeface="Barlow Bold" pitchFamily="34" charset="0"/>
                <a:ea typeface="Barlow Bold" pitchFamily="34" charset="-122"/>
                <a:cs typeface="Barlow Bold" pitchFamily="34" charset="-120"/>
              </a:rPr>
              <a:t>Absorption, Distribution, Metabolism, Excretion (ADME)</a:t>
            </a:r>
            <a:endParaRPr lang="en-US" sz="3600"/>
          </a:p>
        </p:txBody>
      </p:sp>
      <p:sp>
        <p:nvSpPr>
          <p:cNvPr id="3" name="Text 1"/>
          <p:cNvSpPr/>
          <p:nvPr/>
        </p:nvSpPr>
        <p:spPr>
          <a:xfrm>
            <a:off x="507217" y="1141651"/>
            <a:ext cx="6807983" cy="358057"/>
          </a:xfrm>
          <a:prstGeom prst="rect">
            <a:avLst/>
          </a:prstGeom>
          <a:noFill/>
          <a:ln/>
        </p:spPr>
        <p:txBody>
          <a:bodyPr wrap="square" lIns="0" tIns="0" rIns="0" bIns="0" rtlCol="0" anchor="t">
            <a:normAutofit/>
          </a:bodyPr>
          <a:lstStyle/>
          <a:p>
            <a:pPr marL="0" indent="0" algn="l">
              <a:lnSpc>
                <a:spcPct val="104000"/>
              </a:lnSpc>
              <a:buNone/>
            </a:pPr>
            <a:r>
              <a:rPr lang="en-US" sz="2000" b="1">
                <a:solidFill>
                  <a:srgbClr val="00529C"/>
                </a:solidFill>
                <a:latin typeface="Barlow Bold" pitchFamily="34" charset="0"/>
                <a:ea typeface="Barlow Bold" pitchFamily="34" charset="-122"/>
                <a:cs typeface="Barlow Bold" pitchFamily="34" charset="-120"/>
              </a:rPr>
              <a:t>After exposure, what happens to a chemical in the body?</a:t>
            </a:r>
            <a:endParaRPr lang="en-US" sz="2000"/>
          </a:p>
        </p:txBody>
      </p:sp>
      <p:pic>
        <p:nvPicPr>
          <p:cNvPr id="4" name="Image 0" descr="preencoded.png"/>
          <p:cNvPicPr>
            <a:picLocks noChangeAspect="1"/>
          </p:cNvPicPr>
          <p:nvPr/>
        </p:nvPicPr>
        <p:blipFill>
          <a:blip r:embed="rId4"/>
          <a:stretch>
            <a:fillRect/>
          </a:stretch>
        </p:blipFill>
        <p:spPr>
          <a:xfrm>
            <a:off x="6405187" y="2829260"/>
            <a:ext cx="4085279" cy="2784815"/>
          </a:xfrm>
          <a:prstGeom prst="rect">
            <a:avLst/>
          </a:prstGeom>
        </p:spPr>
      </p:pic>
      <p:pic>
        <p:nvPicPr>
          <p:cNvPr id="5" name="Image 1" descr="preencoded.png"/>
          <p:cNvPicPr>
            <a:picLocks noChangeAspect="1"/>
          </p:cNvPicPr>
          <p:nvPr/>
        </p:nvPicPr>
        <p:blipFill>
          <a:blip r:embed="rId5"/>
          <a:stretch>
            <a:fillRect/>
          </a:stretch>
        </p:blipFill>
        <p:spPr>
          <a:xfrm>
            <a:off x="631908" y="1482324"/>
            <a:ext cx="5275869" cy="5133447"/>
          </a:xfrm>
          <a:prstGeom prst="rect">
            <a:avLst/>
          </a:prstGeom>
        </p:spPr>
      </p:pic>
      <p:sp>
        <p:nvSpPr>
          <p:cNvPr id="6" name="TextBox 5">
            <a:extLst>
              <a:ext uri="{FF2B5EF4-FFF2-40B4-BE49-F238E27FC236}">
                <a16:creationId xmlns:a16="http://schemas.microsoft.com/office/drawing/2014/main" id="{2E329719-7651-F7BD-20AC-74B1BD3F232F}"/>
              </a:ext>
            </a:extLst>
          </p:cNvPr>
          <p:cNvSpPr txBox="1"/>
          <p:nvPr/>
        </p:nvSpPr>
        <p:spPr>
          <a:xfrm>
            <a:off x="6199908" y="1804667"/>
            <a:ext cx="5275869" cy="707886"/>
          </a:xfrm>
          <a:prstGeom prst="rect">
            <a:avLst/>
          </a:prstGeom>
          <a:noFill/>
        </p:spPr>
        <p:txBody>
          <a:bodyPr wrap="square" rtlCol="0">
            <a:spAutoFit/>
          </a:bodyPr>
          <a:lstStyle/>
          <a:p>
            <a:r>
              <a:rPr lang="en-US" sz="2000" b="1">
                <a:solidFill>
                  <a:srgbClr val="00529C"/>
                </a:solidFill>
                <a:latin typeface="Barlow Bold" pitchFamily="34" charset="0"/>
                <a:ea typeface="Barlow Bold" pitchFamily="34" charset="-122"/>
                <a:cs typeface="Barlow Bold" pitchFamily="34" charset="-120"/>
              </a:rPr>
              <a:t>Toxicokinetics is the study of how a toxicant enters and moves through the body</a:t>
            </a:r>
            <a:endParaRPr lang="en-US" sz="2000"/>
          </a:p>
        </p:txBody>
      </p:sp>
      <p:sp>
        <p:nvSpPr>
          <p:cNvPr id="7" name="TextBox 6">
            <a:extLst>
              <a:ext uri="{FF2B5EF4-FFF2-40B4-BE49-F238E27FC236}">
                <a16:creationId xmlns:a16="http://schemas.microsoft.com/office/drawing/2014/main" id="{A023DEB2-7663-EE7F-F33B-ADE920E37DBF}"/>
              </a:ext>
            </a:extLst>
          </p:cNvPr>
          <p:cNvSpPr txBox="1"/>
          <p:nvPr/>
        </p:nvSpPr>
        <p:spPr>
          <a:xfrm>
            <a:off x="67923" y="6603663"/>
            <a:ext cx="6123708" cy="230832"/>
          </a:xfrm>
          <a:prstGeom prst="rect">
            <a:avLst/>
          </a:prstGeom>
          <a:noFill/>
        </p:spPr>
        <p:txBody>
          <a:bodyPr wrap="square">
            <a:spAutoFit/>
          </a:bodyPr>
          <a:lstStyle/>
          <a:p>
            <a:r>
              <a:rPr lang="en-US" sz="900" b="0" i="0" dirty="0">
                <a:solidFill>
                  <a:srgbClr val="1A3A5C"/>
                </a:solidFill>
                <a:effectLst/>
                <a:latin typeface="Roboto" panose="02000000000000000000" pitchFamily="2" charset="0"/>
              </a:rPr>
              <a:t>© 2026 - Society of Toxicology</a:t>
            </a:r>
            <a:endParaRPr lang="en-US" sz="900" dirty="0">
              <a:solidFill>
                <a:srgbClr val="1A3A5C"/>
              </a:solidFill>
            </a:endParaRPr>
          </a:p>
        </p:txBody>
      </p:sp>
    </p:spTree>
    <p:custDataLst>
      <p:tags r:id="rId1"/>
    </p:custDataLst>
    <p:extLst>
      <p:ext uri="{BB962C8B-B14F-4D97-AF65-F5344CB8AC3E}">
        <p14:creationId xmlns:p14="http://schemas.microsoft.com/office/powerpoint/2010/main" val="13095810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352425" y="187569"/>
            <a:ext cx="11382375" cy="1161910"/>
          </a:xfrm>
          <a:prstGeom prst="rect">
            <a:avLst/>
          </a:prstGeom>
          <a:noFill/>
          <a:ln/>
        </p:spPr>
        <p:txBody>
          <a:bodyPr wrap="none" lIns="0" tIns="0" rIns="0" bIns="0" rtlCol="0" anchor="t"/>
          <a:lstStyle/>
          <a:p>
            <a:pPr>
              <a:lnSpc>
                <a:spcPct val="104000"/>
              </a:lnSpc>
            </a:pPr>
            <a:r>
              <a:rPr lang="en-US" sz="3600" b="1" dirty="0">
                <a:solidFill>
                  <a:srgbClr val="00529C"/>
                </a:solidFill>
                <a:latin typeface="Barlow Bold" pitchFamily="34" charset="0"/>
                <a:ea typeface="Barlow Bold" pitchFamily="34" charset="-122"/>
                <a:cs typeface="Barlow Bold" pitchFamily="34" charset="-120"/>
              </a:rPr>
              <a:t>Some Toxicants Are Transformed by the Body</a:t>
            </a:r>
          </a:p>
          <a:p>
            <a:pPr>
              <a:lnSpc>
                <a:spcPct val="104000"/>
              </a:lnSpc>
            </a:pPr>
            <a:r>
              <a:rPr lang="en-US" sz="3600" b="1" dirty="0">
                <a:solidFill>
                  <a:srgbClr val="00529C"/>
                </a:solidFill>
                <a:latin typeface="Barlow Bold" pitchFamily="34" charset="0"/>
                <a:ea typeface="Barlow Bold" pitchFamily="34" charset="-122"/>
                <a:cs typeface="Barlow Bold" pitchFamily="34" charset="-120"/>
              </a:rPr>
              <a:t> to Aid Excretion</a:t>
            </a:r>
            <a:endParaRPr lang="en-US" sz="3600" dirty="0"/>
          </a:p>
          <a:p>
            <a:pPr marL="0" indent="0">
              <a:lnSpc>
                <a:spcPct val="104000"/>
              </a:lnSpc>
              <a:buNone/>
            </a:pPr>
            <a:r>
              <a:rPr lang="en-US" sz="3600" b="1" dirty="0">
                <a:solidFill>
                  <a:srgbClr val="00529C"/>
                </a:solidFill>
                <a:latin typeface="Barlow Bold" pitchFamily="34" charset="0"/>
                <a:ea typeface="Barlow Bold" pitchFamily="34" charset="-122"/>
                <a:cs typeface="Barlow Bold" pitchFamily="34" charset="-120"/>
              </a:rPr>
              <a:t> </a:t>
            </a:r>
            <a:endParaRPr lang="en-US" sz="3600" dirty="0"/>
          </a:p>
        </p:txBody>
      </p:sp>
      <p:sp>
        <p:nvSpPr>
          <p:cNvPr id="3" name="Text 1"/>
          <p:cNvSpPr/>
          <p:nvPr/>
        </p:nvSpPr>
        <p:spPr>
          <a:xfrm>
            <a:off x="3771806" y="792663"/>
            <a:ext cx="4648084" cy="504726"/>
          </a:xfrm>
          <a:prstGeom prst="rect">
            <a:avLst/>
          </a:prstGeom>
          <a:noFill/>
          <a:ln/>
        </p:spPr>
        <p:txBody>
          <a:bodyPr wrap="none" lIns="0" tIns="0" rIns="0" bIns="0" rtlCol="0" anchor="t"/>
          <a:lstStyle/>
          <a:p>
            <a:pPr marL="0" indent="0" algn="ctr">
              <a:lnSpc>
                <a:spcPct val="104000"/>
              </a:lnSpc>
              <a:buNone/>
            </a:pPr>
            <a:endParaRPr lang="en-US" sz="3150"/>
          </a:p>
        </p:txBody>
      </p:sp>
      <p:pic>
        <p:nvPicPr>
          <p:cNvPr id="10" name="Picture 9">
            <a:extLst>
              <a:ext uri="{FF2B5EF4-FFF2-40B4-BE49-F238E27FC236}">
                <a16:creationId xmlns:a16="http://schemas.microsoft.com/office/drawing/2014/main" id="{04A9F1B1-3523-6AD5-C520-4F0AE54DB8E5}"/>
              </a:ext>
            </a:extLst>
          </p:cNvPr>
          <p:cNvPicPr>
            <a:picLocks noChangeAspect="1"/>
          </p:cNvPicPr>
          <p:nvPr/>
        </p:nvPicPr>
        <p:blipFill>
          <a:blip r:embed="rId4"/>
          <a:stretch>
            <a:fillRect/>
          </a:stretch>
        </p:blipFill>
        <p:spPr>
          <a:xfrm>
            <a:off x="1547610" y="1349479"/>
            <a:ext cx="9096375" cy="4860942"/>
          </a:xfrm>
          <a:prstGeom prst="rect">
            <a:avLst/>
          </a:prstGeom>
        </p:spPr>
      </p:pic>
      <p:sp>
        <p:nvSpPr>
          <p:cNvPr id="4" name="TextBox 3">
            <a:extLst>
              <a:ext uri="{FF2B5EF4-FFF2-40B4-BE49-F238E27FC236}">
                <a16:creationId xmlns:a16="http://schemas.microsoft.com/office/drawing/2014/main" id="{A8816EA0-D984-B07E-8AB2-5A897C7D2B00}"/>
              </a:ext>
            </a:extLst>
          </p:cNvPr>
          <p:cNvSpPr txBox="1"/>
          <p:nvPr/>
        </p:nvSpPr>
        <p:spPr>
          <a:xfrm>
            <a:off x="67923" y="6603663"/>
            <a:ext cx="6123708" cy="230832"/>
          </a:xfrm>
          <a:prstGeom prst="rect">
            <a:avLst/>
          </a:prstGeom>
          <a:noFill/>
        </p:spPr>
        <p:txBody>
          <a:bodyPr wrap="square">
            <a:spAutoFit/>
          </a:bodyPr>
          <a:lstStyle/>
          <a:p>
            <a:r>
              <a:rPr lang="en-US" sz="900" b="0" i="0" dirty="0">
                <a:solidFill>
                  <a:srgbClr val="1A3A5C"/>
                </a:solidFill>
                <a:effectLst/>
                <a:latin typeface="Roboto" panose="02000000000000000000" pitchFamily="2" charset="0"/>
              </a:rPr>
              <a:t>© 2026 - Society of Toxicology</a:t>
            </a:r>
            <a:endParaRPr lang="en-US" sz="900" dirty="0">
              <a:solidFill>
                <a:srgbClr val="1A3A5C"/>
              </a:solidFill>
            </a:endParaRPr>
          </a:p>
        </p:txBody>
      </p:sp>
    </p:spTree>
    <p:custDataLst>
      <p:tags r:id="rId1"/>
    </p:custDataLst>
    <p:extLst>
      <p:ext uri="{BB962C8B-B14F-4D97-AF65-F5344CB8AC3E}">
        <p14:creationId xmlns:p14="http://schemas.microsoft.com/office/powerpoint/2010/main" val="8791571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631908" y="524570"/>
            <a:ext cx="4929759" cy="526157"/>
          </a:xfrm>
          <a:prstGeom prst="rect">
            <a:avLst/>
          </a:prstGeom>
          <a:noFill/>
          <a:ln/>
        </p:spPr>
        <p:txBody>
          <a:bodyPr wrap="none" lIns="0" tIns="0" rIns="0" bIns="0" rtlCol="0" anchor="t"/>
          <a:lstStyle/>
          <a:p>
            <a:pPr marL="0" indent="0" algn="l">
              <a:lnSpc>
                <a:spcPct val="104000"/>
              </a:lnSpc>
              <a:buNone/>
            </a:pPr>
            <a:r>
              <a:rPr lang="en-US" sz="3700" b="1">
                <a:solidFill>
                  <a:srgbClr val="00529C"/>
                </a:solidFill>
                <a:latin typeface="Barlow Bold" pitchFamily="34" charset="0"/>
                <a:ea typeface="Barlow Bold" pitchFamily="34" charset="-122"/>
                <a:cs typeface="Barlow Bold" pitchFamily="34" charset="-120"/>
              </a:rPr>
              <a:t>Toxicological Paradigm</a:t>
            </a:r>
            <a:endParaRPr lang="en-US" sz="3700"/>
          </a:p>
        </p:txBody>
      </p:sp>
      <p:pic>
        <p:nvPicPr>
          <p:cNvPr id="5" name="Picture 4" descr="The diagram illustrates the process of toxicokinetics and toxicodynamics, detailing the journey of a chemical from exposure to its effects on the body, including absorption, distribution, metabolism, excretion, and factors influencing susceptibility and storage.&#10;&#10;AI-generated content may be incorrect.">
            <a:extLst>
              <a:ext uri="{FF2B5EF4-FFF2-40B4-BE49-F238E27FC236}">
                <a16:creationId xmlns:a16="http://schemas.microsoft.com/office/drawing/2014/main" id="{68F9E28A-8115-7CA5-31D4-3BE2997D1565}"/>
              </a:ext>
            </a:extLst>
          </p:cNvPr>
          <p:cNvPicPr>
            <a:picLocks noChangeAspect="1"/>
          </p:cNvPicPr>
          <p:nvPr/>
        </p:nvPicPr>
        <p:blipFill>
          <a:blip r:embed="rId4"/>
          <a:stretch>
            <a:fillRect/>
          </a:stretch>
        </p:blipFill>
        <p:spPr>
          <a:xfrm>
            <a:off x="1328285" y="1333031"/>
            <a:ext cx="9910813" cy="5120208"/>
          </a:xfrm>
          <a:prstGeom prst="rect">
            <a:avLst/>
          </a:prstGeom>
        </p:spPr>
      </p:pic>
      <p:sp>
        <p:nvSpPr>
          <p:cNvPr id="3" name="TextBox 2">
            <a:extLst>
              <a:ext uri="{FF2B5EF4-FFF2-40B4-BE49-F238E27FC236}">
                <a16:creationId xmlns:a16="http://schemas.microsoft.com/office/drawing/2014/main" id="{B47C6E00-FCE3-14F0-5F6D-CFA84CEDA6A8}"/>
              </a:ext>
            </a:extLst>
          </p:cNvPr>
          <p:cNvSpPr txBox="1"/>
          <p:nvPr/>
        </p:nvSpPr>
        <p:spPr>
          <a:xfrm>
            <a:off x="67923" y="6603663"/>
            <a:ext cx="6123708" cy="230832"/>
          </a:xfrm>
          <a:prstGeom prst="rect">
            <a:avLst/>
          </a:prstGeom>
          <a:noFill/>
        </p:spPr>
        <p:txBody>
          <a:bodyPr wrap="square">
            <a:spAutoFit/>
          </a:bodyPr>
          <a:lstStyle/>
          <a:p>
            <a:r>
              <a:rPr lang="en-US" sz="900" b="0" i="0" dirty="0">
                <a:solidFill>
                  <a:srgbClr val="1A3A5C"/>
                </a:solidFill>
                <a:effectLst/>
                <a:latin typeface="Roboto" panose="02000000000000000000" pitchFamily="2" charset="0"/>
              </a:rPr>
              <a:t>© 2026 - Society of Toxicology</a:t>
            </a:r>
            <a:endParaRPr lang="en-US" sz="900" dirty="0">
              <a:solidFill>
                <a:srgbClr val="1A3A5C"/>
              </a:solidFill>
            </a:endParaRPr>
          </a:p>
        </p:txBody>
      </p:sp>
    </p:spTree>
    <p:custDataLst>
      <p:tags r:id="rId1"/>
    </p:custDataLst>
    <p:extLst>
      <p:ext uri="{BB962C8B-B14F-4D97-AF65-F5344CB8AC3E}">
        <p14:creationId xmlns:p14="http://schemas.microsoft.com/office/powerpoint/2010/main" val="733886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4800480" cy="6858000"/>
          </a:xfrm>
          <a:prstGeom prst="rect">
            <a:avLst/>
          </a:prstGeom>
          <a:solidFill>
            <a:srgbClr val="D7E7F4"/>
          </a:solidFill>
          <a:ln/>
        </p:spPr>
        <p:txBody>
          <a:bodyPr/>
          <a:lstStyle/>
          <a:p>
            <a:endParaRPr lang="en-US"/>
          </a:p>
        </p:txBody>
      </p:sp>
      <p:pic>
        <p:nvPicPr>
          <p:cNvPr id="3" name="Image 0" descr="preencoded.png"/>
          <p:cNvPicPr>
            <a:picLocks noChangeAspect="1"/>
          </p:cNvPicPr>
          <p:nvPr/>
        </p:nvPicPr>
        <p:blipFill>
          <a:blip r:embed="rId4"/>
          <a:stretch>
            <a:fillRect/>
          </a:stretch>
        </p:blipFill>
        <p:spPr>
          <a:xfrm>
            <a:off x="90287" y="794048"/>
            <a:ext cx="3513050" cy="5269805"/>
          </a:xfrm>
          <a:prstGeom prst="rect">
            <a:avLst/>
          </a:prstGeom>
        </p:spPr>
      </p:pic>
      <p:sp>
        <p:nvSpPr>
          <p:cNvPr id="4" name="Text 1"/>
          <p:cNvSpPr/>
          <p:nvPr/>
        </p:nvSpPr>
        <p:spPr>
          <a:xfrm>
            <a:off x="5285856" y="1184470"/>
            <a:ext cx="5360754" cy="593923"/>
          </a:xfrm>
          <a:prstGeom prst="rect">
            <a:avLst/>
          </a:prstGeom>
          <a:noFill/>
          <a:ln/>
        </p:spPr>
        <p:txBody>
          <a:bodyPr wrap="none" lIns="0" tIns="0" rIns="0" bIns="0" rtlCol="0" anchor="t"/>
          <a:lstStyle/>
          <a:p>
            <a:pPr marL="0" indent="0" algn="l">
              <a:lnSpc>
                <a:spcPct val="104000"/>
              </a:lnSpc>
              <a:buNone/>
            </a:pPr>
            <a:r>
              <a:rPr lang="en-US" sz="3700" b="1">
                <a:solidFill>
                  <a:srgbClr val="00529C"/>
                </a:solidFill>
                <a:latin typeface="Barlow Bold" pitchFamily="34" charset="0"/>
                <a:ea typeface="Barlow Bold" pitchFamily="34" charset="-122"/>
                <a:cs typeface="Barlow Bold" pitchFamily="34" charset="-120"/>
              </a:rPr>
              <a:t>Time Matters</a:t>
            </a:r>
            <a:endParaRPr lang="en-US" sz="3700"/>
          </a:p>
        </p:txBody>
      </p:sp>
      <p:sp>
        <p:nvSpPr>
          <p:cNvPr id="6" name="Shape 3"/>
          <p:cNvSpPr/>
          <p:nvPr/>
        </p:nvSpPr>
        <p:spPr>
          <a:xfrm>
            <a:off x="5203794" y="3180050"/>
            <a:ext cx="3087709" cy="1356618"/>
          </a:xfrm>
          <a:prstGeom prst="roundRect">
            <a:avLst>
              <a:gd name="adj" fmla="val 19963"/>
            </a:avLst>
          </a:prstGeom>
          <a:solidFill>
            <a:srgbClr val="D7E7F4"/>
          </a:solidFill>
          <a:ln w="6350">
            <a:solidFill>
              <a:srgbClr val="BDCDDA"/>
            </a:solidFill>
            <a:prstDash val="solid"/>
          </a:ln>
        </p:spPr>
        <p:txBody>
          <a:bodyPr/>
          <a:lstStyle/>
          <a:p>
            <a:endParaRPr lang="en-US"/>
          </a:p>
        </p:txBody>
      </p:sp>
      <p:sp>
        <p:nvSpPr>
          <p:cNvPr id="7" name="Text 4"/>
          <p:cNvSpPr/>
          <p:nvPr/>
        </p:nvSpPr>
        <p:spPr>
          <a:xfrm>
            <a:off x="5390618" y="3366879"/>
            <a:ext cx="2375535" cy="296863"/>
          </a:xfrm>
          <a:prstGeom prst="rect">
            <a:avLst/>
          </a:prstGeom>
          <a:noFill/>
          <a:ln/>
        </p:spPr>
        <p:txBody>
          <a:bodyPr wrap="none" lIns="0" tIns="0" rIns="0" bIns="0" rtlCol="0" anchor="t"/>
          <a:lstStyle/>
          <a:p>
            <a:pPr marL="0" indent="0" algn="l">
              <a:lnSpc>
                <a:spcPct val="104000"/>
              </a:lnSpc>
              <a:buNone/>
            </a:pPr>
            <a:r>
              <a:rPr lang="en-US" sz="2400" b="1" dirty="0">
                <a:solidFill>
                  <a:srgbClr val="003766"/>
                </a:solidFill>
                <a:latin typeface="Barlow Bold" pitchFamily="34" charset="0"/>
                <a:ea typeface="Barlow Bold" pitchFamily="34" charset="-122"/>
                <a:cs typeface="Barlow Bold" pitchFamily="34" charset="-120"/>
              </a:rPr>
              <a:t>When</a:t>
            </a:r>
            <a:endParaRPr lang="en-US" sz="2400" dirty="0"/>
          </a:p>
        </p:txBody>
      </p:sp>
      <p:sp>
        <p:nvSpPr>
          <p:cNvPr id="8" name="Text 5"/>
          <p:cNvSpPr/>
          <p:nvPr/>
        </p:nvSpPr>
        <p:spPr>
          <a:xfrm>
            <a:off x="5390618" y="3771989"/>
            <a:ext cx="2714061" cy="577850"/>
          </a:xfrm>
          <a:prstGeom prst="rect">
            <a:avLst/>
          </a:prstGeom>
          <a:noFill/>
          <a:ln/>
        </p:spPr>
        <p:txBody>
          <a:bodyPr wrap="square" lIns="0" tIns="0" rIns="0" bIns="0" rtlCol="0" anchor="t">
            <a:normAutofit/>
          </a:bodyPr>
          <a:lstStyle/>
          <a:p>
            <a:pPr marL="0" indent="0" algn="l">
              <a:lnSpc>
                <a:spcPct val="133000"/>
              </a:lnSpc>
              <a:buNone/>
            </a:pPr>
            <a:r>
              <a:rPr lang="en-US" dirty="0">
                <a:solidFill>
                  <a:srgbClr val="003766"/>
                </a:solidFill>
                <a:latin typeface="Montserrat" pitchFamily="34" charset="0"/>
                <a:ea typeface="Montserrat" pitchFamily="34" charset="-122"/>
                <a:cs typeface="Montserrat" pitchFamily="34" charset="-120"/>
              </a:rPr>
              <a:t>The exposure occurs</a:t>
            </a:r>
            <a:endParaRPr lang="en-US" dirty="0"/>
          </a:p>
        </p:txBody>
      </p:sp>
      <p:sp>
        <p:nvSpPr>
          <p:cNvPr id="9" name="Shape 6"/>
          <p:cNvSpPr/>
          <p:nvPr/>
        </p:nvSpPr>
        <p:spPr>
          <a:xfrm>
            <a:off x="8471978" y="3180050"/>
            <a:ext cx="3450391" cy="1356618"/>
          </a:xfrm>
          <a:prstGeom prst="roundRect">
            <a:avLst>
              <a:gd name="adj" fmla="val 19963"/>
            </a:avLst>
          </a:prstGeom>
          <a:solidFill>
            <a:srgbClr val="D7E7F4"/>
          </a:solidFill>
          <a:ln w="6350">
            <a:solidFill>
              <a:srgbClr val="BDCDDA"/>
            </a:solidFill>
            <a:prstDash val="solid"/>
          </a:ln>
        </p:spPr>
        <p:txBody>
          <a:bodyPr/>
          <a:lstStyle/>
          <a:p>
            <a:endParaRPr lang="en-US"/>
          </a:p>
        </p:txBody>
      </p:sp>
      <p:sp>
        <p:nvSpPr>
          <p:cNvPr id="10" name="Text 7"/>
          <p:cNvSpPr/>
          <p:nvPr/>
        </p:nvSpPr>
        <p:spPr>
          <a:xfrm>
            <a:off x="8658802" y="3366879"/>
            <a:ext cx="2375535" cy="296863"/>
          </a:xfrm>
          <a:prstGeom prst="rect">
            <a:avLst/>
          </a:prstGeom>
          <a:noFill/>
          <a:ln/>
        </p:spPr>
        <p:txBody>
          <a:bodyPr wrap="none" lIns="0" tIns="0" rIns="0" bIns="0" rtlCol="0" anchor="t"/>
          <a:lstStyle/>
          <a:p>
            <a:pPr marL="0" indent="0" algn="l">
              <a:lnSpc>
                <a:spcPct val="104000"/>
              </a:lnSpc>
              <a:buNone/>
            </a:pPr>
            <a:r>
              <a:rPr lang="en-US" sz="2400" b="1">
                <a:solidFill>
                  <a:srgbClr val="003766"/>
                </a:solidFill>
                <a:latin typeface="Barlow Bold" pitchFamily="34" charset="0"/>
                <a:ea typeface="Barlow Bold" pitchFamily="34" charset="-122"/>
                <a:cs typeface="Barlow Bold" pitchFamily="34" charset="-120"/>
              </a:rPr>
              <a:t>How Often</a:t>
            </a:r>
            <a:endParaRPr lang="en-US" sz="2400"/>
          </a:p>
        </p:txBody>
      </p:sp>
      <p:sp>
        <p:nvSpPr>
          <p:cNvPr id="11" name="Text 8"/>
          <p:cNvSpPr/>
          <p:nvPr/>
        </p:nvSpPr>
        <p:spPr>
          <a:xfrm>
            <a:off x="8658802" y="3785977"/>
            <a:ext cx="2714160" cy="290781"/>
          </a:xfrm>
          <a:prstGeom prst="rect">
            <a:avLst/>
          </a:prstGeom>
          <a:noFill/>
          <a:ln/>
        </p:spPr>
        <p:txBody>
          <a:bodyPr wrap="none" lIns="0" tIns="0" rIns="0" bIns="0" rtlCol="0" anchor="t"/>
          <a:lstStyle/>
          <a:p>
            <a:pPr marL="0" indent="0" algn="l">
              <a:lnSpc>
                <a:spcPct val="133000"/>
              </a:lnSpc>
              <a:buNone/>
            </a:pPr>
            <a:r>
              <a:rPr lang="en-US">
                <a:solidFill>
                  <a:srgbClr val="003766"/>
                </a:solidFill>
                <a:latin typeface="Montserrat" pitchFamily="34" charset="0"/>
                <a:ea typeface="Montserrat" pitchFamily="34" charset="-122"/>
                <a:cs typeface="Montserrat" pitchFamily="34" charset="-120"/>
              </a:rPr>
              <a:t>The frequency of exposure</a:t>
            </a:r>
            <a:endParaRPr lang="en-US"/>
          </a:p>
        </p:txBody>
      </p:sp>
      <p:sp>
        <p:nvSpPr>
          <p:cNvPr id="12" name="Shape 9"/>
          <p:cNvSpPr/>
          <p:nvPr/>
        </p:nvSpPr>
        <p:spPr>
          <a:xfrm>
            <a:off x="6647081" y="4935696"/>
            <a:ext cx="3649794" cy="1067693"/>
          </a:xfrm>
          <a:prstGeom prst="roundRect">
            <a:avLst>
              <a:gd name="adj" fmla="val 25365"/>
            </a:avLst>
          </a:prstGeom>
          <a:solidFill>
            <a:srgbClr val="D7E7F4"/>
          </a:solidFill>
          <a:ln w="6350">
            <a:solidFill>
              <a:srgbClr val="BDCDDA"/>
            </a:solidFill>
            <a:prstDash val="solid"/>
          </a:ln>
        </p:spPr>
        <p:txBody>
          <a:bodyPr/>
          <a:lstStyle/>
          <a:p>
            <a:endParaRPr lang="en-US"/>
          </a:p>
        </p:txBody>
      </p:sp>
      <p:sp>
        <p:nvSpPr>
          <p:cNvPr id="13" name="Text 10"/>
          <p:cNvSpPr/>
          <p:nvPr/>
        </p:nvSpPr>
        <p:spPr>
          <a:xfrm>
            <a:off x="6848293" y="4983028"/>
            <a:ext cx="2375535" cy="296863"/>
          </a:xfrm>
          <a:prstGeom prst="rect">
            <a:avLst/>
          </a:prstGeom>
          <a:noFill/>
          <a:ln/>
        </p:spPr>
        <p:txBody>
          <a:bodyPr wrap="none" lIns="0" tIns="0" rIns="0" bIns="0" rtlCol="0" anchor="t"/>
          <a:lstStyle/>
          <a:p>
            <a:pPr marL="0" indent="0" algn="l">
              <a:lnSpc>
                <a:spcPct val="104000"/>
              </a:lnSpc>
              <a:buNone/>
            </a:pPr>
            <a:r>
              <a:rPr lang="en-US" sz="2400" b="1">
                <a:solidFill>
                  <a:srgbClr val="003766"/>
                </a:solidFill>
                <a:latin typeface="Barlow Bold" pitchFamily="34" charset="0"/>
                <a:ea typeface="Barlow Bold" pitchFamily="34" charset="-122"/>
                <a:cs typeface="Barlow Bold" pitchFamily="34" charset="-120"/>
              </a:rPr>
              <a:t>How Long</a:t>
            </a:r>
            <a:endParaRPr lang="en-US" sz="2400"/>
          </a:p>
        </p:txBody>
      </p:sp>
      <p:sp>
        <p:nvSpPr>
          <p:cNvPr id="14" name="Text 11"/>
          <p:cNvSpPr/>
          <p:nvPr/>
        </p:nvSpPr>
        <p:spPr>
          <a:xfrm>
            <a:off x="6848293" y="5378664"/>
            <a:ext cx="2900885" cy="288925"/>
          </a:xfrm>
          <a:prstGeom prst="rect">
            <a:avLst/>
          </a:prstGeom>
          <a:noFill/>
          <a:ln/>
        </p:spPr>
        <p:txBody>
          <a:bodyPr wrap="none" lIns="0" tIns="0" rIns="0" bIns="0" rtlCol="0" anchor="t"/>
          <a:lstStyle/>
          <a:p>
            <a:pPr marL="0" indent="0" algn="l">
              <a:lnSpc>
                <a:spcPct val="133000"/>
              </a:lnSpc>
              <a:buNone/>
            </a:pPr>
            <a:r>
              <a:rPr lang="en-US">
                <a:solidFill>
                  <a:srgbClr val="003766"/>
                </a:solidFill>
                <a:latin typeface="Montserrat" pitchFamily="34" charset="0"/>
                <a:ea typeface="Montserrat" pitchFamily="34" charset="-122"/>
                <a:cs typeface="Montserrat" pitchFamily="34" charset="-120"/>
              </a:rPr>
              <a:t>The duration of exposure</a:t>
            </a:r>
            <a:endParaRPr lang="en-US"/>
          </a:p>
        </p:txBody>
      </p:sp>
      <p:sp>
        <p:nvSpPr>
          <p:cNvPr id="15" name="TextBox 14">
            <a:extLst>
              <a:ext uri="{FF2B5EF4-FFF2-40B4-BE49-F238E27FC236}">
                <a16:creationId xmlns:a16="http://schemas.microsoft.com/office/drawing/2014/main" id="{6294AF39-EDEB-CADF-C368-E63B5B97F03C}"/>
              </a:ext>
            </a:extLst>
          </p:cNvPr>
          <p:cNvSpPr txBox="1"/>
          <p:nvPr/>
        </p:nvSpPr>
        <p:spPr>
          <a:xfrm>
            <a:off x="5189407" y="1796137"/>
            <a:ext cx="5830543" cy="984885"/>
          </a:xfrm>
          <a:prstGeom prst="rect">
            <a:avLst/>
          </a:prstGeom>
          <a:noFill/>
        </p:spPr>
        <p:txBody>
          <a:bodyPr wrap="square" rtlCol="0">
            <a:spAutoFit/>
          </a:bodyPr>
          <a:lstStyle/>
          <a:p>
            <a:r>
              <a:rPr lang="en-US" sz="2000" dirty="0">
                <a:solidFill>
                  <a:srgbClr val="003766"/>
                </a:solidFill>
                <a:latin typeface="Montserrat" pitchFamily="34" charset="0"/>
                <a:ea typeface="Montserrat" pitchFamily="34" charset="-122"/>
                <a:cs typeface="Montserrat" pitchFamily="34" charset="-120"/>
              </a:rPr>
              <a:t>A chemical can cause very different health effects depending on:</a:t>
            </a:r>
            <a:endParaRPr lang="en-US" sz="2000" dirty="0"/>
          </a:p>
          <a:p>
            <a:endParaRPr lang="en-US" dirty="0"/>
          </a:p>
        </p:txBody>
      </p:sp>
      <p:sp>
        <p:nvSpPr>
          <p:cNvPr id="5" name="TextBox 4">
            <a:extLst>
              <a:ext uri="{FF2B5EF4-FFF2-40B4-BE49-F238E27FC236}">
                <a16:creationId xmlns:a16="http://schemas.microsoft.com/office/drawing/2014/main" id="{65EE7CF0-FC62-AA08-A545-DECF9BC29B59}"/>
              </a:ext>
            </a:extLst>
          </p:cNvPr>
          <p:cNvSpPr txBox="1"/>
          <p:nvPr/>
        </p:nvSpPr>
        <p:spPr>
          <a:xfrm>
            <a:off x="67923" y="6603663"/>
            <a:ext cx="6123708" cy="230832"/>
          </a:xfrm>
          <a:prstGeom prst="rect">
            <a:avLst/>
          </a:prstGeom>
          <a:noFill/>
        </p:spPr>
        <p:txBody>
          <a:bodyPr wrap="square">
            <a:spAutoFit/>
          </a:bodyPr>
          <a:lstStyle/>
          <a:p>
            <a:r>
              <a:rPr lang="en-US" sz="900" b="0" i="0" dirty="0">
                <a:solidFill>
                  <a:srgbClr val="1A3A5C"/>
                </a:solidFill>
                <a:effectLst/>
                <a:latin typeface="Roboto" panose="02000000000000000000" pitchFamily="2" charset="0"/>
              </a:rPr>
              <a:t>© 2026 - Society of Toxicology</a:t>
            </a:r>
            <a:endParaRPr lang="en-US" sz="900" dirty="0">
              <a:solidFill>
                <a:srgbClr val="1A3A5C"/>
              </a:solidFill>
            </a:endParaRPr>
          </a:p>
        </p:txBody>
      </p:sp>
    </p:spTree>
    <p:custDataLst>
      <p:tags r:id="rId1"/>
    </p:custDataLst>
    <p:extLst>
      <p:ext uri="{BB962C8B-B14F-4D97-AF65-F5344CB8AC3E}">
        <p14:creationId xmlns:p14="http://schemas.microsoft.com/office/powerpoint/2010/main" val="36313715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87856" y="628451"/>
            <a:ext cx="10927878" cy="1187847"/>
          </a:xfrm>
          <a:prstGeom prst="rect">
            <a:avLst/>
          </a:prstGeom>
          <a:noFill/>
          <a:ln/>
        </p:spPr>
        <p:txBody>
          <a:bodyPr wrap="square" lIns="0" tIns="0" rIns="0" bIns="0" rtlCol="0" anchor="t">
            <a:normAutofit/>
          </a:bodyPr>
          <a:lstStyle/>
          <a:p>
            <a:pPr marL="0" indent="0" algn="l">
              <a:lnSpc>
                <a:spcPct val="104000"/>
              </a:lnSpc>
              <a:buNone/>
            </a:pPr>
            <a:r>
              <a:rPr lang="en-US" sz="3700" b="1" dirty="0">
                <a:solidFill>
                  <a:srgbClr val="00529C"/>
                </a:solidFill>
                <a:latin typeface="Barlow Bold" pitchFamily="34" charset="0"/>
                <a:ea typeface="Barlow Bold" pitchFamily="34" charset="-122"/>
                <a:cs typeface="Barlow Bold" pitchFamily="34" charset="-120"/>
              </a:rPr>
              <a:t>Acute vs. Chronic Toxicity: Same Chemical, Different Outcomes</a:t>
            </a:r>
            <a:endParaRPr lang="en-US" sz="3700" dirty="0"/>
          </a:p>
        </p:txBody>
      </p:sp>
      <p:sp>
        <p:nvSpPr>
          <p:cNvPr id="3" name="Shape 1"/>
          <p:cNvSpPr/>
          <p:nvPr/>
        </p:nvSpPr>
        <p:spPr>
          <a:xfrm>
            <a:off x="501836" y="1921642"/>
            <a:ext cx="5532852" cy="2515908"/>
          </a:xfrm>
          <a:prstGeom prst="roundRect">
            <a:avLst>
              <a:gd name="adj" fmla="val 13511"/>
            </a:avLst>
          </a:prstGeom>
          <a:solidFill>
            <a:srgbClr val="F5F5F5"/>
          </a:solidFill>
          <a:ln/>
        </p:spPr>
        <p:txBody>
          <a:bodyPr/>
          <a:lstStyle/>
          <a:p>
            <a:endParaRPr lang="en-US"/>
          </a:p>
        </p:txBody>
      </p:sp>
      <p:sp>
        <p:nvSpPr>
          <p:cNvPr id="4" name="Text 2"/>
          <p:cNvSpPr/>
          <p:nvPr/>
        </p:nvSpPr>
        <p:spPr>
          <a:xfrm>
            <a:off x="682310" y="2219351"/>
            <a:ext cx="2985120" cy="309563"/>
          </a:xfrm>
          <a:prstGeom prst="rect">
            <a:avLst/>
          </a:prstGeom>
          <a:noFill/>
          <a:ln/>
        </p:spPr>
        <p:txBody>
          <a:bodyPr wrap="none" lIns="0" tIns="0" rIns="0" bIns="0" rtlCol="0" anchor="t"/>
          <a:lstStyle/>
          <a:p>
            <a:pPr marL="340000" indent="0" algn="l">
              <a:lnSpc>
                <a:spcPct val="104000"/>
              </a:lnSpc>
              <a:buNone/>
            </a:pPr>
            <a:r>
              <a:rPr lang="en-US" sz="2000" b="1" dirty="0">
                <a:solidFill>
                  <a:srgbClr val="00529C"/>
                </a:solidFill>
                <a:latin typeface="Barlow Bold" pitchFamily="34" charset="0"/>
                <a:ea typeface="Barlow Bold" pitchFamily="34" charset="-122"/>
                <a:cs typeface="Barlow Bold" pitchFamily="34" charset="-120"/>
              </a:rPr>
              <a:t>Acute Toxicity</a:t>
            </a:r>
            <a:endParaRPr lang="en-US" sz="2000" dirty="0"/>
          </a:p>
        </p:txBody>
      </p:sp>
      <p:sp>
        <p:nvSpPr>
          <p:cNvPr id="5" name="Text 3"/>
          <p:cNvSpPr/>
          <p:nvPr/>
        </p:nvSpPr>
        <p:spPr>
          <a:xfrm>
            <a:off x="682310" y="2662501"/>
            <a:ext cx="5142875" cy="1029196"/>
          </a:xfrm>
          <a:prstGeom prst="rect">
            <a:avLst/>
          </a:prstGeom>
          <a:noFill/>
          <a:ln/>
        </p:spPr>
        <p:txBody>
          <a:bodyPr wrap="square" lIns="0" tIns="0" rIns="0" bIns="0" rtlCol="0" anchor="t">
            <a:noAutofit/>
          </a:bodyPr>
          <a:lstStyle/>
          <a:p>
            <a:pPr marL="0" indent="0" algn="l">
              <a:lnSpc>
                <a:spcPct val="133000"/>
              </a:lnSpc>
              <a:buNone/>
            </a:pPr>
            <a:r>
              <a:rPr lang="en-US" dirty="0">
                <a:solidFill>
                  <a:srgbClr val="003766"/>
                </a:solidFill>
                <a:latin typeface="Montserrat" pitchFamily="34" charset="0"/>
                <a:ea typeface="Montserrat" pitchFamily="34" charset="-122"/>
                <a:cs typeface="Montserrat" pitchFamily="34" charset="-120"/>
              </a:rPr>
              <a:t>Large exposure over a </a:t>
            </a:r>
            <a:r>
              <a:rPr lang="en-US" b="1" dirty="0">
                <a:solidFill>
                  <a:srgbClr val="003766"/>
                </a:solidFill>
                <a:latin typeface="Montserrat Bold" pitchFamily="34" charset="0"/>
                <a:ea typeface="Montserrat Bold" pitchFamily="34" charset="-122"/>
                <a:cs typeface="Montserrat Bold" pitchFamily="34" charset="-120"/>
              </a:rPr>
              <a:t>short period.</a:t>
            </a:r>
            <a:endParaRPr lang="en-US" b="1" dirty="0">
              <a:solidFill>
                <a:srgbClr val="003766"/>
              </a:solidFill>
              <a:latin typeface="Montserrat" pitchFamily="34" charset="0"/>
              <a:ea typeface="Montserrat Bold" pitchFamily="34" charset="-122"/>
              <a:cs typeface="Montserrat Bold" pitchFamily="34" charset="-120"/>
            </a:endParaRPr>
          </a:p>
          <a:p>
            <a:pPr marL="0" indent="0" algn="l">
              <a:lnSpc>
                <a:spcPct val="133000"/>
              </a:lnSpc>
              <a:buNone/>
            </a:pPr>
            <a:r>
              <a:rPr lang="en-US" dirty="0">
                <a:solidFill>
                  <a:srgbClr val="003766"/>
                </a:solidFill>
                <a:latin typeface="Montserrat" panose="00000500000000000000" pitchFamily="2" charset="0"/>
                <a:ea typeface="Montserrat" pitchFamily="34" charset="-122"/>
                <a:cs typeface="Montserrat" pitchFamily="34" charset="-120"/>
              </a:rPr>
              <a:t>S</a:t>
            </a:r>
            <a:r>
              <a:rPr lang="en-US" dirty="0">
                <a:solidFill>
                  <a:srgbClr val="003766"/>
                </a:solidFill>
                <a:latin typeface="Montserrat" pitchFamily="34" charset="0"/>
                <a:ea typeface="Montserrat" pitchFamily="34" charset="-122"/>
                <a:cs typeface="Montserrat" pitchFamily="34" charset="-120"/>
              </a:rPr>
              <a:t>ymptoms appear in hours to days.</a:t>
            </a:r>
            <a:endParaRPr lang="en-US" dirty="0"/>
          </a:p>
          <a:p>
            <a:pPr marL="0" indent="0" algn="l">
              <a:lnSpc>
                <a:spcPct val="133000"/>
              </a:lnSpc>
              <a:buNone/>
            </a:pPr>
            <a:r>
              <a:rPr lang="en-US" b="1" dirty="0">
                <a:solidFill>
                  <a:srgbClr val="003766"/>
                </a:solidFill>
                <a:latin typeface="Montserrat Bold" pitchFamily="34" charset="0"/>
                <a:ea typeface="Montserrat Bold" pitchFamily="34" charset="-122"/>
                <a:cs typeface="Montserrat Bold" pitchFamily="34" charset="-120"/>
              </a:rPr>
              <a:t>Lead: </a:t>
            </a:r>
            <a:r>
              <a:rPr lang="en-US" dirty="0">
                <a:solidFill>
                  <a:srgbClr val="003766"/>
                </a:solidFill>
                <a:latin typeface="Montserrat" pitchFamily="34" charset="0"/>
                <a:ea typeface="Montserrat" pitchFamily="34" charset="-122"/>
                <a:cs typeface="Montserrat" pitchFamily="34" charset="-120"/>
              </a:rPr>
              <a:t>Accidentally swallowing a large amount.</a:t>
            </a:r>
            <a:endParaRPr lang="en-US" dirty="0"/>
          </a:p>
        </p:txBody>
      </p:sp>
      <p:sp>
        <p:nvSpPr>
          <p:cNvPr id="7" name="Shape 5"/>
          <p:cNvSpPr/>
          <p:nvPr/>
        </p:nvSpPr>
        <p:spPr>
          <a:xfrm>
            <a:off x="6192385" y="1921642"/>
            <a:ext cx="5503824" cy="2511914"/>
          </a:xfrm>
          <a:prstGeom prst="roundRect">
            <a:avLst>
              <a:gd name="adj" fmla="val 13511"/>
            </a:avLst>
          </a:prstGeom>
          <a:solidFill>
            <a:srgbClr val="F5F5F5"/>
          </a:solidFill>
          <a:ln/>
        </p:spPr>
        <p:txBody>
          <a:bodyPr/>
          <a:lstStyle/>
          <a:p>
            <a:endParaRPr lang="en-US"/>
          </a:p>
        </p:txBody>
      </p:sp>
      <p:sp>
        <p:nvSpPr>
          <p:cNvPr id="8" name="Text 6"/>
          <p:cNvSpPr/>
          <p:nvPr/>
        </p:nvSpPr>
        <p:spPr>
          <a:xfrm>
            <a:off x="6365602" y="2218235"/>
            <a:ext cx="2985120" cy="309563"/>
          </a:xfrm>
          <a:prstGeom prst="rect">
            <a:avLst/>
          </a:prstGeom>
          <a:noFill/>
          <a:ln/>
        </p:spPr>
        <p:txBody>
          <a:bodyPr wrap="none" lIns="0" tIns="0" rIns="0" bIns="0" rtlCol="0" anchor="t"/>
          <a:lstStyle/>
          <a:p>
            <a:pPr marL="340000" indent="0" algn="l">
              <a:lnSpc>
                <a:spcPct val="104000"/>
              </a:lnSpc>
              <a:buNone/>
            </a:pPr>
            <a:r>
              <a:rPr lang="en-US" sz="2000" b="1" dirty="0">
                <a:solidFill>
                  <a:srgbClr val="00529C"/>
                </a:solidFill>
                <a:latin typeface="Barlow Bold" pitchFamily="34" charset="0"/>
                <a:ea typeface="Barlow Bold" pitchFamily="34" charset="-122"/>
                <a:cs typeface="Barlow Bold" pitchFamily="34" charset="-120"/>
              </a:rPr>
              <a:t>Chronic Toxicity</a:t>
            </a:r>
            <a:endParaRPr lang="en-US" sz="2000"/>
          </a:p>
        </p:txBody>
      </p:sp>
      <p:sp>
        <p:nvSpPr>
          <p:cNvPr id="9" name="Text 7"/>
          <p:cNvSpPr/>
          <p:nvPr/>
        </p:nvSpPr>
        <p:spPr>
          <a:xfrm>
            <a:off x="6372859" y="2592163"/>
            <a:ext cx="5142875" cy="1318121"/>
          </a:xfrm>
          <a:prstGeom prst="rect">
            <a:avLst/>
          </a:prstGeom>
          <a:noFill/>
          <a:ln/>
        </p:spPr>
        <p:txBody>
          <a:bodyPr wrap="square" lIns="0" tIns="0" rIns="0" bIns="0" rtlCol="0" anchor="t">
            <a:noAutofit/>
          </a:bodyPr>
          <a:lstStyle/>
          <a:p>
            <a:pPr marL="0" indent="0" algn="l">
              <a:lnSpc>
                <a:spcPct val="133000"/>
              </a:lnSpc>
              <a:buNone/>
            </a:pPr>
            <a:r>
              <a:rPr lang="en-US" dirty="0">
                <a:solidFill>
                  <a:srgbClr val="003766"/>
                </a:solidFill>
                <a:latin typeface="Montserrat" pitchFamily="34" charset="0"/>
                <a:ea typeface="Montserrat" pitchFamily="34" charset="-122"/>
                <a:cs typeface="Montserrat" pitchFamily="34" charset="-120"/>
              </a:rPr>
              <a:t>Repeated small exposures over </a:t>
            </a:r>
            <a:r>
              <a:rPr lang="en-US" b="1" dirty="0">
                <a:solidFill>
                  <a:srgbClr val="003766"/>
                </a:solidFill>
                <a:latin typeface="Montserrat Bold" pitchFamily="34" charset="0"/>
                <a:ea typeface="Montserrat Bold" pitchFamily="34" charset="-122"/>
                <a:cs typeface="Montserrat Bold" pitchFamily="34" charset="-120"/>
              </a:rPr>
              <a:t>months or years</a:t>
            </a:r>
            <a:r>
              <a:rPr lang="en-US" dirty="0">
                <a:solidFill>
                  <a:srgbClr val="003766"/>
                </a:solidFill>
                <a:latin typeface="Montserrat" pitchFamily="34" charset="0"/>
                <a:ea typeface="Montserrat" pitchFamily="34" charset="-122"/>
                <a:cs typeface="Montserrat" pitchFamily="34" charset="-120"/>
              </a:rPr>
              <a:t>; symptoms develop slowly.</a:t>
            </a:r>
            <a:endParaRPr lang="en-US" dirty="0"/>
          </a:p>
          <a:p>
            <a:pPr marL="0" indent="0" algn="l">
              <a:lnSpc>
                <a:spcPct val="133000"/>
              </a:lnSpc>
              <a:buNone/>
            </a:pPr>
            <a:r>
              <a:rPr lang="en-US" b="1" dirty="0">
                <a:solidFill>
                  <a:srgbClr val="003766"/>
                </a:solidFill>
                <a:latin typeface="Montserrat Bold" pitchFamily="34" charset="0"/>
                <a:ea typeface="Montserrat Bold" pitchFamily="34" charset="-122"/>
                <a:cs typeface="Montserrat Bold" pitchFamily="34" charset="-120"/>
              </a:rPr>
              <a:t>Lead:</a:t>
            </a:r>
            <a:r>
              <a:rPr lang="en-US" dirty="0">
                <a:solidFill>
                  <a:srgbClr val="003766"/>
                </a:solidFill>
                <a:latin typeface="Montserrat" pitchFamily="34" charset="0"/>
                <a:ea typeface="Montserrat" pitchFamily="34" charset="-122"/>
                <a:cs typeface="Montserrat" pitchFamily="34" charset="-120"/>
              </a:rPr>
              <a:t> Drinking water from contaminated pipes for years.</a:t>
            </a:r>
            <a:endParaRPr lang="en-US" dirty="0"/>
          </a:p>
        </p:txBody>
      </p:sp>
      <p:sp>
        <p:nvSpPr>
          <p:cNvPr id="6" name="TextBox 5">
            <a:extLst>
              <a:ext uri="{FF2B5EF4-FFF2-40B4-BE49-F238E27FC236}">
                <a16:creationId xmlns:a16="http://schemas.microsoft.com/office/drawing/2014/main" id="{152AA26B-7D84-B781-C198-6CE09DCEC0DC}"/>
              </a:ext>
            </a:extLst>
          </p:cNvPr>
          <p:cNvSpPr txBox="1"/>
          <p:nvPr/>
        </p:nvSpPr>
        <p:spPr>
          <a:xfrm>
            <a:off x="67923" y="6603663"/>
            <a:ext cx="6123708" cy="230832"/>
          </a:xfrm>
          <a:prstGeom prst="rect">
            <a:avLst/>
          </a:prstGeom>
          <a:noFill/>
        </p:spPr>
        <p:txBody>
          <a:bodyPr wrap="square">
            <a:spAutoFit/>
          </a:bodyPr>
          <a:lstStyle/>
          <a:p>
            <a:r>
              <a:rPr lang="en-US" sz="900" b="0" i="0" dirty="0">
                <a:solidFill>
                  <a:srgbClr val="1A3A5C"/>
                </a:solidFill>
                <a:effectLst/>
                <a:latin typeface="Roboto" panose="02000000000000000000" pitchFamily="2" charset="0"/>
              </a:rPr>
              <a:t>© 2026 - Society of Toxicology</a:t>
            </a:r>
            <a:endParaRPr lang="en-US" sz="900" dirty="0">
              <a:solidFill>
                <a:srgbClr val="1A3A5C"/>
              </a:solidFill>
            </a:endParaRPr>
          </a:p>
        </p:txBody>
      </p:sp>
      <p:pic>
        <p:nvPicPr>
          <p:cNvPr id="901" name="icon_lightning"/>
          <p:cNvPicPr>
            <a:picLocks noChangeAspect="1"/>
          </p:cNvPicPr>
          <p:nvPr/>
        </p:nvPicPr>
        <p:blipFill>
          <a:blip r:embed="rId4"/>
          <a:stretch>
            <a:fillRect/>
          </a:stretch>
        </p:blipFill>
        <p:spPr>
          <a:xfrm>
            <a:off x="756935" y="2249132"/>
            <a:ext cx="150750" cy="250000"/>
          </a:xfrm>
          <a:prstGeom prst="rect">
            <a:avLst/>
          </a:prstGeom>
        </p:spPr>
      </p:pic>
      <p:pic>
        <p:nvPicPr>
          <p:cNvPr id="902" name="icon_calendar"/>
          <p:cNvPicPr>
            <a:picLocks noChangeAspect="1"/>
          </p:cNvPicPr>
          <p:nvPr/>
        </p:nvPicPr>
        <p:blipFill>
          <a:blip r:embed="rId5"/>
          <a:stretch>
            <a:fillRect/>
          </a:stretch>
        </p:blipFill>
        <p:spPr>
          <a:xfrm>
            <a:off x="6403727" y="2248016"/>
            <a:ext cx="223750" cy="250000"/>
          </a:xfrm>
          <a:prstGeom prst="rect">
            <a:avLst/>
          </a:prstGeom>
        </p:spPr>
      </p:pic>
    </p:spTree>
    <p:custDataLst>
      <p:tags r:id="rId1"/>
    </p:custDataLst>
    <p:extLst>
      <p:ext uri="{BB962C8B-B14F-4D97-AF65-F5344CB8AC3E}">
        <p14:creationId xmlns:p14="http://schemas.microsoft.com/office/powerpoint/2010/main" val="37089266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93DD5-40A2-95F4-A6DE-E1FF2A1D3170}"/>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7C85BB00-F93C-0731-3480-94F3A2701596}"/>
              </a:ext>
            </a:extLst>
          </p:cNvPr>
          <p:cNvSpPr/>
          <p:nvPr/>
        </p:nvSpPr>
        <p:spPr>
          <a:xfrm>
            <a:off x="587856" y="628452"/>
            <a:ext cx="10927878" cy="584776"/>
          </a:xfrm>
          <a:prstGeom prst="rect">
            <a:avLst/>
          </a:prstGeom>
          <a:noFill/>
          <a:ln/>
        </p:spPr>
        <p:txBody>
          <a:bodyPr wrap="square" lIns="0" tIns="0" rIns="0" bIns="0" rtlCol="0" anchor="t">
            <a:normAutofit/>
          </a:bodyPr>
          <a:lstStyle/>
          <a:p>
            <a:pPr marL="0" indent="0" algn="l">
              <a:lnSpc>
                <a:spcPct val="104000"/>
              </a:lnSpc>
              <a:buNone/>
            </a:pPr>
            <a:r>
              <a:rPr lang="en-US" sz="3700" b="1" dirty="0">
                <a:solidFill>
                  <a:srgbClr val="00529C"/>
                </a:solidFill>
                <a:latin typeface="Barlow Bold" pitchFamily="34" charset="0"/>
                <a:ea typeface="Barlow Bold" pitchFamily="34" charset="-122"/>
                <a:cs typeface="Barlow Bold" pitchFamily="34" charset="-120"/>
              </a:rPr>
              <a:t>Lead—Same Chemical, Different Outcomes</a:t>
            </a:r>
            <a:endParaRPr lang="en-US" sz="3700" dirty="0"/>
          </a:p>
        </p:txBody>
      </p:sp>
      <p:sp>
        <p:nvSpPr>
          <p:cNvPr id="3" name="Shape 1">
            <a:extLst>
              <a:ext uri="{FF2B5EF4-FFF2-40B4-BE49-F238E27FC236}">
                <a16:creationId xmlns:a16="http://schemas.microsoft.com/office/drawing/2014/main" id="{3044ACDB-4548-AB69-DD36-6F37C2E21C44}"/>
              </a:ext>
            </a:extLst>
          </p:cNvPr>
          <p:cNvSpPr/>
          <p:nvPr/>
        </p:nvSpPr>
        <p:spPr>
          <a:xfrm>
            <a:off x="429280" y="1286637"/>
            <a:ext cx="5503824" cy="1378586"/>
          </a:xfrm>
          <a:prstGeom prst="roundRect">
            <a:avLst>
              <a:gd name="adj" fmla="val 13511"/>
            </a:avLst>
          </a:prstGeom>
          <a:solidFill>
            <a:srgbClr val="F5F5F5"/>
          </a:solidFill>
          <a:ln/>
        </p:spPr>
        <p:txBody>
          <a:bodyPr/>
          <a:lstStyle/>
          <a:p>
            <a:endParaRPr lang="en-US"/>
          </a:p>
        </p:txBody>
      </p:sp>
      <p:sp>
        <p:nvSpPr>
          <p:cNvPr id="4" name="Text 2">
            <a:extLst>
              <a:ext uri="{FF2B5EF4-FFF2-40B4-BE49-F238E27FC236}">
                <a16:creationId xmlns:a16="http://schemas.microsoft.com/office/drawing/2014/main" id="{A6F01553-9238-DFC2-7CC2-69F433F5143C}"/>
              </a:ext>
            </a:extLst>
          </p:cNvPr>
          <p:cNvSpPr/>
          <p:nvPr/>
        </p:nvSpPr>
        <p:spPr>
          <a:xfrm>
            <a:off x="682310" y="1441307"/>
            <a:ext cx="2985120" cy="309563"/>
          </a:xfrm>
          <a:prstGeom prst="rect">
            <a:avLst/>
          </a:prstGeom>
          <a:noFill/>
          <a:ln/>
        </p:spPr>
        <p:txBody>
          <a:bodyPr wrap="none" lIns="0" tIns="0" rIns="0" bIns="0" rtlCol="0" anchor="t"/>
          <a:lstStyle/>
          <a:p>
            <a:pPr marL="340000">
              <a:lnSpc>
                <a:spcPct val="104000"/>
              </a:lnSpc>
            </a:pPr>
            <a:r>
              <a:rPr lang="en-US" sz="2000" b="1" dirty="0">
                <a:solidFill>
                  <a:srgbClr val="00529C"/>
                </a:solidFill>
                <a:latin typeface="Barlow Bold" pitchFamily="34" charset="0"/>
                <a:ea typeface="Barlow Bold" pitchFamily="34" charset="-122"/>
                <a:cs typeface="Barlow Bold" pitchFamily="34" charset="-120"/>
              </a:rPr>
              <a:t>Acute Toxicity</a:t>
            </a:r>
            <a:endParaRPr lang="en-US" sz="2000" dirty="0"/>
          </a:p>
        </p:txBody>
      </p:sp>
      <p:sp>
        <p:nvSpPr>
          <p:cNvPr id="5" name="Text 3">
            <a:extLst>
              <a:ext uri="{FF2B5EF4-FFF2-40B4-BE49-F238E27FC236}">
                <a16:creationId xmlns:a16="http://schemas.microsoft.com/office/drawing/2014/main" id="{AF0E9E9B-22EA-EECE-C67E-F2FE3449D764}"/>
              </a:ext>
            </a:extLst>
          </p:cNvPr>
          <p:cNvSpPr/>
          <p:nvPr/>
        </p:nvSpPr>
        <p:spPr>
          <a:xfrm>
            <a:off x="1048756" y="1812045"/>
            <a:ext cx="5142875" cy="1029196"/>
          </a:xfrm>
          <a:prstGeom prst="rect">
            <a:avLst/>
          </a:prstGeom>
          <a:noFill/>
          <a:ln/>
        </p:spPr>
        <p:txBody>
          <a:bodyPr wrap="square" lIns="0" tIns="0" rIns="0" bIns="0" rtlCol="0" anchor="t">
            <a:normAutofit/>
          </a:bodyPr>
          <a:lstStyle/>
          <a:p>
            <a:pPr marL="0" indent="0" algn="l">
              <a:lnSpc>
                <a:spcPct val="133000"/>
              </a:lnSpc>
              <a:buNone/>
            </a:pPr>
            <a:r>
              <a:rPr lang="en-US" dirty="0">
                <a:solidFill>
                  <a:srgbClr val="003766"/>
                </a:solidFill>
                <a:latin typeface="Montserrat" pitchFamily="34" charset="0"/>
                <a:ea typeface="Montserrat" pitchFamily="34" charset="-122"/>
                <a:cs typeface="Montserrat" pitchFamily="34" charset="-120"/>
              </a:rPr>
              <a:t>Accidentally swallowing a large amount</a:t>
            </a:r>
            <a:endParaRPr lang="en-US" dirty="0"/>
          </a:p>
        </p:txBody>
      </p:sp>
      <p:sp>
        <p:nvSpPr>
          <p:cNvPr id="7" name="Shape 5">
            <a:extLst>
              <a:ext uri="{FF2B5EF4-FFF2-40B4-BE49-F238E27FC236}">
                <a16:creationId xmlns:a16="http://schemas.microsoft.com/office/drawing/2014/main" id="{B7B47027-540D-12F0-ECBE-FE9C686E94F8}"/>
              </a:ext>
            </a:extLst>
          </p:cNvPr>
          <p:cNvSpPr/>
          <p:nvPr/>
        </p:nvSpPr>
        <p:spPr>
          <a:xfrm>
            <a:off x="6102148" y="1286637"/>
            <a:ext cx="5503824" cy="1378586"/>
          </a:xfrm>
          <a:prstGeom prst="roundRect">
            <a:avLst>
              <a:gd name="adj" fmla="val 13511"/>
            </a:avLst>
          </a:prstGeom>
          <a:solidFill>
            <a:srgbClr val="F5F5F5"/>
          </a:solidFill>
          <a:ln/>
        </p:spPr>
        <p:txBody>
          <a:bodyPr/>
          <a:lstStyle/>
          <a:p>
            <a:endParaRPr lang="en-US"/>
          </a:p>
        </p:txBody>
      </p:sp>
      <p:sp>
        <p:nvSpPr>
          <p:cNvPr id="8" name="Text 6">
            <a:extLst>
              <a:ext uri="{FF2B5EF4-FFF2-40B4-BE49-F238E27FC236}">
                <a16:creationId xmlns:a16="http://schemas.microsoft.com/office/drawing/2014/main" id="{D32A3129-6AC3-BA51-0B64-D390F3933F22}"/>
              </a:ext>
            </a:extLst>
          </p:cNvPr>
          <p:cNvSpPr/>
          <p:nvPr/>
        </p:nvSpPr>
        <p:spPr>
          <a:xfrm>
            <a:off x="6440236" y="1438441"/>
            <a:ext cx="2985120" cy="309563"/>
          </a:xfrm>
          <a:prstGeom prst="rect">
            <a:avLst/>
          </a:prstGeom>
          <a:noFill/>
          <a:ln/>
        </p:spPr>
        <p:txBody>
          <a:bodyPr wrap="none" lIns="0" tIns="0" rIns="0" bIns="0" rtlCol="0" anchor="t"/>
          <a:lstStyle/>
          <a:p>
            <a:pPr marL="340000">
              <a:lnSpc>
                <a:spcPct val="104000"/>
              </a:lnSpc>
            </a:pPr>
            <a:r>
              <a:rPr lang="en-US" sz="2000" b="1" dirty="0">
                <a:solidFill>
                  <a:srgbClr val="00529C"/>
                </a:solidFill>
                <a:latin typeface="Barlow Bold" pitchFamily="34" charset="0"/>
                <a:ea typeface="Barlow Bold" pitchFamily="34" charset="-122"/>
                <a:cs typeface="Barlow Bold" pitchFamily="34" charset="-120"/>
              </a:rPr>
              <a:t>Chronic Toxicity</a:t>
            </a:r>
            <a:endParaRPr lang="en-US" sz="2000"/>
          </a:p>
        </p:txBody>
      </p:sp>
      <p:sp>
        <p:nvSpPr>
          <p:cNvPr id="9" name="Text 7">
            <a:extLst>
              <a:ext uri="{FF2B5EF4-FFF2-40B4-BE49-F238E27FC236}">
                <a16:creationId xmlns:a16="http://schemas.microsoft.com/office/drawing/2014/main" id="{DC0E00E1-1F0B-8DA4-8E1D-CE50961D4EC9}"/>
              </a:ext>
            </a:extLst>
          </p:cNvPr>
          <p:cNvSpPr/>
          <p:nvPr/>
        </p:nvSpPr>
        <p:spPr>
          <a:xfrm>
            <a:off x="6801185" y="1754728"/>
            <a:ext cx="4359104" cy="1332635"/>
          </a:xfrm>
          <a:prstGeom prst="rect">
            <a:avLst/>
          </a:prstGeom>
          <a:noFill/>
          <a:ln/>
        </p:spPr>
        <p:txBody>
          <a:bodyPr wrap="square" lIns="0" tIns="0" rIns="0" bIns="0" rtlCol="0" anchor="t">
            <a:noAutofit/>
          </a:bodyPr>
          <a:lstStyle/>
          <a:p>
            <a:pPr marL="0" indent="0" algn="l">
              <a:lnSpc>
                <a:spcPct val="133000"/>
              </a:lnSpc>
              <a:buNone/>
            </a:pPr>
            <a:r>
              <a:rPr lang="en-US" dirty="0">
                <a:solidFill>
                  <a:srgbClr val="003766"/>
                </a:solidFill>
                <a:latin typeface="Montserrat" pitchFamily="34" charset="0"/>
                <a:ea typeface="Montserrat" pitchFamily="34" charset="-122"/>
                <a:cs typeface="Montserrat" pitchFamily="34" charset="-120"/>
              </a:rPr>
              <a:t>Drinking water from contaminated pipes for years</a:t>
            </a:r>
            <a:endParaRPr lang="en-US" dirty="0"/>
          </a:p>
        </p:txBody>
      </p:sp>
      <p:sp>
        <p:nvSpPr>
          <p:cNvPr id="11" name="TextBox 10">
            <a:extLst>
              <a:ext uri="{FF2B5EF4-FFF2-40B4-BE49-F238E27FC236}">
                <a16:creationId xmlns:a16="http://schemas.microsoft.com/office/drawing/2014/main" id="{4CC2CDC9-7BA6-12E9-12BF-A92897737CB3}"/>
              </a:ext>
            </a:extLst>
          </p:cNvPr>
          <p:cNvSpPr txBox="1"/>
          <p:nvPr/>
        </p:nvSpPr>
        <p:spPr>
          <a:xfrm>
            <a:off x="1408890" y="5356690"/>
            <a:ext cx="1524000" cy="391326"/>
          </a:xfrm>
          <a:prstGeom prst="rect">
            <a:avLst/>
          </a:prstGeom>
          <a:noFill/>
        </p:spPr>
        <p:txBody>
          <a:bodyPr wrap="square" rtlCol="0">
            <a:spAutoFit/>
          </a:bodyPr>
          <a:lstStyle/>
          <a:p>
            <a:pPr algn="l">
              <a:lnSpc>
                <a:spcPct val="133000"/>
              </a:lnSpc>
              <a:buSzPct val="100000"/>
            </a:pPr>
            <a:r>
              <a:rPr lang="en-US" sz="1600" dirty="0">
                <a:solidFill>
                  <a:srgbClr val="003766"/>
                </a:solidFill>
                <a:latin typeface="Montserrat" pitchFamily="34" charset="0"/>
                <a:ea typeface="Montserrat" pitchFamily="34" charset="-122"/>
                <a:cs typeface="Montserrat" pitchFamily="34" charset="-120"/>
              </a:rPr>
              <a:t>Seizures</a:t>
            </a:r>
            <a:endParaRPr lang="en-US" sz="1600" dirty="0"/>
          </a:p>
        </p:txBody>
      </p:sp>
      <p:sp>
        <p:nvSpPr>
          <p:cNvPr id="13" name="TextBox 12">
            <a:extLst>
              <a:ext uri="{FF2B5EF4-FFF2-40B4-BE49-F238E27FC236}">
                <a16:creationId xmlns:a16="http://schemas.microsoft.com/office/drawing/2014/main" id="{C6049F1E-C01A-F639-ACA1-851FB4AC3FCE}"/>
              </a:ext>
            </a:extLst>
          </p:cNvPr>
          <p:cNvSpPr txBox="1"/>
          <p:nvPr/>
        </p:nvSpPr>
        <p:spPr>
          <a:xfrm>
            <a:off x="3046518" y="5331603"/>
            <a:ext cx="2358648" cy="391326"/>
          </a:xfrm>
          <a:prstGeom prst="rect">
            <a:avLst/>
          </a:prstGeom>
          <a:noFill/>
        </p:spPr>
        <p:txBody>
          <a:bodyPr wrap="square" rtlCol="0">
            <a:spAutoFit/>
          </a:bodyPr>
          <a:lstStyle/>
          <a:p>
            <a:pPr algn="l">
              <a:lnSpc>
                <a:spcPct val="133000"/>
              </a:lnSpc>
              <a:buSzPct val="100000"/>
            </a:pPr>
            <a:r>
              <a:rPr lang="en-US" sz="1600">
                <a:solidFill>
                  <a:srgbClr val="003766"/>
                </a:solidFill>
                <a:latin typeface="Montserrat" pitchFamily="34" charset="0"/>
                <a:ea typeface="Montserrat" pitchFamily="34" charset="-122"/>
                <a:cs typeface="Montserrat" pitchFamily="34" charset="-120"/>
              </a:rPr>
              <a:t>Medical emergency</a:t>
            </a:r>
            <a:endParaRPr lang="en-US" sz="1600"/>
          </a:p>
        </p:txBody>
      </p:sp>
      <p:sp>
        <p:nvSpPr>
          <p:cNvPr id="10" name="TextBox 9">
            <a:extLst>
              <a:ext uri="{FF2B5EF4-FFF2-40B4-BE49-F238E27FC236}">
                <a16:creationId xmlns:a16="http://schemas.microsoft.com/office/drawing/2014/main" id="{71D29A4E-5B06-1B8D-9139-E07D634807C5}"/>
              </a:ext>
            </a:extLst>
          </p:cNvPr>
          <p:cNvSpPr txBox="1"/>
          <p:nvPr/>
        </p:nvSpPr>
        <p:spPr>
          <a:xfrm>
            <a:off x="7491411" y="6600949"/>
            <a:ext cx="4357689" cy="246221"/>
          </a:xfrm>
          <a:prstGeom prst="rect">
            <a:avLst/>
          </a:prstGeom>
          <a:noFill/>
        </p:spPr>
        <p:txBody>
          <a:bodyPr wrap="square">
            <a:spAutoFit/>
          </a:bodyPr>
          <a:lstStyle/>
          <a:p>
            <a:r>
              <a:rPr lang="en-US" sz="1000" b="0" u="none" strike="noStrike" baseline="0" dirty="0">
                <a:solidFill>
                  <a:srgbClr val="000000"/>
                </a:solidFill>
                <a:latin typeface="Arial" panose="020B0604020202020204" pitchFamily="34" charset="0"/>
              </a:rPr>
              <a:t>Created in BioRender. Curran, C. (2026) </a:t>
            </a:r>
            <a:r>
              <a:rPr lang="en-US" sz="1000" b="0" u="none" strike="noStrike" baseline="0" dirty="0">
                <a:solidFill>
                  <a:srgbClr val="2571B8"/>
                </a:solidFill>
                <a:latin typeface="Arial" panose="020B0604020202020204" pitchFamily="34" charset="0"/>
              </a:rPr>
              <a:t>https://BioRender.com/28sc9r2</a:t>
            </a:r>
            <a:endParaRPr lang="en-US" dirty="0"/>
          </a:p>
        </p:txBody>
      </p:sp>
      <p:sp>
        <p:nvSpPr>
          <p:cNvPr id="17" name="TextBox 16">
            <a:extLst>
              <a:ext uri="{FF2B5EF4-FFF2-40B4-BE49-F238E27FC236}">
                <a16:creationId xmlns:a16="http://schemas.microsoft.com/office/drawing/2014/main" id="{4AED51FC-DAE5-3AA7-C57B-2FC853CD353D}"/>
              </a:ext>
            </a:extLst>
          </p:cNvPr>
          <p:cNvSpPr txBox="1"/>
          <p:nvPr/>
        </p:nvSpPr>
        <p:spPr>
          <a:xfrm>
            <a:off x="619430" y="6243615"/>
            <a:ext cx="6096000" cy="246221"/>
          </a:xfrm>
          <a:prstGeom prst="rect">
            <a:avLst/>
          </a:prstGeom>
          <a:noFill/>
        </p:spPr>
        <p:txBody>
          <a:bodyPr wrap="square">
            <a:spAutoFit/>
          </a:bodyPr>
          <a:lstStyle/>
          <a:p>
            <a:pPr algn="l"/>
            <a:r>
              <a:rPr lang="en-US" sz="1000" b="0" u="none" strike="noStrike" baseline="0" dirty="0">
                <a:solidFill>
                  <a:srgbClr val="000000"/>
                </a:solidFill>
                <a:latin typeface="Arial" panose="020B0604020202020204" pitchFamily="34" charset="0"/>
              </a:rPr>
              <a:t>Created in BioRender. Curran, C. (2026) </a:t>
            </a:r>
            <a:r>
              <a:rPr lang="en-US" sz="1000" b="0" u="none" strike="noStrike" baseline="0" dirty="0">
                <a:solidFill>
                  <a:srgbClr val="2571B8"/>
                </a:solidFill>
                <a:latin typeface="Arial" panose="020B0604020202020204" pitchFamily="34" charset="0"/>
              </a:rPr>
              <a:t>https://BioRender.com/c1g9xb0</a:t>
            </a:r>
            <a:endParaRPr lang="en-US" dirty="0"/>
          </a:p>
        </p:txBody>
      </p:sp>
      <p:pic>
        <p:nvPicPr>
          <p:cNvPr id="12" name="Picture 11">
            <a:extLst>
              <a:ext uri="{FF2B5EF4-FFF2-40B4-BE49-F238E27FC236}">
                <a16:creationId xmlns:a16="http://schemas.microsoft.com/office/drawing/2014/main" id="{82EA4780-DFDD-0738-C842-C3EF1E84F0C4}"/>
              </a:ext>
            </a:extLst>
          </p:cNvPr>
          <p:cNvPicPr>
            <a:picLocks noChangeAspect="1"/>
          </p:cNvPicPr>
          <p:nvPr/>
        </p:nvPicPr>
        <p:blipFill>
          <a:blip r:embed="rId4"/>
          <a:stretch>
            <a:fillRect/>
          </a:stretch>
        </p:blipFill>
        <p:spPr>
          <a:xfrm>
            <a:off x="1063882" y="2761404"/>
            <a:ext cx="3743562" cy="2671978"/>
          </a:xfrm>
          <a:prstGeom prst="rect">
            <a:avLst/>
          </a:prstGeom>
        </p:spPr>
      </p:pic>
      <p:sp>
        <p:nvSpPr>
          <p:cNvPr id="16" name="TextBox 15">
            <a:extLst>
              <a:ext uri="{FF2B5EF4-FFF2-40B4-BE49-F238E27FC236}">
                <a16:creationId xmlns:a16="http://schemas.microsoft.com/office/drawing/2014/main" id="{CC85E02B-DA94-FDDC-50AF-8EC8050508AC}"/>
              </a:ext>
            </a:extLst>
          </p:cNvPr>
          <p:cNvSpPr txBox="1"/>
          <p:nvPr/>
        </p:nvSpPr>
        <p:spPr>
          <a:xfrm>
            <a:off x="4274028" y="3885464"/>
            <a:ext cx="2084574" cy="584775"/>
          </a:xfrm>
          <a:prstGeom prst="rect">
            <a:avLst/>
          </a:prstGeom>
          <a:noFill/>
        </p:spPr>
        <p:txBody>
          <a:bodyPr wrap="square" rtlCol="0">
            <a:spAutoFit/>
          </a:bodyPr>
          <a:lstStyle/>
          <a:p>
            <a:pPr algn="l">
              <a:buSzPct val="100000"/>
            </a:pPr>
            <a:r>
              <a:rPr lang="en-US" sz="1600" dirty="0">
                <a:solidFill>
                  <a:srgbClr val="003766"/>
                </a:solidFill>
                <a:latin typeface="Montserrat" pitchFamily="34" charset="0"/>
                <a:ea typeface="Montserrat" pitchFamily="34" charset="-122"/>
                <a:cs typeface="Montserrat" pitchFamily="34" charset="-120"/>
              </a:rPr>
              <a:t>Severe stomach pain and vomiting</a:t>
            </a:r>
            <a:endParaRPr lang="en-US" sz="1600" dirty="0"/>
          </a:p>
        </p:txBody>
      </p:sp>
      <p:sp>
        <p:nvSpPr>
          <p:cNvPr id="6" name="TextBox 5">
            <a:extLst>
              <a:ext uri="{FF2B5EF4-FFF2-40B4-BE49-F238E27FC236}">
                <a16:creationId xmlns:a16="http://schemas.microsoft.com/office/drawing/2014/main" id="{C11EA85C-4A6A-BBFB-82A9-D876B7777A6B}"/>
              </a:ext>
            </a:extLst>
          </p:cNvPr>
          <p:cNvSpPr txBox="1"/>
          <p:nvPr/>
        </p:nvSpPr>
        <p:spPr>
          <a:xfrm>
            <a:off x="67923" y="6603663"/>
            <a:ext cx="6123708" cy="230832"/>
          </a:xfrm>
          <a:prstGeom prst="rect">
            <a:avLst/>
          </a:prstGeom>
          <a:noFill/>
        </p:spPr>
        <p:txBody>
          <a:bodyPr wrap="square">
            <a:spAutoFit/>
          </a:bodyPr>
          <a:lstStyle/>
          <a:p>
            <a:r>
              <a:rPr lang="en-US" sz="900" b="0" i="0" dirty="0">
                <a:solidFill>
                  <a:srgbClr val="1A3A5C"/>
                </a:solidFill>
                <a:effectLst/>
                <a:latin typeface="Roboto" panose="02000000000000000000" pitchFamily="2" charset="0"/>
              </a:rPr>
              <a:t>© 2026 - Society of Toxicology</a:t>
            </a:r>
            <a:endParaRPr lang="en-US" sz="900" dirty="0">
              <a:solidFill>
                <a:srgbClr val="1A3A5C"/>
              </a:solidFill>
            </a:endParaRPr>
          </a:p>
        </p:txBody>
      </p:sp>
      <p:pic>
        <p:nvPicPr>
          <p:cNvPr id="903" name="icon_lightning"/>
          <p:cNvPicPr>
            <a:picLocks noChangeAspect="1"/>
          </p:cNvPicPr>
          <p:nvPr/>
        </p:nvPicPr>
        <p:blipFill>
          <a:blip r:embed="rId5"/>
          <a:stretch>
            <a:fillRect/>
          </a:stretch>
        </p:blipFill>
        <p:spPr>
          <a:xfrm>
            <a:off x="756935" y="1471088"/>
            <a:ext cx="150750" cy="250000"/>
          </a:xfrm>
          <a:prstGeom prst="rect">
            <a:avLst/>
          </a:prstGeom>
        </p:spPr>
      </p:pic>
      <p:pic>
        <p:nvPicPr>
          <p:cNvPr id="904" name="icon_calendar"/>
          <p:cNvPicPr>
            <a:picLocks noChangeAspect="1"/>
          </p:cNvPicPr>
          <p:nvPr/>
        </p:nvPicPr>
        <p:blipFill>
          <a:blip r:embed="rId6"/>
          <a:stretch>
            <a:fillRect/>
          </a:stretch>
        </p:blipFill>
        <p:spPr>
          <a:xfrm>
            <a:off x="6478361" y="1468222"/>
            <a:ext cx="223750" cy="250000"/>
          </a:xfrm>
          <a:prstGeom prst="rect">
            <a:avLst/>
          </a:prstGeom>
        </p:spPr>
      </p:pic>
      <p:pic>
        <p:nvPicPr>
          <p:cNvPr id="18" name="Picture 17" descr="The diagram illustrates various health issues associated with chronic lead exposure, including anemia, kidney damage, cognitive impairments, reproductive problems, abdominal pain, and musculoskeletal issues.&#10;&#10;AI-generated content may be incorrect.">
            <a:extLst>
              <a:ext uri="{FF2B5EF4-FFF2-40B4-BE49-F238E27FC236}">
                <a16:creationId xmlns:a16="http://schemas.microsoft.com/office/drawing/2014/main" id="{B0229E77-2145-3FCB-FBE0-C0F9A9E09F6B}"/>
              </a:ext>
            </a:extLst>
          </p:cNvPr>
          <p:cNvPicPr>
            <a:picLocks noChangeAspect="1"/>
          </p:cNvPicPr>
          <p:nvPr/>
        </p:nvPicPr>
        <p:blipFill>
          <a:blip r:embed="rId7"/>
          <a:stretch>
            <a:fillRect/>
          </a:stretch>
        </p:blipFill>
        <p:spPr>
          <a:xfrm>
            <a:off x="6328892" y="2204608"/>
            <a:ext cx="5749915" cy="4024940"/>
          </a:xfrm>
          <a:prstGeom prst="rect">
            <a:avLst/>
          </a:prstGeom>
        </p:spPr>
      </p:pic>
    </p:spTree>
    <p:custDataLst>
      <p:tags r:id="rId1"/>
    </p:custDataLst>
    <p:extLst>
      <p:ext uri="{BB962C8B-B14F-4D97-AF65-F5344CB8AC3E}">
        <p14:creationId xmlns:p14="http://schemas.microsoft.com/office/powerpoint/2010/main" val="8234902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7B6BC33-A12C-AFA1-51A2-2E349BD34178}"/>
              </a:ext>
            </a:extLst>
          </p:cNvPr>
          <p:cNvPicPr>
            <a:picLocks noChangeAspect="1"/>
          </p:cNvPicPr>
          <p:nvPr/>
        </p:nvPicPr>
        <p:blipFill>
          <a:blip r:embed="rId3"/>
          <a:stretch>
            <a:fillRect/>
          </a:stretch>
        </p:blipFill>
        <p:spPr>
          <a:xfrm>
            <a:off x="616870" y="1387202"/>
            <a:ext cx="6636029" cy="1979007"/>
          </a:xfrm>
          <a:prstGeom prst="rect">
            <a:avLst/>
          </a:prstGeom>
        </p:spPr>
      </p:pic>
      <p:sp>
        <p:nvSpPr>
          <p:cNvPr id="3" name="Text 0">
            <a:extLst>
              <a:ext uri="{FF2B5EF4-FFF2-40B4-BE49-F238E27FC236}">
                <a16:creationId xmlns:a16="http://schemas.microsoft.com/office/drawing/2014/main" id="{9A4A4625-D6E0-ED1D-607B-9292420C0669}"/>
              </a:ext>
            </a:extLst>
          </p:cNvPr>
          <p:cNvSpPr/>
          <p:nvPr/>
        </p:nvSpPr>
        <p:spPr>
          <a:xfrm>
            <a:off x="280215" y="366144"/>
            <a:ext cx="9895415" cy="445492"/>
          </a:xfrm>
          <a:prstGeom prst="rect">
            <a:avLst/>
          </a:prstGeom>
          <a:noFill/>
          <a:ln/>
        </p:spPr>
        <p:txBody>
          <a:bodyPr wrap="none" lIns="0" tIns="0" rIns="0" bIns="0" rtlCol="0" anchor="t"/>
          <a:lstStyle/>
          <a:p>
            <a:pPr marL="0" indent="0" algn="l">
              <a:lnSpc>
                <a:spcPct val="104000"/>
              </a:lnSpc>
              <a:buNone/>
            </a:pPr>
            <a:r>
              <a:rPr lang="en-US" sz="3600" b="1" dirty="0">
                <a:solidFill>
                  <a:srgbClr val="00529C"/>
                </a:solidFill>
                <a:latin typeface="Barlow Bold" pitchFamily="34" charset="0"/>
                <a:ea typeface="Barlow Bold" pitchFamily="34" charset="-122"/>
                <a:cs typeface="Barlow Bold" pitchFamily="34" charset="-120"/>
              </a:rPr>
              <a:t>Additional Factors Affecting Responses </a:t>
            </a:r>
          </a:p>
          <a:p>
            <a:pPr marL="0" indent="0" algn="l">
              <a:lnSpc>
                <a:spcPct val="104000"/>
              </a:lnSpc>
              <a:buNone/>
            </a:pPr>
            <a:r>
              <a:rPr lang="en-US" sz="3600" b="1" dirty="0">
                <a:solidFill>
                  <a:srgbClr val="00529C"/>
                </a:solidFill>
                <a:latin typeface="Barlow Bold" pitchFamily="34" charset="0"/>
                <a:ea typeface="Barlow Bold" pitchFamily="34" charset="-122"/>
                <a:cs typeface="Barlow Bold" pitchFamily="34" charset="-120"/>
              </a:rPr>
              <a:t>to Toxic Exposures</a:t>
            </a:r>
            <a:endParaRPr lang="en-US" sz="3600" dirty="0"/>
          </a:p>
        </p:txBody>
      </p:sp>
      <p:sp>
        <p:nvSpPr>
          <p:cNvPr id="2" name="Text 0">
            <a:extLst>
              <a:ext uri="{FF2B5EF4-FFF2-40B4-BE49-F238E27FC236}">
                <a16:creationId xmlns:a16="http://schemas.microsoft.com/office/drawing/2014/main" id="{ECFCEA8D-B739-6AE6-F008-CBEDB149A1E7}"/>
              </a:ext>
            </a:extLst>
          </p:cNvPr>
          <p:cNvSpPr/>
          <p:nvPr/>
        </p:nvSpPr>
        <p:spPr>
          <a:xfrm>
            <a:off x="845489" y="6046364"/>
            <a:ext cx="3653677" cy="445492"/>
          </a:xfrm>
          <a:prstGeom prst="rect">
            <a:avLst/>
          </a:prstGeom>
          <a:noFill/>
          <a:ln/>
        </p:spPr>
        <p:txBody>
          <a:bodyPr wrap="none" lIns="0" tIns="0" rIns="0" bIns="0" rtlCol="0" anchor="t"/>
          <a:lstStyle/>
          <a:p>
            <a:pPr marL="0" indent="0" algn="ctr">
              <a:lnSpc>
                <a:spcPct val="104000"/>
              </a:lnSpc>
              <a:buNone/>
            </a:pPr>
            <a:r>
              <a:rPr lang="en-US" sz="2800" b="1">
                <a:solidFill>
                  <a:srgbClr val="00529C"/>
                </a:solidFill>
                <a:latin typeface="Barlow Bold" pitchFamily="34" charset="0"/>
                <a:ea typeface="Barlow Bold" pitchFamily="34" charset="-122"/>
                <a:cs typeface="Barlow Bold" pitchFamily="34" charset="-120"/>
              </a:rPr>
              <a:t>Sex</a:t>
            </a:r>
            <a:endParaRPr lang="en-US" sz="2800"/>
          </a:p>
        </p:txBody>
      </p:sp>
      <p:pic>
        <p:nvPicPr>
          <p:cNvPr id="10" name="Picture 9">
            <a:extLst>
              <a:ext uri="{FF2B5EF4-FFF2-40B4-BE49-F238E27FC236}">
                <a16:creationId xmlns:a16="http://schemas.microsoft.com/office/drawing/2014/main" id="{BE6E775E-B892-E463-3DF6-207783E0AEE6}"/>
              </a:ext>
            </a:extLst>
          </p:cNvPr>
          <p:cNvPicPr>
            <a:picLocks noChangeAspect="1"/>
          </p:cNvPicPr>
          <p:nvPr/>
        </p:nvPicPr>
        <p:blipFill>
          <a:blip r:embed="rId4"/>
          <a:stretch>
            <a:fillRect/>
          </a:stretch>
        </p:blipFill>
        <p:spPr>
          <a:xfrm>
            <a:off x="1736443" y="3895452"/>
            <a:ext cx="1721236" cy="1979007"/>
          </a:xfrm>
          <a:prstGeom prst="rect">
            <a:avLst/>
          </a:prstGeom>
        </p:spPr>
      </p:pic>
      <p:pic>
        <p:nvPicPr>
          <p:cNvPr id="13" name="Picture 12">
            <a:extLst>
              <a:ext uri="{FF2B5EF4-FFF2-40B4-BE49-F238E27FC236}">
                <a16:creationId xmlns:a16="http://schemas.microsoft.com/office/drawing/2014/main" id="{C49E78D8-7318-33C9-3FD3-B30550DD780F}"/>
              </a:ext>
            </a:extLst>
          </p:cNvPr>
          <p:cNvPicPr>
            <a:picLocks noChangeAspect="1"/>
          </p:cNvPicPr>
          <p:nvPr/>
        </p:nvPicPr>
        <p:blipFill>
          <a:blip r:embed="rId5"/>
          <a:stretch>
            <a:fillRect/>
          </a:stretch>
        </p:blipFill>
        <p:spPr>
          <a:xfrm>
            <a:off x="8122604" y="1448438"/>
            <a:ext cx="2700762" cy="1810669"/>
          </a:xfrm>
          <a:prstGeom prst="rect">
            <a:avLst/>
          </a:prstGeom>
        </p:spPr>
      </p:pic>
      <p:pic>
        <p:nvPicPr>
          <p:cNvPr id="14" name="Picture 13">
            <a:extLst>
              <a:ext uri="{FF2B5EF4-FFF2-40B4-BE49-F238E27FC236}">
                <a16:creationId xmlns:a16="http://schemas.microsoft.com/office/drawing/2014/main" id="{ED2F94D4-BE11-A18D-EAC4-191653F6281C}"/>
              </a:ext>
            </a:extLst>
          </p:cNvPr>
          <p:cNvPicPr>
            <a:picLocks noChangeAspect="1"/>
          </p:cNvPicPr>
          <p:nvPr/>
        </p:nvPicPr>
        <p:blipFill>
          <a:blip r:embed="rId6"/>
          <a:stretch>
            <a:fillRect/>
          </a:stretch>
        </p:blipFill>
        <p:spPr>
          <a:xfrm>
            <a:off x="5408987" y="3679805"/>
            <a:ext cx="5949247" cy="2376764"/>
          </a:xfrm>
          <a:prstGeom prst="rect">
            <a:avLst/>
          </a:prstGeom>
        </p:spPr>
      </p:pic>
      <p:sp>
        <p:nvSpPr>
          <p:cNvPr id="15" name="Text 0">
            <a:extLst>
              <a:ext uri="{FF2B5EF4-FFF2-40B4-BE49-F238E27FC236}">
                <a16:creationId xmlns:a16="http://schemas.microsoft.com/office/drawing/2014/main" id="{0A1F5B9D-4271-FE49-1D5A-5C9DEDD7381A}"/>
              </a:ext>
            </a:extLst>
          </p:cNvPr>
          <p:cNvSpPr/>
          <p:nvPr/>
        </p:nvSpPr>
        <p:spPr>
          <a:xfrm>
            <a:off x="5738662" y="6017709"/>
            <a:ext cx="5949247" cy="445492"/>
          </a:xfrm>
          <a:prstGeom prst="rect">
            <a:avLst/>
          </a:prstGeom>
          <a:noFill/>
          <a:ln/>
        </p:spPr>
        <p:txBody>
          <a:bodyPr wrap="none" lIns="0" tIns="0" rIns="0" bIns="0" rtlCol="0" anchor="t"/>
          <a:lstStyle/>
          <a:p>
            <a:pPr marL="0" indent="0" algn="ctr">
              <a:lnSpc>
                <a:spcPct val="104000"/>
              </a:lnSpc>
              <a:buNone/>
            </a:pPr>
            <a:r>
              <a:rPr lang="en-US" sz="2800" b="1" dirty="0">
                <a:solidFill>
                  <a:srgbClr val="00529C"/>
                </a:solidFill>
                <a:latin typeface="Barlow Bold" pitchFamily="34" charset="0"/>
                <a:ea typeface="Barlow Bold" pitchFamily="34" charset="-122"/>
                <a:cs typeface="Barlow Bold" pitchFamily="34" charset="-120"/>
              </a:rPr>
              <a:t>Your occupation</a:t>
            </a:r>
            <a:endParaRPr lang="en-US" sz="2800" dirty="0"/>
          </a:p>
        </p:txBody>
      </p:sp>
      <p:sp>
        <p:nvSpPr>
          <p:cNvPr id="16" name="Text 0">
            <a:extLst>
              <a:ext uri="{FF2B5EF4-FFF2-40B4-BE49-F238E27FC236}">
                <a16:creationId xmlns:a16="http://schemas.microsoft.com/office/drawing/2014/main" id="{7515519C-3179-B460-3119-4A5CA87D5340}"/>
              </a:ext>
            </a:extLst>
          </p:cNvPr>
          <p:cNvSpPr/>
          <p:nvPr/>
        </p:nvSpPr>
        <p:spPr>
          <a:xfrm>
            <a:off x="1037634" y="3282301"/>
            <a:ext cx="5703135" cy="445492"/>
          </a:xfrm>
          <a:prstGeom prst="rect">
            <a:avLst/>
          </a:prstGeom>
          <a:noFill/>
          <a:ln/>
        </p:spPr>
        <p:txBody>
          <a:bodyPr wrap="none" lIns="0" tIns="0" rIns="0" bIns="0" rtlCol="0" anchor="t"/>
          <a:lstStyle/>
          <a:p>
            <a:pPr marL="0" indent="0" algn="ctr">
              <a:lnSpc>
                <a:spcPct val="104000"/>
              </a:lnSpc>
              <a:buNone/>
            </a:pPr>
            <a:r>
              <a:rPr lang="en-US" sz="2800" b="1">
                <a:solidFill>
                  <a:srgbClr val="00529C"/>
                </a:solidFill>
                <a:latin typeface="Barlow Bold" pitchFamily="34" charset="0"/>
                <a:ea typeface="Barlow Bold" pitchFamily="34" charset="-122"/>
                <a:cs typeface="Barlow Bold" pitchFamily="34" charset="-120"/>
              </a:rPr>
              <a:t>Your Age</a:t>
            </a:r>
            <a:endParaRPr lang="en-US" sz="2800"/>
          </a:p>
        </p:txBody>
      </p:sp>
      <p:sp>
        <p:nvSpPr>
          <p:cNvPr id="17" name="Text 0">
            <a:extLst>
              <a:ext uri="{FF2B5EF4-FFF2-40B4-BE49-F238E27FC236}">
                <a16:creationId xmlns:a16="http://schemas.microsoft.com/office/drawing/2014/main" id="{56C0CB71-58C5-A168-88B4-636C2896B68F}"/>
              </a:ext>
            </a:extLst>
          </p:cNvPr>
          <p:cNvSpPr/>
          <p:nvPr/>
        </p:nvSpPr>
        <p:spPr>
          <a:xfrm>
            <a:off x="7923148" y="3277737"/>
            <a:ext cx="2949337" cy="445492"/>
          </a:xfrm>
          <a:prstGeom prst="rect">
            <a:avLst/>
          </a:prstGeom>
          <a:noFill/>
          <a:ln/>
        </p:spPr>
        <p:txBody>
          <a:bodyPr wrap="none" lIns="0" tIns="0" rIns="0" bIns="0" rtlCol="0" anchor="t"/>
          <a:lstStyle/>
          <a:p>
            <a:pPr marL="0" indent="0" algn="l">
              <a:lnSpc>
                <a:spcPct val="104000"/>
              </a:lnSpc>
              <a:buNone/>
            </a:pPr>
            <a:r>
              <a:rPr lang="en-US" sz="2800" b="1" dirty="0">
                <a:solidFill>
                  <a:srgbClr val="00529C"/>
                </a:solidFill>
                <a:latin typeface="Barlow Bold" pitchFamily="34" charset="0"/>
                <a:ea typeface="Barlow Bold" pitchFamily="34" charset="-122"/>
                <a:cs typeface="Barlow Bold" pitchFamily="34" charset="-120"/>
              </a:rPr>
              <a:t>Genetic Variability</a:t>
            </a:r>
            <a:endParaRPr lang="en-US" sz="2800" dirty="0"/>
          </a:p>
        </p:txBody>
      </p:sp>
      <p:sp>
        <p:nvSpPr>
          <p:cNvPr id="4" name="TextBox 3">
            <a:extLst>
              <a:ext uri="{FF2B5EF4-FFF2-40B4-BE49-F238E27FC236}">
                <a16:creationId xmlns:a16="http://schemas.microsoft.com/office/drawing/2014/main" id="{C57FA012-2E99-1D9C-6D86-EE6F2DF85B97}"/>
              </a:ext>
            </a:extLst>
          </p:cNvPr>
          <p:cNvSpPr txBox="1"/>
          <p:nvPr/>
        </p:nvSpPr>
        <p:spPr>
          <a:xfrm>
            <a:off x="67923" y="6603663"/>
            <a:ext cx="6123708" cy="230832"/>
          </a:xfrm>
          <a:prstGeom prst="rect">
            <a:avLst/>
          </a:prstGeom>
          <a:noFill/>
        </p:spPr>
        <p:txBody>
          <a:bodyPr wrap="square">
            <a:spAutoFit/>
          </a:bodyPr>
          <a:lstStyle/>
          <a:p>
            <a:r>
              <a:rPr lang="en-US" sz="900" b="0" i="0" dirty="0">
                <a:solidFill>
                  <a:srgbClr val="1A3A5C"/>
                </a:solidFill>
                <a:effectLst/>
                <a:latin typeface="Roboto" panose="02000000000000000000" pitchFamily="2" charset="0"/>
              </a:rPr>
              <a:t>© 2026 - Society of Toxicology</a:t>
            </a:r>
            <a:endParaRPr lang="en-US" sz="900" dirty="0">
              <a:solidFill>
                <a:srgbClr val="1A3A5C"/>
              </a:solidFill>
            </a:endParaRPr>
          </a:p>
        </p:txBody>
      </p:sp>
    </p:spTree>
    <p:custDataLst>
      <p:tags r:id="rId1"/>
    </p:custDataLst>
    <p:extLst>
      <p:ext uri="{BB962C8B-B14F-4D97-AF65-F5344CB8AC3E}">
        <p14:creationId xmlns:p14="http://schemas.microsoft.com/office/powerpoint/2010/main" val="35549530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87B22C42-3C8C-F356-D073-3C70CF7609A4}"/>
              </a:ext>
            </a:extLst>
          </p:cNvPr>
          <p:cNvSpPr/>
          <p:nvPr/>
        </p:nvSpPr>
        <p:spPr>
          <a:xfrm>
            <a:off x="-1584" y="1981002"/>
            <a:ext cx="12192000" cy="4876998"/>
          </a:xfrm>
          <a:prstGeom prst="rect">
            <a:avLst/>
          </a:prstGeom>
          <a:solidFill>
            <a:srgbClr val="D7E7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0"/>
          <p:cNvSpPr/>
          <p:nvPr/>
        </p:nvSpPr>
        <p:spPr>
          <a:xfrm>
            <a:off x="541621" y="467594"/>
            <a:ext cx="5360754" cy="593923"/>
          </a:xfrm>
          <a:prstGeom prst="rect">
            <a:avLst/>
          </a:prstGeom>
          <a:noFill/>
          <a:ln/>
        </p:spPr>
        <p:txBody>
          <a:bodyPr wrap="none" lIns="0" tIns="0" rIns="0" bIns="0" rtlCol="0" anchor="t"/>
          <a:lstStyle/>
          <a:p>
            <a:pPr marL="0" indent="0" algn="l">
              <a:lnSpc>
                <a:spcPct val="104000"/>
              </a:lnSpc>
              <a:buNone/>
            </a:pPr>
            <a:r>
              <a:rPr lang="en-US" sz="3700" b="1" dirty="0">
                <a:solidFill>
                  <a:srgbClr val="00529C"/>
                </a:solidFill>
                <a:latin typeface="Barlow Bold" pitchFamily="34" charset="0"/>
                <a:ea typeface="Barlow Bold" pitchFamily="34" charset="-122"/>
                <a:cs typeface="Barlow Bold" pitchFamily="34" charset="-120"/>
              </a:rPr>
              <a:t>What is Toxicology?</a:t>
            </a:r>
            <a:endParaRPr lang="en-US" sz="3700" dirty="0"/>
          </a:p>
        </p:txBody>
      </p:sp>
      <p:sp>
        <p:nvSpPr>
          <p:cNvPr id="3" name="Text 1"/>
          <p:cNvSpPr/>
          <p:nvPr/>
        </p:nvSpPr>
        <p:spPr>
          <a:xfrm>
            <a:off x="428052" y="1144939"/>
            <a:ext cx="11586012" cy="836063"/>
          </a:xfrm>
          <a:prstGeom prst="rect">
            <a:avLst/>
          </a:prstGeom>
          <a:noFill/>
          <a:ln/>
        </p:spPr>
        <p:txBody>
          <a:bodyPr wrap="square" lIns="0" tIns="0" rIns="0" bIns="0" rtlCol="0" anchor="t">
            <a:noAutofit/>
          </a:bodyPr>
          <a:lstStyle/>
          <a:p>
            <a:pPr>
              <a:lnSpc>
                <a:spcPct val="133000"/>
              </a:lnSpc>
            </a:pPr>
            <a:r>
              <a:rPr lang="en-US" sz="2000" dirty="0">
                <a:solidFill>
                  <a:srgbClr val="003766"/>
                </a:solidFill>
                <a:latin typeface="Montserrat"/>
                <a:ea typeface="Montserrat" pitchFamily="34" charset="-122"/>
                <a:cs typeface="Montserrat" pitchFamily="34" charset="-120"/>
              </a:rPr>
              <a:t>The study of the </a:t>
            </a:r>
            <a:r>
              <a:rPr lang="en-US" sz="2000" b="1" dirty="0">
                <a:solidFill>
                  <a:srgbClr val="003766"/>
                </a:solidFill>
                <a:latin typeface="Montserrat Bold"/>
                <a:ea typeface="Montserrat Bold" pitchFamily="34" charset="-122"/>
                <a:cs typeface="Montserrat Bold" pitchFamily="34" charset="-120"/>
              </a:rPr>
              <a:t>adverse effects of chemicals or physical agents</a:t>
            </a:r>
            <a:r>
              <a:rPr lang="en-US" sz="2000" dirty="0">
                <a:solidFill>
                  <a:srgbClr val="003766"/>
                </a:solidFill>
                <a:latin typeface="Montserrat"/>
                <a:ea typeface="Montserrat" pitchFamily="34" charset="-122"/>
                <a:cs typeface="Montserrat" pitchFamily="34" charset="-120"/>
              </a:rPr>
              <a:t> on living systems.</a:t>
            </a:r>
          </a:p>
          <a:p>
            <a:pPr>
              <a:lnSpc>
                <a:spcPct val="133000"/>
              </a:lnSpc>
            </a:pPr>
            <a:r>
              <a:rPr lang="en-US" sz="2000" dirty="0">
                <a:solidFill>
                  <a:srgbClr val="003766"/>
                </a:solidFill>
                <a:latin typeface="Montserrat"/>
                <a:ea typeface="Montserrat" pitchFamily="34" charset="-122"/>
                <a:cs typeface="Montserrat" pitchFamily="34" charset="-120"/>
              </a:rPr>
              <a:t>It impacts us every day. You may have seen these stories in the news or on social media.</a:t>
            </a:r>
            <a:endParaRPr lang="en-US" sz="2000" dirty="0">
              <a:latin typeface="Montserrat"/>
            </a:endParaRPr>
          </a:p>
        </p:txBody>
      </p:sp>
      <p:sp>
        <p:nvSpPr>
          <p:cNvPr id="17" name="Text 33">
            <a:extLst>
              <a:ext uri="{FF2B5EF4-FFF2-40B4-BE49-F238E27FC236}">
                <a16:creationId xmlns:a16="http://schemas.microsoft.com/office/drawing/2014/main" id="{87C1F989-24A3-E6A9-2F2C-F2668D8ABFC0}"/>
              </a:ext>
            </a:extLst>
          </p:cNvPr>
          <p:cNvSpPr/>
          <p:nvPr/>
        </p:nvSpPr>
        <p:spPr>
          <a:xfrm rot="-60000">
            <a:off x="145928" y="2080910"/>
            <a:ext cx="11457432" cy="960120"/>
          </a:xfrm>
          <a:prstGeom prst="rect">
            <a:avLst/>
          </a:prstGeom>
          <a:noFill/>
          <a:ln/>
        </p:spPr>
        <p:txBody>
          <a:bodyPr wrap="square" lIns="0" tIns="0" rIns="0" bIns="0" rtlCol="0" anchor="ctr"/>
          <a:lstStyle/>
          <a:p>
            <a:pPr algn="ctr"/>
            <a:r>
              <a:rPr lang="en-US" sz="3200" b="1" dirty="0">
                <a:solidFill>
                  <a:schemeClr val="accent1"/>
                </a:solidFill>
                <a:latin typeface="Montserrat"/>
                <a:ea typeface="Cambria"/>
                <a:cs typeface="Cambria" pitchFamily="34" charset="-120"/>
              </a:rPr>
              <a:t>Toxicology Impacts Us Every Day! </a:t>
            </a:r>
            <a:endParaRPr lang="en-US" sz="3200" dirty="0">
              <a:solidFill>
                <a:schemeClr val="accent1"/>
              </a:solidFill>
              <a:latin typeface="Montserrat"/>
              <a:ea typeface="Cambria"/>
            </a:endParaRPr>
          </a:p>
        </p:txBody>
      </p:sp>
      <p:sp>
        <p:nvSpPr>
          <p:cNvPr id="19" name="Shape 41">
            <a:extLst>
              <a:ext uri="{FF2B5EF4-FFF2-40B4-BE49-F238E27FC236}">
                <a16:creationId xmlns:a16="http://schemas.microsoft.com/office/drawing/2014/main" id="{0A2B3C9F-6F50-73E4-7E27-461165DFE928}"/>
              </a:ext>
            </a:extLst>
          </p:cNvPr>
          <p:cNvSpPr/>
          <p:nvPr/>
        </p:nvSpPr>
        <p:spPr>
          <a:xfrm rot="-90000">
            <a:off x="8323287" y="2945265"/>
            <a:ext cx="3794760" cy="1417320"/>
          </a:xfrm>
          <a:prstGeom prst="rect">
            <a:avLst/>
          </a:prstGeom>
          <a:solidFill>
            <a:srgbClr val="FFFFFF"/>
          </a:solidFill>
          <a:ln/>
          <a:effectLst>
            <a:outerShdw blurRad="88900" dist="25400" dir="3000000" algn="bl" rotWithShape="0">
              <a:srgbClr val="000000">
                <a:alpha val="22000"/>
              </a:srgbClr>
            </a:outerShdw>
          </a:effectLst>
        </p:spPr>
        <p:txBody>
          <a:bodyPr/>
          <a:lstStyle/>
          <a:p>
            <a:endParaRPr lang="en-US"/>
          </a:p>
        </p:txBody>
      </p:sp>
      <p:sp>
        <p:nvSpPr>
          <p:cNvPr id="21" name="Text 42">
            <a:extLst>
              <a:ext uri="{FF2B5EF4-FFF2-40B4-BE49-F238E27FC236}">
                <a16:creationId xmlns:a16="http://schemas.microsoft.com/office/drawing/2014/main" id="{564A93A7-9CE4-93C1-8247-F7A86FD0F254}"/>
              </a:ext>
            </a:extLst>
          </p:cNvPr>
          <p:cNvSpPr/>
          <p:nvPr/>
        </p:nvSpPr>
        <p:spPr>
          <a:xfrm rot="-90000">
            <a:off x="8487879" y="3054993"/>
            <a:ext cx="3465576" cy="1197864"/>
          </a:xfrm>
          <a:prstGeom prst="rect">
            <a:avLst/>
          </a:prstGeom>
          <a:noFill/>
          <a:ln/>
        </p:spPr>
        <p:txBody>
          <a:bodyPr wrap="square" lIns="0" tIns="0" rIns="0" bIns="0" rtlCol="0" anchor="ctr"/>
          <a:lstStyle/>
          <a:p>
            <a:pPr marL="0" indent="0" algn="l">
              <a:lnSpc>
                <a:spcPct val="102000"/>
              </a:lnSpc>
              <a:buNone/>
            </a:pPr>
            <a:r>
              <a:rPr lang="en-US" sz="1800" b="1">
                <a:solidFill>
                  <a:srgbClr val="1A1A1A"/>
                </a:solidFill>
                <a:latin typeface="Cambria" pitchFamily="34" charset="0"/>
                <a:ea typeface="Cambria" pitchFamily="34" charset="-122"/>
                <a:cs typeface="Cambria" pitchFamily="34" charset="-120"/>
              </a:rPr>
              <a:t>AGING PIPES STILL LEACH LEAD INTO DRINKING WATER</a:t>
            </a:r>
            <a:endParaRPr lang="en-US" sz="1800"/>
          </a:p>
        </p:txBody>
      </p:sp>
      <p:sp>
        <p:nvSpPr>
          <p:cNvPr id="28" name="Shape 45">
            <a:extLst>
              <a:ext uri="{FF2B5EF4-FFF2-40B4-BE49-F238E27FC236}">
                <a16:creationId xmlns:a16="http://schemas.microsoft.com/office/drawing/2014/main" id="{F0A10FEC-1B5B-8C44-D2BE-A159A12C18DB}"/>
              </a:ext>
            </a:extLst>
          </p:cNvPr>
          <p:cNvSpPr/>
          <p:nvPr/>
        </p:nvSpPr>
        <p:spPr>
          <a:xfrm rot="-120000">
            <a:off x="4792375" y="5244573"/>
            <a:ext cx="3657600" cy="1371600"/>
          </a:xfrm>
          <a:prstGeom prst="rect">
            <a:avLst/>
          </a:prstGeom>
          <a:solidFill>
            <a:srgbClr val="FFFFFF"/>
          </a:solidFill>
          <a:ln/>
          <a:effectLst>
            <a:outerShdw blurRad="88900" dist="25400" dir="3000000" algn="bl" rotWithShape="0">
              <a:srgbClr val="000000">
                <a:alpha val="22000"/>
              </a:srgbClr>
            </a:outerShdw>
          </a:effectLst>
        </p:spPr>
        <p:txBody>
          <a:bodyPr/>
          <a:lstStyle/>
          <a:p>
            <a:endParaRPr lang="en-US"/>
          </a:p>
        </p:txBody>
      </p:sp>
      <p:sp>
        <p:nvSpPr>
          <p:cNvPr id="30" name="Text 46">
            <a:extLst>
              <a:ext uri="{FF2B5EF4-FFF2-40B4-BE49-F238E27FC236}">
                <a16:creationId xmlns:a16="http://schemas.microsoft.com/office/drawing/2014/main" id="{EF6DA85C-257F-7515-BD7A-B8F7A4F86C22}"/>
              </a:ext>
            </a:extLst>
          </p:cNvPr>
          <p:cNvSpPr/>
          <p:nvPr/>
        </p:nvSpPr>
        <p:spPr>
          <a:xfrm rot="-120000">
            <a:off x="4956967" y="5354301"/>
            <a:ext cx="3328416" cy="1152144"/>
          </a:xfrm>
          <a:prstGeom prst="rect">
            <a:avLst/>
          </a:prstGeom>
          <a:noFill/>
          <a:ln/>
        </p:spPr>
        <p:txBody>
          <a:bodyPr wrap="square" lIns="0" tIns="0" rIns="0" bIns="0" rtlCol="0" anchor="ctr"/>
          <a:lstStyle/>
          <a:p>
            <a:pPr marL="0" indent="0" algn="l">
              <a:lnSpc>
                <a:spcPct val="102000"/>
              </a:lnSpc>
              <a:buNone/>
            </a:pPr>
            <a:r>
              <a:rPr lang="en-US" sz="1800" b="1">
                <a:solidFill>
                  <a:srgbClr val="1A1A1A"/>
                </a:solidFill>
                <a:latin typeface="Century Schoolbook" pitchFamily="34" charset="0"/>
                <a:ea typeface="Century Schoolbook" pitchFamily="34" charset="-122"/>
                <a:cs typeface="Century Schoolbook" pitchFamily="34" charset="-120"/>
              </a:rPr>
              <a:t>EVERYDAY PAINKILLERS HIDE OVERDOSE RISK</a:t>
            </a:r>
            <a:endParaRPr lang="en-US" sz="1800"/>
          </a:p>
        </p:txBody>
      </p:sp>
      <p:sp>
        <p:nvSpPr>
          <p:cNvPr id="32" name="Shape 43">
            <a:extLst>
              <a:ext uri="{FF2B5EF4-FFF2-40B4-BE49-F238E27FC236}">
                <a16:creationId xmlns:a16="http://schemas.microsoft.com/office/drawing/2014/main" id="{D5D03780-A258-089A-3726-8BAC16BCD928}"/>
              </a:ext>
            </a:extLst>
          </p:cNvPr>
          <p:cNvSpPr/>
          <p:nvPr/>
        </p:nvSpPr>
        <p:spPr>
          <a:xfrm rot="730630">
            <a:off x="706736" y="5058373"/>
            <a:ext cx="3703320" cy="1371600"/>
          </a:xfrm>
          <a:prstGeom prst="rect">
            <a:avLst/>
          </a:prstGeom>
          <a:solidFill>
            <a:srgbClr val="FFFFFF"/>
          </a:solidFill>
          <a:ln/>
          <a:effectLst>
            <a:outerShdw blurRad="88900" dist="25400" dir="3000000" algn="bl" rotWithShape="0">
              <a:srgbClr val="000000">
                <a:alpha val="22000"/>
              </a:srgbClr>
            </a:outerShdw>
          </a:effectLst>
        </p:spPr>
        <p:txBody>
          <a:bodyPr/>
          <a:lstStyle/>
          <a:p>
            <a:endParaRPr lang="en-US"/>
          </a:p>
        </p:txBody>
      </p:sp>
      <p:sp>
        <p:nvSpPr>
          <p:cNvPr id="34" name="Text 44">
            <a:extLst>
              <a:ext uri="{FF2B5EF4-FFF2-40B4-BE49-F238E27FC236}">
                <a16:creationId xmlns:a16="http://schemas.microsoft.com/office/drawing/2014/main" id="{14DBA260-5DFF-84B2-0E9F-ABA2DAF058C2}"/>
              </a:ext>
            </a:extLst>
          </p:cNvPr>
          <p:cNvSpPr/>
          <p:nvPr/>
        </p:nvSpPr>
        <p:spPr>
          <a:xfrm rot="801123">
            <a:off x="839902" y="5208538"/>
            <a:ext cx="3374136" cy="1152144"/>
          </a:xfrm>
          <a:prstGeom prst="rect">
            <a:avLst/>
          </a:prstGeom>
          <a:noFill/>
          <a:ln/>
        </p:spPr>
        <p:txBody>
          <a:bodyPr wrap="square" lIns="0" tIns="0" rIns="0" bIns="0" rtlCol="0" anchor="ctr"/>
          <a:lstStyle/>
          <a:p>
            <a:pPr marL="0" indent="0" algn="l">
              <a:lnSpc>
                <a:spcPct val="102000"/>
              </a:lnSpc>
              <a:buNone/>
            </a:pPr>
            <a:r>
              <a:rPr lang="en-US" sz="1800" b="1">
                <a:solidFill>
                  <a:srgbClr val="1A1A1A"/>
                </a:solidFill>
                <a:latin typeface="Bookman Old Style" pitchFamily="34" charset="0"/>
                <a:ea typeface="Bookman Old Style" pitchFamily="34" charset="-122"/>
                <a:cs typeface="Bookman Old Style" pitchFamily="34" charset="-120"/>
              </a:rPr>
              <a:t>HOUSEHOLD CLEANERS LINKED TO LUNG DAMAGE</a:t>
            </a:r>
            <a:endParaRPr lang="en-US" sz="1800"/>
          </a:p>
        </p:txBody>
      </p:sp>
      <p:sp>
        <p:nvSpPr>
          <p:cNvPr id="40" name="Shape 37">
            <a:extLst>
              <a:ext uri="{FF2B5EF4-FFF2-40B4-BE49-F238E27FC236}">
                <a16:creationId xmlns:a16="http://schemas.microsoft.com/office/drawing/2014/main" id="{0C78435F-6FFB-2F54-C711-0108AEC2EB25}"/>
              </a:ext>
            </a:extLst>
          </p:cNvPr>
          <p:cNvSpPr/>
          <p:nvPr/>
        </p:nvSpPr>
        <p:spPr>
          <a:xfrm rot="-150000">
            <a:off x="457200" y="3187650"/>
            <a:ext cx="3703320" cy="1417320"/>
          </a:xfrm>
          <a:prstGeom prst="rect">
            <a:avLst/>
          </a:prstGeom>
          <a:solidFill>
            <a:srgbClr val="FFFFFF"/>
          </a:solidFill>
          <a:ln/>
          <a:effectLst>
            <a:outerShdw blurRad="88900" dist="25400" dir="3000000" algn="bl" rotWithShape="0">
              <a:srgbClr val="000000">
                <a:alpha val="22000"/>
              </a:srgbClr>
            </a:outerShdw>
          </a:effectLst>
        </p:spPr>
        <p:txBody>
          <a:bodyPr/>
          <a:lstStyle/>
          <a:p>
            <a:endParaRPr lang="en-US"/>
          </a:p>
        </p:txBody>
      </p:sp>
      <p:sp>
        <p:nvSpPr>
          <p:cNvPr id="42" name="Text 38">
            <a:extLst>
              <a:ext uri="{FF2B5EF4-FFF2-40B4-BE49-F238E27FC236}">
                <a16:creationId xmlns:a16="http://schemas.microsoft.com/office/drawing/2014/main" id="{4723C81E-09EB-85CE-D172-F17E97062589}"/>
              </a:ext>
            </a:extLst>
          </p:cNvPr>
          <p:cNvSpPr/>
          <p:nvPr/>
        </p:nvSpPr>
        <p:spPr>
          <a:xfrm rot="-150000">
            <a:off x="621792" y="3297378"/>
            <a:ext cx="3374136" cy="1197864"/>
          </a:xfrm>
          <a:prstGeom prst="rect">
            <a:avLst/>
          </a:prstGeom>
          <a:noFill/>
          <a:ln/>
        </p:spPr>
        <p:txBody>
          <a:bodyPr wrap="square" lIns="0" tIns="0" rIns="0" bIns="0" rtlCol="0" anchor="ctr"/>
          <a:lstStyle/>
          <a:p>
            <a:pPr marL="0" indent="0" algn="l">
              <a:lnSpc>
                <a:spcPct val="102000"/>
              </a:lnSpc>
              <a:buNone/>
            </a:pPr>
            <a:r>
              <a:rPr lang="en-US" sz="1900" b="1">
                <a:solidFill>
                  <a:srgbClr val="1A1A1A"/>
                </a:solidFill>
                <a:latin typeface="Bookman Old Style" pitchFamily="34" charset="0"/>
                <a:ea typeface="Bookman Old Style" pitchFamily="34" charset="-122"/>
                <a:cs typeface="Bookman Old Style" pitchFamily="34" charset="-120"/>
              </a:rPr>
              <a:t>PESTICIDES FOUND IN 70% OF SUPERMARKET PRODUCE</a:t>
            </a:r>
            <a:endParaRPr lang="en-US" sz="1900"/>
          </a:p>
        </p:txBody>
      </p:sp>
      <p:sp>
        <p:nvSpPr>
          <p:cNvPr id="36" name="Shape 39">
            <a:extLst>
              <a:ext uri="{FF2B5EF4-FFF2-40B4-BE49-F238E27FC236}">
                <a16:creationId xmlns:a16="http://schemas.microsoft.com/office/drawing/2014/main" id="{8F44B8CD-591E-82E4-D536-142F2182204D}"/>
              </a:ext>
            </a:extLst>
          </p:cNvPr>
          <p:cNvSpPr/>
          <p:nvPr/>
        </p:nvSpPr>
        <p:spPr>
          <a:xfrm rot="20997204">
            <a:off x="4022984" y="3562241"/>
            <a:ext cx="3703320" cy="1417320"/>
          </a:xfrm>
          <a:prstGeom prst="rect">
            <a:avLst/>
          </a:prstGeom>
          <a:solidFill>
            <a:srgbClr val="FFFFFF"/>
          </a:solidFill>
          <a:ln/>
          <a:effectLst>
            <a:outerShdw blurRad="88900" dist="25400" dir="3000000" algn="bl" rotWithShape="0">
              <a:srgbClr val="000000">
                <a:alpha val="22000"/>
              </a:srgbClr>
            </a:outerShdw>
          </a:effectLst>
        </p:spPr>
        <p:txBody>
          <a:bodyPr/>
          <a:lstStyle/>
          <a:p>
            <a:endParaRPr lang="en-US"/>
          </a:p>
        </p:txBody>
      </p:sp>
      <p:sp>
        <p:nvSpPr>
          <p:cNvPr id="38" name="Text 40">
            <a:extLst>
              <a:ext uri="{FF2B5EF4-FFF2-40B4-BE49-F238E27FC236}">
                <a16:creationId xmlns:a16="http://schemas.microsoft.com/office/drawing/2014/main" id="{9A120767-4947-6356-5653-1C330EA7D1E0}"/>
              </a:ext>
            </a:extLst>
          </p:cNvPr>
          <p:cNvSpPr/>
          <p:nvPr/>
        </p:nvSpPr>
        <p:spPr>
          <a:xfrm rot="20997204">
            <a:off x="4313564" y="3635099"/>
            <a:ext cx="3374136" cy="1197864"/>
          </a:xfrm>
          <a:prstGeom prst="rect">
            <a:avLst/>
          </a:prstGeom>
          <a:noFill/>
          <a:ln/>
        </p:spPr>
        <p:txBody>
          <a:bodyPr wrap="square" lIns="0" tIns="0" rIns="0" bIns="0" rtlCol="0" anchor="ctr"/>
          <a:lstStyle/>
          <a:p>
            <a:pPr marL="0" indent="0" algn="l">
              <a:lnSpc>
                <a:spcPct val="102000"/>
              </a:lnSpc>
              <a:buNone/>
            </a:pPr>
            <a:r>
              <a:rPr lang="en-US" sz="1900" b="1">
                <a:solidFill>
                  <a:srgbClr val="1A1A1A"/>
                </a:solidFill>
                <a:latin typeface="Century Schoolbook" pitchFamily="34" charset="0"/>
                <a:ea typeface="Century Schoolbook" pitchFamily="34" charset="-122"/>
                <a:cs typeface="Century Schoolbook" pitchFamily="34" charset="-120"/>
              </a:rPr>
              <a:t>MICROPLASTICS NOW DETECTED IN HUMAN BLOOD</a:t>
            </a:r>
            <a:endParaRPr lang="en-US" sz="1900"/>
          </a:p>
        </p:txBody>
      </p:sp>
      <p:sp>
        <p:nvSpPr>
          <p:cNvPr id="23" name="Shape 47">
            <a:extLst>
              <a:ext uri="{FF2B5EF4-FFF2-40B4-BE49-F238E27FC236}">
                <a16:creationId xmlns:a16="http://schemas.microsoft.com/office/drawing/2014/main" id="{59837575-E65F-BD1D-AA8F-66F62A45860E}"/>
              </a:ext>
            </a:extLst>
          </p:cNvPr>
          <p:cNvSpPr/>
          <p:nvPr/>
        </p:nvSpPr>
        <p:spPr>
          <a:xfrm rot="1551119">
            <a:off x="7993093" y="4698417"/>
            <a:ext cx="3520440" cy="1371600"/>
          </a:xfrm>
          <a:prstGeom prst="rect">
            <a:avLst/>
          </a:prstGeom>
          <a:solidFill>
            <a:srgbClr val="FFFFFF"/>
          </a:solidFill>
          <a:ln/>
          <a:effectLst>
            <a:outerShdw blurRad="88900" dist="25400" dir="3000000" algn="bl" rotWithShape="0">
              <a:srgbClr val="000000">
                <a:alpha val="22000"/>
              </a:srgbClr>
            </a:outerShdw>
          </a:effectLst>
        </p:spPr>
        <p:txBody>
          <a:bodyPr/>
          <a:lstStyle/>
          <a:p>
            <a:endParaRPr lang="en-US"/>
          </a:p>
        </p:txBody>
      </p:sp>
      <p:sp>
        <p:nvSpPr>
          <p:cNvPr id="25" name="Text 48">
            <a:extLst>
              <a:ext uri="{FF2B5EF4-FFF2-40B4-BE49-F238E27FC236}">
                <a16:creationId xmlns:a16="http://schemas.microsoft.com/office/drawing/2014/main" id="{043EDC9C-0502-864C-D404-087EC9DFD95D}"/>
              </a:ext>
            </a:extLst>
          </p:cNvPr>
          <p:cNvSpPr/>
          <p:nvPr/>
        </p:nvSpPr>
        <p:spPr>
          <a:xfrm rot="1551119">
            <a:off x="8216786" y="4951296"/>
            <a:ext cx="3191256" cy="1152144"/>
          </a:xfrm>
          <a:prstGeom prst="rect">
            <a:avLst/>
          </a:prstGeom>
          <a:noFill/>
          <a:ln/>
        </p:spPr>
        <p:txBody>
          <a:bodyPr wrap="square" lIns="0" tIns="0" rIns="0" bIns="0" rtlCol="0" anchor="ctr"/>
          <a:lstStyle/>
          <a:p>
            <a:pPr marL="0" indent="0" algn="l">
              <a:lnSpc>
                <a:spcPct val="102000"/>
              </a:lnSpc>
              <a:buNone/>
            </a:pPr>
            <a:r>
              <a:rPr lang="en-US" sz="1700" b="1">
                <a:solidFill>
                  <a:srgbClr val="1A1A1A"/>
                </a:solidFill>
                <a:latin typeface="Cambria" pitchFamily="34" charset="0"/>
                <a:ea typeface="Cambria" pitchFamily="34" charset="-122"/>
                <a:cs typeface="Cambria" pitchFamily="34" charset="-120"/>
              </a:rPr>
              <a:t>BPA IN PLASTIC PACKAGING RAISES NEW ALARM</a:t>
            </a:r>
            <a:endParaRPr lang="en-US" sz="1700"/>
          </a:p>
        </p:txBody>
      </p:sp>
      <p:sp>
        <p:nvSpPr>
          <p:cNvPr id="9" name="TextBox 8">
            <a:extLst>
              <a:ext uri="{FF2B5EF4-FFF2-40B4-BE49-F238E27FC236}">
                <a16:creationId xmlns:a16="http://schemas.microsoft.com/office/drawing/2014/main" id="{0AA781A4-A4FD-E972-AB02-D9696C112A61}"/>
              </a:ext>
            </a:extLst>
          </p:cNvPr>
          <p:cNvSpPr txBox="1"/>
          <p:nvPr/>
        </p:nvSpPr>
        <p:spPr>
          <a:xfrm>
            <a:off x="67923" y="6603663"/>
            <a:ext cx="6123708" cy="230832"/>
          </a:xfrm>
          <a:prstGeom prst="rect">
            <a:avLst/>
          </a:prstGeom>
          <a:noFill/>
        </p:spPr>
        <p:txBody>
          <a:bodyPr wrap="square">
            <a:spAutoFit/>
          </a:bodyPr>
          <a:lstStyle/>
          <a:p>
            <a:r>
              <a:rPr lang="en-US" sz="900" b="0" i="0" dirty="0">
                <a:solidFill>
                  <a:srgbClr val="1A3A5C"/>
                </a:solidFill>
                <a:effectLst/>
                <a:latin typeface="Roboto" panose="02000000000000000000" pitchFamily="2" charset="0"/>
              </a:rPr>
              <a:t>© 2026 - Society of Toxicology</a:t>
            </a:r>
            <a:endParaRPr lang="en-US" sz="900" dirty="0">
              <a:solidFill>
                <a:srgbClr val="1A3A5C"/>
              </a:solidFill>
            </a:endParaRPr>
          </a:p>
        </p:txBody>
      </p:sp>
    </p:spTree>
    <p:custDataLst>
      <p:tags r:id="rId1"/>
    </p:custDataLst>
    <p:extLst>
      <p:ext uri="{BB962C8B-B14F-4D97-AF65-F5344CB8AC3E}">
        <p14:creationId xmlns:p14="http://schemas.microsoft.com/office/powerpoint/2010/main" val="13633738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631908" y="592729"/>
            <a:ext cx="10927878" cy="1187847"/>
          </a:xfrm>
          <a:prstGeom prst="rect">
            <a:avLst/>
          </a:prstGeom>
          <a:noFill/>
          <a:ln/>
        </p:spPr>
        <p:txBody>
          <a:bodyPr wrap="square" lIns="0" tIns="0" rIns="0" bIns="0" rtlCol="0" anchor="t">
            <a:normAutofit/>
          </a:bodyPr>
          <a:lstStyle/>
          <a:p>
            <a:pPr marL="0" indent="0" algn="l">
              <a:lnSpc>
                <a:spcPct val="104000"/>
              </a:lnSpc>
              <a:buNone/>
            </a:pPr>
            <a:r>
              <a:rPr lang="en-US" sz="3700" b="1">
                <a:solidFill>
                  <a:srgbClr val="00529C"/>
                </a:solidFill>
                <a:latin typeface="Barlow Bold" pitchFamily="34" charset="0"/>
                <a:ea typeface="Barlow Bold" pitchFamily="34" charset="-122"/>
                <a:cs typeface="Barlow Bold" pitchFamily="34" charset="-120"/>
              </a:rPr>
              <a:t>The Dose-Response Concept Is Used in Everything Toxicologists Do</a:t>
            </a:r>
            <a:endParaRPr lang="en-US" sz="3700"/>
          </a:p>
        </p:txBody>
      </p:sp>
      <p:pic>
        <p:nvPicPr>
          <p:cNvPr id="3" name="Image 0"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5047" y="2477197"/>
            <a:ext cx="489834" cy="746575"/>
          </a:xfrm>
          <a:prstGeom prst="rect">
            <a:avLst/>
          </a:prstGeom>
        </p:spPr>
      </p:pic>
      <p:sp>
        <p:nvSpPr>
          <p:cNvPr id="4" name="Text 1"/>
          <p:cNvSpPr/>
          <p:nvPr/>
        </p:nvSpPr>
        <p:spPr>
          <a:xfrm>
            <a:off x="1309014" y="2546744"/>
            <a:ext cx="2375535" cy="296863"/>
          </a:xfrm>
          <a:prstGeom prst="rect">
            <a:avLst/>
          </a:prstGeom>
          <a:noFill/>
          <a:ln/>
        </p:spPr>
        <p:txBody>
          <a:bodyPr wrap="none" lIns="0" tIns="0" rIns="0" bIns="0" rtlCol="0" anchor="t"/>
          <a:lstStyle/>
          <a:p>
            <a:pPr marL="0" indent="0" algn="l">
              <a:lnSpc>
                <a:spcPct val="104000"/>
              </a:lnSpc>
              <a:buNone/>
            </a:pPr>
            <a:r>
              <a:rPr lang="en-US" sz="2400" b="1" dirty="0">
                <a:solidFill>
                  <a:srgbClr val="003766"/>
                </a:solidFill>
                <a:latin typeface="Barlow Bold" pitchFamily="34" charset="0"/>
                <a:ea typeface="Barlow Bold" pitchFamily="34" charset="-122"/>
                <a:cs typeface="Barlow Bold" pitchFamily="34" charset="-120"/>
              </a:rPr>
              <a:t>Research</a:t>
            </a:r>
            <a:endParaRPr lang="en-US" sz="2400" dirty="0"/>
          </a:p>
        </p:txBody>
      </p:sp>
      <p:sp>
        <p:nvSpPr>
          <p:cNvPr id="5" name="Text 2"/>
          <p:cNvSpPr/>
          <p:nvPr/>
        </p:nvSpPr>
        <p:spPr>
          <a:xfrm>
            <a:off x="1309014" y="2928544"/>
            <a:ext cx="4674178" cy="288925"/>
          </a:xfrm>
          <a:prstGeom prst="rect">
            <a:avLst/>
          </a:prstGeom>
          <a:noFill/>
          <a:ln/>
        </p:spPr>
        <p:txBody>
          <a:bodyPr wrap="none" lIns="0" tIns="0" rIns="0" bIns="0" rtlCol="0" anchor="t"/>
          <a:lstStyle/>
          <a:p>
            <a:pPr marL="0" indent="0" algn="l">
              <a:lnSpc>
                <a:spcPct val="133000"/>
              </a:lnSpc>
              <a:buNone/>
            </a:pPr>
            <a:r>
              <a:rPr lang="en-US" dirty="0">
                <a:solidFill>
                  <a:srgbClr val="003766"/>
                </a:solidFill>
                <a:latin typeface="Montserrat" pitchFamily="34" charset="0"/>
                <a:ea typeface="Montserrat" pitchFamily="34" charset="-122"/>
                <a:cs typeface="Montserrat" pitchFamily="34" charset="-120"/>
              </a:rPr>
              <a:t>Assessing how chemicals cause harm</a:t>
            </a:r>
            <a:endParaRPr lang="en-US" dirty="0"/>
          </a:p>
        </p:txBody>
      </p:sp>
      <p:pic>
        <p:nvPicPr>
          <p:cNvPr id="6" name="Image 1"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145083" y="2523433"/>
            <a:ext cx="493541" cy="536289"/>
          </a:xfrm>
          <a:prstGeom prst="rect">
            <a:avLst/>
          </a:prstGeom>
        </p:spPr>
      </p:pic>
      <p:sp>
        <p:nvSpPr>
          <p:cNvPr id="7" name="Text 3"/>
          <p:cNvSpPr/>
          <p:nvPr/>
        </p:nvSpPr>
        <p:spPr>
          <a:xfrm>
            <a:off x="6885609" y="2523434"/>
            <a:ext cx="2375535" cy="296863"/>
          </a:xfrm>
          <a:prstGeom prst="rect">
            <a:avLst/>
          </a:prstGeom>
          <a:noFill/>
          <a:ln/>
        </p:spPr>
        <p:txBody>
          <a:bodyPr wrap="none" lIns="0" tIns="0" rIns="0" bIns="0" rtlCol="0" anchor="t"/>
          <a:lstStyle/>
          <a:p>
            <a:pPr marL="0" indent="0" algn="l">
              <a:lnSpc>
                <a:spcPct val="104000"/>
              </a:lnSpc>
              <a:buNone/>
            </a:pPr>
            <a:r>
              <a:rPr lang="en-US" sz="2400" b="1">
                <a:solidFill>
                  <a:srgbClr val="003766"/>
                </a:solidFill>
                <a:latin typeface="Barlow Bold" pitchFamily="34" charset="0"/>
                <a:ea typeface="Barlow Bold" pitchFamily="34" charset="-122"/>
                <a:cs typeface="Barlow Bold" pitchFamily="34" charset="-120"/>
              </a:rPr>
              <a:t>Medical</a:t>
            </a:r>
            <a:endParaRPr lang="en-US" sz="2400"/>
          </a:p>
        </p:txBody>
      </p:sp>
      <p:sp>
        <p:nvSpPr>
          <p:cNvPr id="8" name="Text 4"/>
          <p:cNvSpPr/>
          <p:nvPr/>
        </p:nvSpPr>
        <p:spPr>
          <a:xfrm>
            <a:off x="6885609" y="2928544"/>
            <a:ext cx="4674178" cy="288925"/>
          </a:xfrm>
          <a:prstGeom prst="rect">
            <a:avLst/>
          </a:prstGeom>
          <a:noFill/>
          <a:ln/>
        </p:spPr>
        <p:txBody>
          <a:bodyPr wrap="none" lIns="0" tIns="0" rIns="0" bIns="0" rtlCol="0" anchor="t"/>
          <a:lstStyle/>
          <a:p>
            <a:pPr marL="0" indent="0" algn="l">
              <a:lnSpc>
                <a:spcPct val="133000"/>
              </a:lnSpc>
              <a:buNone/>
            </a:pPr>
            <a:r>
              <a:rPr lang="en-US" dirty="0">
                <a:solidFill>
                  <a:srgbClr val="003766"/>
                </a:solidFill>
                <a:latin typeface="Montserrat" pitchFamily="34" charset="0"/>
                <a:ea typeface="Montserrat" pitchFamily="34" charset="-122"/>
                <a:cs typeface="Montserrat" pitchFamily="34" charset="-120"/>
              </a:rPr>
              <a:t>Treatment of poisonings</a:t>
            </a:r>
            <a:endParaRPr lang="en-US" dirty="0"/>
          </a:p>
        </p:txBody>
      </p:sp>
      <p:pic>
        <p:nvPicPr>
          <p:cNvPr id="9" name="Image 2"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64168" y="3617444"/>
            <a:ext cx="544134" cy="477163"/>
          </a:xfrm>
          <a:prstGeom prst="rect">
            <a:avLst/>
          </a:prstGeom>
        </p:spPr>
      </p:pic>
      <p:sp>
        <p:nvSpPr>
          <p:cNvPr id="10" name="Text 5"/>
          <p:cNvSpPr/>
          <p:nvPr/>
        </p:nvSpPr>
        <p:spPr>
          <a:xfrm>
            <a:off x="1308861" y="3578526"/>
            <a:ext cx="2375535" cy="296863"/>
          </a:xfrm>
          <a:prstGeom prst="rect">
            <a:avLst/>
          </a:prstGeom>
          <a:noFill/>
          <a:ln/>
        </p:spPr>
        <p:txBody>
          <a:bodyPr wrap="none" lIns="0" tIns="0" rIns="0" bIns="0" rtlCol="0" anchor="t"/>
          <a:lstStyle/>
          <a:p>
            <a:pPr marL="0" indent="0" algn="l">
              <a:lnSpc>
                <a:spcPct val="104000"/>
              </a:lnSpc>
              <a:buNone/>
            </a:pPr>
            <a:r>
              <a:rPr lang="en-US" sz="2400" b="1">
                <a:solidFill>
                  <a:srgbClr val="003766"/>
                </a:solidFill>
                <a:latin typeface="Barlow Bold" pitchFamily="34" charset="0"/>
                <a:ea typeface="Barlow Bold" pitchFamily="34" charset="-122"/>
                <a:cs typeface="Barlow Bold" pitchFamily="34" charset="-120"/>
              </a:rPr>
              <a:t>Consulting</a:t>
            </a:r>
            <a:endParaRPr lang="en-US" sz="2400"/>
          </a:p>
        </p:txBody>
      </p:sp>
      <p:sp>
        <p:nvSpPr>
          <p:cNvPr id="11" name="Text 6"/>
          <p:cNvSpPr/>
          <p:nvPr/>
        </p:nvSpPr>
        <p:spPr>
          <a:xfrm>
            <a:off x="1308861" y="3948468"/>
            <a:ext cx="4674178" cy="288925"/>
          </a:xfrm>
          <a:prstGeom prst="rect">
            <a:avLst/>
          </a:prstGeom>
          <a:noFill/>
          <a:ln/>
        </p:spPr>
        <p:txBody>
          <a:bodyPr wrap="none" lIns="0" tIns="0" rIns="0" bIns="0" rtlCol="0" anchor="t"/>
          <a:lstStyle/>
          <a:p>
            <a:pPr marL="0" indent="0" algn="l">
              <a:lnSpc>
                <a:spcPct val="133000"/>
              </a:lnSpc>
              <a:buNone/>
            </a:pPr>
            <a:r>
              <a:rPr lang="en-US" dirty="0">
                <a:solidFill>
                  <a:srgbClr val="003766"/>
                </a:solidFill>
                <a:latin typeface="Montserrat" pitchFamily="34" charset="0"/>
                <a:ea typeface="Montserrat" pitchFamily="34" charset="-122"/>
                <a:cs typeface="Montserrat" pitchFamily="34" charset="-120"/>
              </a:rPr>
              <a:t>Advising drug and chemical companies</a:t>
            </a:r>
            <a:endParaRPr lang="en-US" dirty="0"/>
          </a:p>
        </p:txBody>
      </p:sp>
      <p:pic>
        <p:nvPicPr>
          <p:cNvPr id="12" name="Image 3"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178502" y="3578526"/>
            <a:ext cx="426702" cy="536288"/>
          </a:xfrm>
          <a:prstGeom prst="rect">
            <a:avLst/>
          </a:prstGeom>
        </p:spPr>
      </p:pic>
      <p:sp>
        <p:nvSpPr>
          <p:cNvPr id="13" name="Text 7"/>
          <p:cNvSpPr/>
          <p:nvPr/>
        </p:nvSpPr>
        <p:spPr>
          <a:xfrm>
            <a:off x="6873886" y="3578526"/>
            <a:ext cx="2375535" cy="296863"/>
          </a:xfrm>
          <a:prstGeom prst="rect">
            <a:avLst/>
          </a:prstGeom>
          <a:noFill/>
          <a:ln/>
        </p:spPr>
        <p:txBody>
          <a:bodyPr wrap="none" lIns="0" tIns="0" rIns="0" bIns="0" rtlCol="0" anchor="t"/>
          <a:lstStyle/>
          <a:p>
            <a:pPr marL="0" indent="0" algn="l">
              <a:lnSpc>
                <a:spcPct val="104000"/>
              </a:lnSpc>
              <a:buNone/>
            </a:pPr>
            <a:r>
              <a:rPr lang="en-US" sz="2400" b="1">
                <a:solidFill>
                  <a:srgbClr val="003766"/>
                </a:solidFill>
                <a:latin typeface="Barlow Bold" pitchFamily="34" charset="0"/>
                <a:ea typeface="Barlow Bold" pitchFamily="34" charset="-122"/>
                <a:cs typeface="Barlow Bold" pitchFamily="34" charset="-120"/>
              </a:rPr>
              <a:t>Risk Assessment</a:t>
            </a:r>
            <a:endParaRPr lang="en-US" sz="2400"/>
          </a:p>
        </p:txBody>
      </p:sp>
      <p:sp>
        <p:nvSpPr>
          <p:cNvPr id="14" name="Text 8"/>
          <p:cNvSpPr/>
          <p:nvPr/>
        </p:nvSpPr>
        <p:spPr>
          <a:xfrm>
            <a:off x="6885608" y="3983637"/>
            <a:ext cx="5153991" cy="288925"/>
          </a:xfrm>
          <a:prstGeom prst="rect">
            <a:avLst/>
          </a:prstGeom>
          <a:noFill/>
          <a:ln/>
        </p:spPr>
        <p:txBody>
          <a:bodyPr wrap="none" lIns="0" tIns="0" rIns="0" bIns="0" rtlCol="0" anchor="t"/>
          <a:lstStyle/>
          <a:p>
            <a:pPr marL="0" indent="0" algn="l">
              <a:lnSpc>
                <a:spcPct val="133000"/>
              </a:lnSpc>
              <a:buNone/>
            </a:pPr>
            <a:r>
              <a:rPr lang="en-US" dirty="0">
                <a:solidFill>
                  <a:srgbClr val="003766"/>
                </a:solidFill>
                <a:latin typeface="Montserrat" pitchFamily="34" charset="0"/>
                <a:ea typeface="Montserrat" pitchFamily="34" charset="-122"/>
                <a:cs typeface="Montserrat" pitchFamily="34" charset="-120"/>
              </a:rPr>
              <a:t>Probability an exposure will cause an injury</a:t>
            </a:r>
            <a:endParaRPr lang="en-US" dirty="0"/>
          </a:p>
        </p:txBody>
      </p:sp>
      <p:pic>
        <p:nvPicPr>
          <p:cNvPr id="15" name="Image 4" descr="preencoded.pn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89226" y="4718339"/>
            <a:ext cx="694018" cy="524592"/>
          </a:xfrm>
          <a:prstGeom prst="rect">
            <a:avLst/>
          </a:prstGeom>
        </p:spPr>
      </p:pic>
      <p:sp>
        <p:nvSpPr>
          <p:cNvPr id="16" name="Text 9"/>
          <p:cNvSpPr/>
          <p:nvPr/>
        </p:nvSpPr>
        <p:spPr>
          <a:xfrm>
            <a:off x="1308861" y="4633619"/>
            <a:ext cx="2375535" cy="296863"/>
          </a:xfrm>
          <a:prstGeom prst="rect">
            <a:avLst/>
          </a:prstGeom>
          <a:noFill/>
          <a:ln/>
        </p:spPr>
        <p:txBody>
          <a:bodyPr wrap="none" lIns="0" tIns="0" rIns="0" bIns="0" rtlCol="0" anchor="t"/>
          <a:lstStyle/>
          <a:p>
            <a:pPr marL="0" indent="0" algn="l">
              <a:lnSpc>
                <a:spcPct val="104000"/>
              </a:lnSpc>
              <a:buNone/>
            </a:pPr>
            <a:r>
              <a:rPr lang="en-US" sz="2400" b="1">
                <a:solidFill>
                  <a:srgbClr val="003766"/>
                </a:solidFill>
                <a:latin typeface="Barlow Bold" pitchFamily="34" charset="0"/>
                <a:ea typeface="Barlow Bold" pitchFamily="34" charset="-122"/>
                <a:cs typeface="Barlow Bold" pitchFamily="34" charset="-120"/>
              </a:rPr>
              <a:t>Teaching</a:t>
            </a:r>
            <a:endParaRPr lang="en-US" sz="2400"/>
          </a:p>
        </p:txBody>
      </p:sp>
      <p:sp>
        <p:nvSpPr>
          <p:cNvPr id="17" name="Text 10"/>
          <p:cNvSpPr/>
          <p:nvPr/>
        </p:nvSpPr>
        <p:spPr>
          <a:xfrm>
            <a:off x="1308861" y="5038729"/>
            <a:ext cx="4674178" cy="288925"/>
          </a:xfrm>
          <a:prstGeom prst="rect">
            <a:avLst/>
          </a:prstGeom>
          <a:noFill/>
          <a:ln/>
        </p:spPr>
        <p:txBody>
          <a:bodyPr wrap="none" lIns="0" tIns="0" rIns="0" bIns="0" rtlCol="0" anchor="t"/>
          <a:lstStyle/>
          <a:p>
            <a:pPr marL="0" indent="0" algn="l">
              <a:lnSpc>
                <a:spcPct val="133000"/>
              </a:lnSpc>
              <a:buNone/>
            </a:pPr>
            <a:r>
              <a:rPr lang="en-US" dirty="0">
                <a:solidFill>
                  <a:srgbClr val="003766"/>
                </a:solidFill>
                <a:latin typeface="Montserrat" pitchFamily="34" charset="0"/>
                <a:ea typeface="Montserrat" pitchFamily="34" charset="-122"/>
                <a:cs typeface="Montserrat" pitchFamily="34" charset="-120"/>
              </a:rPr>
              <a:t>Training students in toxicology</a:t>
            </a:r>
            <a:endParaRPr lang="en-US" dirty="0"/>
          </a:p>
        </p:txBody>
      </p:sp>
      <p:pic>
        <p:nvPicPr>
          <p:cNvPr id="18" name="Image 5" descr="preencoded.png"/>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6123716" y="4637023"/>
            <a:ext cx="536275" cy="529480"/>
          </a:xfrm>
          <a:prstGeom prst="rect">
            <a:avLst/>
          </a:prstGeom>
        </p:spPr>
      </p:pic>
      <p:sp>
        <p:nvSpPr>
          <p:cNvPr id="19" name="Text 11"/>
          <p:cNvSpPr/>
          <p:nvPr/>
        </p:nvSpPr>
        <p:spPr>
          <a:xfrm>
            <a:off x="6885609" y="4633619"/>
            <a:ext cx="2375535" cy="296863"/>
          </a:xfrm>
          <a:prstGeom prst="rect">
            <a:avLst/>
          </a:prstGeom>
          <a:noFill/>
          <a:ln/>
        </p:spPr>
        <p:txBody>
          <a:bodyPr wrap="none" lIns="0" tIns="0" rIns="0" bIns="0" rtlCol="0" anchor="t"/>
          <a:lstStyle/>
          <a:p>
            <a:pPr marL="0" indent="0" algn="l">
              <a:lnSpc>
                <a:spcPct val="104000"/>
              </a:lnSpc>
              <a:buNone/>
            </a:pPr>
            <a:r>
              <a:rPr lang="en-US" sz="2400" b="1">
                <a:solidFill>
                  <a:srgbClr val="003766"/>
                </a:solidFill>
                <a:latin typeface="Barlow Bold" pitchFamily="34" charset="0"/>
                <a:ea typeface="Barlow Bold" pitchFamily="34" charset="-122"/>
                <a:cs typeface="Barlow Bold" pitchFamily="34" charset="-120"/>
              </a:rPr>
              <a:t>Forensics</a:t>
            </a:r>
            <a:endParaRPr lang="en-US" sz="2400"/>
          </a:p>
        </p:txBody>
      </p:sp>
      <p:sp>
        <p:nvSpPr>
          <p:cNvPr id="20" name="Text 12"/>
          <p:cNvSpPr/>
          <p:nvPr/>
        </p:nvSpPr>
        <p:spPr>
          <a:xfrm>
            <a:off x="6885609" y="5038729"/>
            <a:ext cx="4674178" cy="288925"/>
          </a:xfrm>
          <a:prstGeom prst="rect">
            <a:avLst/>
          </a:prstGeom>
          <a:noFill/>
          <a:ln/>
        </p:spPr>
        <p:txBody>
          <a:bodyPr wrap="none" lIns="0" tIns="0" rIns="0" bIns="0" rtlCol="0" anchor="t"/>
          <a:lstStyle/>
          <a:p>
            <a:pPr marL="0" indent="0" algn="l">
              <a:lnSpc>
                <a:spcPct val="133000"/>
              </a:lnSpc>
              <a:buNone/>
            </a:pPr>
            <a:r>
              <a:rPr lang="en-US" dirty="0">
                <a:solidFill>
                  <a:srgbClr val="003766"/>
                </a:solidFill>
                <a:latin typeface="Montserrat" pitchFamily="34" charset="0"/>
                <a:ea typeface="Montserrat" pitchFamily="34" charset="-122"/>
                <a:cs typeface="Montserrat" pitchFamily="34" charset="-120"/>
              </a:rPr>
              <a:t>Poison detection in criminal cases</a:t>
            </a:r>
            <a:endParaRPr lang="en-US" dirty="0"/>
          </a:p>
        </p:txBody>
      </p:sp>
      <p:sp>
        <p:nvSpPr>
          <p:cNvPr id="21" name="TextBox 20">
            <a:extLst>
              <a:ext uri="{FF2B5EF4-FFF2-40B4-BE49-F238E27FC236}">
                <a16:creationId xmlns:a16="http://schemas.microsoft.com/office/drawing/2014/main" id="{C52020F9-EA58-A804-564D-172CBDE95938}"/>
              </a:ext>
            </a:extLst>
          </p:cNvPr>
          <p:cNvSpPr txBox="1"/>
          <p:nvPr/>
        </p:nvSpPr>
        <p:spPr>
          <a:xfrm>
            <a:off x="67923" y="6603663"/>
            <a:ext cx="6123708" cy="230832"/>
          </a:xfrm>
          <a:prstGeom prst="rect">
            <a:avLst/>
          </a:prstGeom>
          <a:noFill/>
        </p:spPr>
        <p:txBody>
          <a:bodyPr wrap="square">
            <a:spAutoFit/>
          </a:bodyPr>
          <a:lstStyle/>
          <a:p>
            <a:r>
              <a:rPr lang="en-US" sz="900" b="0" i="0" dirty="0">
                <a:solidFill>
                  <a:srgbClr val="1A3A5C"/>
                </a:solidFill>
                <a:effectLst/>
                <a:latin typeface="Roboto" panose="02000000000000000000" pitchFamily="2" charset="0"/>
              </a:rPr>
              <a:t>© 2026 - Society of Toxicology</a:t>
            </a:r>
            <a:endParaRPr lang="en-US" sz="900" dirty="0">
              <a:solidFill>
                <a:srgbClr val="1A3A5C"/>
              </a:solidFill>
            </a:endParaRPr>
          </a:p>
        </p:txBody>
      </p:sp>
    </p:spTree>
    <p:custDataLst>
      <p:tags r:id="rId1"/>
    </p:custDataLst>
    <p:extLst>
      <p:ext uri="{BB962C8B-B14F-4D97-AF65-F5344CB8AC3E}">
        <p14:creationId xmlns:p14="http://schemas.microsoft.com/office/powerpoint/2010/main" val="11204486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682310" y="721133"/>
            <a:ext cx="10927878" cy="1187847"/>
          </a:xfrm>
          <a:prstGeom prst="rect">
            <a:avLst/>
          </a:prstGeom>
          <a:noFill/>
          <a:ln/>
        </p:spPr>
        <p:txBody>
          <a:bodyPr wrap="square" lIns="0" tIns="0" rIns="0" bIns="0" rtlCol="0" anchor="t">
            <a:normAutofit/>
          </a:bodyPr>
          <a:lstStyle/>
          <a:p>
            <a:pPr marL="0" indent="0" algn="l">
              <a:lnSpc>
                <a:spcPct val="104000"/>
              </a:lnSpc>
              <a:buNone/>
            </a:pPr>
            <a:r>
              <a:rPr lang="en-US" sz="3700" b="1" dirty="0">
                <a:solidFill>
                  <a:srgbClr val="00529C"/>
                </a:solidFill>
                <a:latin typeface="Barlow Bold" pitchFamily="34" charset="0"/>
                <a:ea typeface="Barlow Bold" pitchFamily="34" charset="-122"/>
                <a:cs typeface="Barlow Bold" pitchFamily="34" charset="-120"/>
              </a:rPr>
              <a:t>Governmental Agencies Use Dose-Response to Establish Safe Exposures</a:t>
            </a:r>
            <a:endParaRPr lang="en-US" sz="3700" dirty="0"/>
          </a:p>
        </p:txBody>
      </p:sp>
      <p:sp>
        <p:nvSpPr>
          <p:cNvPr id="3" name="Shape 1"/>
          <p:cNvSpPr/>
          <p:nvPr/>
        </p:nvSpPr>
        <p:spPr>
          <a:xfrm>
            <a:off x="501836" y="2657177"/>
            <a:ext cx="5503824" cy="3002260"/>
          </a:xfrm>
          <a:prstGeom prst="roundRect">
            <a:avLst>
              <a:gd name="adj" fmla="val 14433"/>
            </a:avLst>
          </a:prstGeom>
          <a:solidFill>
            <a:srgbClr val="1A3A5C"/>
          </a:solidFill>
          <a:ln/>
        </p:spPr>
        <p:txBody>
          <a:bodyPr/>
          <a:lstStyle/>
          <a:p>
            <a:endParaRPr lang="en-US"/>
          </a:p>
        </p:txBody>
      </p:sp>
      <p:sp>
        <p:nvSpPr>
          <p:cNvPr id="4" name="Text 2"/>
          <p:cNvSpPr/>
          <p:nvPr/>
        </p:nvSpPr>
        <p:spPr>
          <a:xfrm>
            <a:off x="682310" y="2837656"/>
            <a:ext cx="5532696" cy="356295"/>
          </a:xfrm>
          <a:prstGeom prst="rect">
            <a:avLst/>
          </a:prstGeom>
          <a:noFill/>
          <a:ln/>
        </p:spPr>
        <p:txBody>
          <a:bodyPr wrap="none" lIns="0" tIns="0" rIns="0" bIns="0" rtlCol="0" anchor="t"/>
          <a:lstStyle/>
          <a:p>
            <a:pPr marL="0" indent="0" algn="l">
              <a:lnSpc>
                <a:spcPct val="104000"/>
              </a:lnSpc>
              <a:buNone/>
            </a:pPr>
            <a:r>
              <a:rPr lang="en-US" sz="2200" b="1" dirty="0">
                <a:solidFill>
                  <a:srgbClr val="FFFFFF"/>
                </a:solidFill>
                <a:latin typeface="Barlow Bold" pitchFamily="34" charset="0"/>
                <a:ea typeface="Barlow Bold" pitchFamily="34" charset="-122"/>
                <a:cs typeface="Barlow Bold" pitchFamily="34" charset="-120"/>
              </a:rPr>
              <a:t>US Food and Drug Administration (US FDA)</a:t>
            </a:r>
            <a:endParaRPr lang="en-US" sz="2200" dirty="0"/>
          </a:p>
        </p:txBody>
      </p:sp>
      <p:pic>
        <p:nvPicPr>
          <p:cNvPr id="5" name="Image 0"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82310" y="3397052"/>
            <a:ext cx="451335" cy="451346"/>
          </a:xfrm>
          <a:prstGeom prst="rect">
            <a:avLst/>
          </a:prstGeom>
        </p:spPr>
      </p:pic>
      <p:sp>
        <p:nvSpPr>
          <p:cNvPr id="6" name="Text 3"/>
          <p:cNvSpPr/>
          <p:nvPr/>
        </p:nvSpPr>
        <p:spPr>
          <a:xfrm>
            <a:off x="1359263" y="3397052"/>
            <a:ext cx="1781627" cy="890587"/>
          </a:xfrm>
          <a:prstGeom prst="rect">
            <a:avLst/>
          </a:prstGeom>
          <a:noFill/>
          <a:ln/>
        </p:spPr>
        <p:txBody>
          <a:bodyPr wrap="square" lIns="0" tIns="0" rIns="0" bIns="0" rtlCol="0" anchor="t">
            <a:normAutofit/>
          </a:bodyPr>
          <a:lstStyle/>
          <a:p>
            <a:pPr marL="0" indent="0" algn="l">
              <a:lnSpc>
                <a:spcPct val="104000"/>
              </a:lnSpc>
              <a:buNone/>
            </a:pPr>
            <a:r>
              <a:rPr lang="en-US" sz="1850" b="1" dirty="0">
                <a:solidFill>
                  <a:srgbClr val="FFFFFF"/>
                </a:solidFill>
                <a:latin typeface="Barlow Bold" pitchFamily="34" charset="0"/>
                <a:ea typeface="Barlow Bold" pitchFamily="34" charset="-122"/>
                <a:cs typeface="Barlow Bold" pitchFamily="34" charset="-120"/>
              </a:rPr>
              <a:t>Human &amp; Veterinary Pharmaceuticals</a:t>
            </a:r>
            <a:endParaRPr lang="en-US" sz="1850" dirty="0"/>
          </a:p>
        </p:txBody>
      </p:sp>
      <p:sp>
        <p:nvSpPr>
          <p:cNvPr id="8" name="Text 4"/>
          <p:cNvSpPr/>
          <p:nvPr/>
        </p:nvSpPr>
        <p:spPr>
          <a:xfrm>
            <a:off x="4043460" y="3397052"/>
            <a:ext cx="1781726" cy="296863"/>
          </a:xfrm>
          <a:prstGeom prst="rect">
            <a:avLst/>
          </a:prstGeom>
          <a:noFill/>
          <a:ln/>
        </p:spPr>
        <p:txBody>
          <a:bodyPr wrap="none" lIns="0" tIns="0" rIns="0" bIns="0" rtlCol="0" anchor="t"/>
          <a:lstStyle/>
          <a:p>
            <a:pPr marL="0" indent="0" algn="l">
              <a:lnSpc>
                <a:spcPct val="104000"/>
              </a:lnSpc>
              <a:buNone/>
            </a:pPr>
            <a:r>
              <a:rPr lang="en-US" sz="1850" b="1" dirty="0">
                <a:solidFill>
                  <a:srgbClr val="FFFFFF"/>
                </a:solidFill>
                <a:latin typeface="Barlow Bold" pitchFamily="34" charset="0"/>
                <a:ea typeface="Barlow Bold" pitchFamily="34" charset="-122"/>
                <a:cs typeface="Barlow Bold" pitchFamily="34" charset="-120"/>
              </a:rPr>
              <a:t>Bottled Water</a:t>
            </a:r>
            <a:endParaRPr lang="en-US" sz="1850" dirty="0"/>
          </a:p>
        </p:txBody>
      </p:sp>
      <p:pic>
        <p:nvPicPr>
          <p:cNvPr id="9"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50721" y="4648696"/>
            <a:ext cx="314512" cy="451346"/>
          </a:xfrm>
          <a:prstGeom prst="rect">
            <a:avLst/>
          </a:prstGeom>
        </p:spPr>
      </p:pic>
      <p:sp>
        <p:nvSpPr>
          <p:cNvPr id="10" name="Text 5"/>
          <p:cNvSpPr/>
          <p:nvPr/>
        </p:nvSpPr>
        <p:spPr>
          <a:xfrm>
            <a:off x="1359263" y="4648696"/>
            <a:ext cx="1781627" cy="296863"/>
          </a:xfrm>
          <a:prstGeom prst="rect">
            <a:avLst/>
          </a:prstGeom>
          <a:noFill/>
          <a:ln/>
        </p:spPr>
        <p:txBody>
          <a:bodyPr wrap="none" lIns="0" tIns="0" rIns="0" bIns="0" rtlCol="0" anchor="t"/>
          <a:lstStyle/>
          <a:p>
            <a:pPr marL="0" indent="0" algn="l">
              <a:lnSpc>
                <a:spcPct val="104000"/>
              </a:lnSpc>
              <a:buNone/>
            </a:pPr>
            <a:r>
              <a:rPr lang="en-US" sz="1850" b="1">
                <a:solidFill>
                  <a:srgbClr val="FFFFFF"/>
                </a:solidFill>
                <a:latin typeface="Barlow Bold" pitchFamily="34" charset="0"/>
                <a:ea typeface="Barlow Bold" pitchFamily="34" charset="-122"/>
                <a:cs typeface="Barlow Bold" pitchFamily="34" charset="-120"/>
              </a:rPr>
              <a:t>Food Additives</a:t>
            </a:r>
            <a:endParaRPr lang="en-US" sz="1850"/>
          </a:p>
        </p:txBody>
      </p:sp>
      <p:pic>
        <p:nvPicPr>
          <p:cNvPr id="11"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366507" y="4657075"/>
            <a:ext cx="451335" cy="434588"/>
          </a:xfrm>
          <a:prstGeom prst="rect">
            <a:avLst/>
          </a:prstGeom>
        </p:spPr>
      </p:pic>
      <p:sp>
        <p:nvSpPr>
          <p:cNvPr id="12" name="Text 6"/>
          <p:cNvSpPr/>
          <p:nvPr/>
        </p:nvSpPr>
        <p:spPr>
          <a:xfrm>
            <a:off x="4043460" y="4648696"/>
            <a:ext cx="1781726" cy="296863"/>
          </a:xfrm>
          <a:prstGeom prst="rect">
            <a:avLst/>
          </a:prstGeom>
          <a:noFill/>
          <a:ln/>
        </p:spPr>
        <p:txBody>
          <a:bodyPr wrap="none" lIns="0" tIns="0" rIns="0" bIns="0" rtlCol="0" anchor="t"/>
          <a:lstStyle/>
          <a:p>
            <a:pPr marL="0" indent="0" algn="l">
              <a:lnSpc>
                <a:spcPct val="104000"/>
              </a:lnSpc>
              <a:buNone/>
            </a:pPr>
            <a:r>
              <a:rPr lang="en-US" sz="1850" b="1">
                <a:solidFill>
                  <a:srgbClr val="FFFFFF"/>
                </a:solidFill>
                <a:latin typeface="Barlow Bold" pitchFamily="34" charset="0"/>
                <a:ea typeface="Barlow Bold" pitchFamily="34" charset="-122"/>
                <a:cs typeface="Barlow Bold" pitchFamily="34" charset="-120"/>
              </a:rPr>
              <a:t>Medical Devices</a:t>
            </a:r>
            <a:endParaRPr lang="en-US" sz="1850"/>
          </a:p>
        </p:txBody>
      </p:sp>
      <p:sp>
        <p:nvSpPr>
          <p:cNvPr id="13" name="Shape 7"/>
          <p:cNvSpPr/>
          <p:nvPr/>
        </p:nvSpPr>
        <p:spPr>
          <a:xfrm>
            <a:off x="6192385" y="2657177"/>
            <a:ext cx="5503824" cy="3002260"/>
          </a:xfrm>
          <a:prstGeom prst="roundRect">
            <a:avLst>
              <a:gd name="adj" fmla="val 14433"/>
            </a:avLst>
          </a:prstGeom>
          <a:solidFill>
            <a:srgbClr val="F5F5F5"/>
          </a:solidFill>
          <a:ln/>
        </p:spPr>
        <p:txBody>
          <a:bodyPr/>
          <a:lstStyle/>
          <a:p>
            <a:endParaRPr lang="en-US"/>
          </a:p>
        </p:txBody>
      </p:sp>
      <p:sp>
        <p:nvSpPr>
          <p:cNvPr id="14" name="Text 8"/>
          <p:cNvSpPr/>
          <p:nvPr/>
        </p:nvSpPr>
        <p:spPr>
          <a:xfrm>
            <a:off x="6576894" y="2754709"/>
            <a:ext cx="5142875" cy="712589"/>
          </a:xfrm>
          <a:prstGeom prst="rect">
            <a:avLst/>
          </a:prstGeom>
          <a:noFill/>
          <a:ln/>
        </p:spPr>
        <p:txBody>
          <a:bodyPr wrap="square" lIns="0" tIns="0" rIns="0" bIns="0" rtlCol="0" anchor="t">
            <a:normAutofit/>
          </a:bodyPr>
          <a:lstStyle/>
          <a:p>
            <a:pPr marL="0" indent="0" algn="l">
              <a:lnSpc>
                <a:spcPct val="104000"/>
              </a:lnSpc>
              <a:buNone/>
            </a:pPr>
            <a:r>
              <a:rPr lang="en-US" sz="2200" b="1" dirty="0">
                <a:solidFill>
                  <a:srgbClr val="00529C"/>
                </a:solidFill>
                <a:latin typeface="Barlow Bold" pitchFamily="34" charset="0"/>
              </a:rPr>
              <a:t>US Environmental Protection Agency</a:t>
            </a:r>
          </a:p>
          <a:p>
            <a:pPr marL="0" indent="0" algn="l">
              <a:lnSpc>
                <a:spcPct val="104000"/>
              </a:lnSpc>
              <a:buNone/>
            </a:pPr>
            <a:r>
              <a:rPr lang="en-US" sz="2200" b="1" dirty="0">
                <a:solidFill>
                  <a:srgbClr val="00529C"/>
                </a:solidFill>
                <a:latin typeface="Barlow Bold" pitchFamily="34" charset="0"/>
              </a:rPr>
              <a:t> (US EPA)</a:t>
            </a:r>
          </a:p>
        </p:txBody>
      </p:sp>
      <p:sp>
        <p:nvSpPr>
          <p:cNvPr id="16" name="Text 9"/>
          <p:cNvSpPr/>
          <p:nvPr/>
        </p:nvSpPr>
        <p:spPr>
          <a:xfrm>
            <a:off x="7049812" y="3753346"/>
            <a:ext cx="1781627" cy="296863"/>
          </a:xfrm>
          <a:prstGeom prst="rect">
            <a:avLst/>
          </a:prstGeom>
          <a:noFill/>
          <a:ln/>
        </p:spPr>
        <p:txBody>
          <a:bodyPr wrap="none" lIns="0" tIns="0" rIns="0" bIns="0" rtlCol="0" anchor="t"/>
          <a:lstStyle/>
          <a:p>
            <a:pPr marL="0" indent="0" algn="l">
              <a:lnSpc>
                <a:spcPct val="104000"/>
              </a:lnSpc>
              <a:buNone/>
            </a:pPr>
            <a:r>
              <a:rPr lang="en-US" sz="1850" b="1" dirty="0">
                <a:solidFill>
                  <a:srgbClr val="003766"/>
                </a:solidFill>
                <a:latin typeface="Barlow Bold" pitchFamily="34" charset="0"/>
                <a:ea typeface="Barlow Bold" pitchFamily="34" charset="-122"/>
                <a:cs typeface="Barlow Bold" pitchFamily="34" charset="-120"/>
              </a:rPr>
              <a:t>Air Pollution</a:t>
            </a:r>
            <a:endParaRPr lang="en-US" sz="1850" dirty="0"/>
          </a:p>
        </p:txBody>
      </p:sp>
      <p:pic>
        <p:nvPicPr>
          <p:cNvPr id="17" name="Image 5"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057056" y="3790145"/>
            <a:ext cx="451335" cy="377747"/>
          </a:xfrm>
          <a:prstGeom prst="rect">
            <a:avLst/>
          </a:prstGeom>
        </p:spPr>
      </p:pic>
      <p:sp>
        <p:nvSpPr>
          <p:cNvPr id="18" name="Text 10"/>
          <p:cNvSpPr/>
          <p:nvPr/>
        </p:nvSpPr>
        <p:spPr>
          <a:xfrm>
            <a:off x="9734009" y="3753346"/>
            <a:ext cx="1781726" cy="296863"/>
          </a:xfrm>
          <a:prstGeom prst="rect">
            <a:avLst/>
          </a:prstGeom>
          <a:noFill/>
          <a:ln/>
        </p:spPr>
        <p:txBody>
          <a:bodyPr wrap="none" lIns="0" tIns="0" rIns="0" bIns="0" rtlCol="0" anchor="t"/>
          <a:lstStyle/>
          <a:p>
            <a:pPr marL="0" indent="0" algn="l">
              <a:lnSpc>
                <a:spcPct val="104000"/>
              </a:lnSpc>
              <a:buNone/>
            </a:pPr>
            <a:r>
              <a:rPr lang="en-US" sz="1850" b="1">
                <a:solidFill>
                  <a:srgbClr val="003766"/>
                </a:solidFill>
                <a:latin typeface="Barlow Bold" pitchFamily="34" charset="0"/>
                <a:ea typeface="Barlow Bold" pitchFamily="34" charset="-122"/>
                <a:cs typeface="Barlow Bold" pitchFamily="34" charset="-120"/>
              </a:rPr>
              <a:t>Tap Water</a:t>
            </a:r>
            <a:endParaRPr lang="en-US" sz="1850"/>
          </a:p>
        </p:txBody>
      </p:sp>
      <p:sp>
        <p:nvSpPr>
          <p:cNvPr id="20" name="Text 11"/>
          <p:cNvSpPr/>
          <p:nvPr/>
        </p:nvSpPr>
        <p:spPr>
          <a:xfrm>
            <a:off x="7049812" y="4565749"/>
            <a:ext cx="1781627" cy="593725"/>
          </a:xfrm>
          <a:prstGeom prst="rect">
            <a:avLst/>
          </a:prstGeom>
          <a:noFill/>
          <a:ln/>
        </p:spPr>
        <p:txBody>
          <a:bodyPr wrap="square" lIns="0" tIns="0" rIns="0" bIns="0" rtlCol="0" anchor="t">
            <a:normAutofit/>
          </a:bodyPr>
          <a:lstStyle/>
          <a:p>
            <a:pPr marL="0" indent="0" algn="l">
              <a:lnSpc>
                <a:spcPct val="104000"/>
              </a:lnSpc>
              <a:buNone/>
            </a:pPr>
            <a:r>
              <a:rPr lang="en-US" sz="1850" b="1">
                <a:solidFill>
                  <a:srgbClr val="003766"/>
                </a:solidFill>
                <a:latin typeface="Barlow Bold" pitchFamily="34" charset="0"/>
                <a:ea typeface="Barlow Bold" pitchFamily="34" charset="-122"/>
                <a:cs typeface="Barlow Bold" pitchFamily="34" charset="-120"/>
              </a:rPr>
              <a:t>Pesticides and Fertilizers</a:t>
            </a:r>
            <a:endParaRPr lang="en-US" sz="1850"/>
          </a:p>
        </p:txBody>
      </p:sp>
      <p:sp>
        <p:nvSpPr>
          <p:cNvPr id="22" name="Text 12"/>
          <p:cNvSpPr/>
          <p:nvPr/>
        </p:nvSpPr>
        <p:spPr>
          <a:xfrm>
            <a:off x="9734009" y="4565749"/>
            <a:ext cx="1781726" cy="890587"/>
          </a:xfrm>
          <a:prstGeom prst="rect">
            <a:avLst/>
          </a:prstGeom>
          <a:noFill/>
          <a:ln/>
        </p:spPr>
        <p:txBody>
          <a:bodyPr wrap="square" lIns="0" tIns="0" rIns="0" bIns="0" rtlCol="0" anchor="t">
            <a:normAutofit/>
          </a:bodyPr>
          <a:lstStyle/>
          <a:p>
            <a:pPr marL="0" indent="0" algn="l">
              <a:lnSpc>
                <a:spcPct val="104000"/>
              </a:lnSpc>
              <a:buNone/>
            </a:pPr>
            <a:r>
              <a:rPr lang="en-US" sz="1850" b="1">
                <a:solidFill>
                  <a:srgbClr val="003766"/>
                </a:solidFill>
                <a:latin typeface="Barlow Bold" pitchFamily="34" charset="0"/>
                <a:ea typeface="Barlow Bold" pitchFamily="34" charset="-122"/>
                <a:cs typeface="Barlow Bold" pitchFamily="34" charset="-120"/>
              </a:rPr>
              <a:t>Anti-Microbial Cleaning Products</a:t>
            </a:r>
            <a:endParaRPr lang="en-US" sz="1850"/>
          </a:p>
        </p:txBody>
      </p:sp>
      <p:pic>
        <p:nvPicPr>
          <p:cNvPr id="29" name="Picture 28">
            <a:extLst>
              <a:ext uri="{FF2B5EF4-FFF2-40B4-BE49-F238E27FC236}">
                <a16:creationId xmlns:a16="http://schemas.microsoft.com/office/drawing/2014/main" id="{3180A886-160E-9DF5-AE6D-DEB67015F2E1}"/>
              </a:ext>
            </a:extLst>
          </p:cNvPr>
          <p:cNvPicPr>
            <a:picLocks noChangeAspect="1"/>
          </p:cNvPicPr>
          <p:nvPr/>
        </p:nvPicPr>
        <p:blipFill>
          <a:blip r:embed="rId8"/>
          <a:stretch>
            <a:fillRect/>
          </a:stretch>
        </p:blipFill>
        <p:spPr>
          <a:xfrm>
            <a:off x="3502778" y="3278600"/>
            <a:ext cx="203200" cy="542834"/>
          </a:xfrm>
          <a:prstGeom prst="rect">
            <a:avLst/>
          </a:prstGeom>
        </p:spPr>
      </p:pic>
      <p:sp>
        <p:nvSpPr>
          <p:cNvPr id="7" name="TextBox 6">
            <a:extLst>
              <a:ext uri="{FF2B5EF4-FFF2-40B4-BE49-F238E27FC236}">
                <a16:creationId xmlns:a16="http://schemas.microsoft.com/office/drawing/2014/main" id="{27430D81-6AAF-802D-B3AD-9E07E786CC33}"/>
              </a:ext>
            </a:extLst>
          </p:cNvPr>
          <p:cNvSpPr txBox="1"/>
          <p:nvPr/>
        </p:nvSpPr>
        <p:spPr>
          <a:xfrm>
            <a:off x="67923" y="6603663"/>
            <a:ext cx="6123708" cy="230832"/>
          </a:xfrm>
          <a:prstGeom prst="rect">
            <a:avLst/>
          </a:prstGeom>
          <a:noFill/>
        </p:spPr>
        <p:txBody>
          <a:bodyPr wrap="square">
            <a:spAutoFit/>
          </a:bodyPr>
          <a:lstStyle/>
          <a:p>
            <a:r>
              <a:rPr lang="en-US" sz="900" b="0" i="0" dirty="0">
                <a:solidFill>
                  <a:srgbClr val="1A3A5C"/>
                </a:solidFill>
                <a:effectLst/>
                <a:latin typeface="Roboto" panose="02000000000000000000" pitchFamily="2" charset="0"/>
              </a:rPr>
              <a:t>© 2026 - Society of Toxicology</a:t>
            </a:r>
            <a:endParaRPr lang="en-US" sz="900" dirty="0">
              <a:solidFill>
                <a:srgbClr val="1A3A5C"/>
              </a:solidFill>
            </a:endParaRPr>
          </a:p>
        </p:txBody>
      </p:sp>
      <p:pic>
        <p:nvPicPr>
          <p:cNvPr id="26" name="Image 7" descr="preencoded.png">
            <a:extLst>
              <a:ext uri="{FF2B5EF4-FFF2-40B4-BE49-F238E27FC236}">
                <a16:creationId xmlns:a16="http://schemas.microsoft.com/office/drawing/2014/main" id="{34D3E079-FA12-6EF4-EF0C-FA6103F9DAB9}"/>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031656" y="4597801"/>
            <a:ext cx="451335" cy="451346"/>
          </a:xfrm>
          <a:prstGeom prst="rect">
            <a:avLst/>
          </a:prstGeom>
        </p:spPr>
      </p:pic>
      <p:pic>
        <p:nvPicPr>
          <p:cNvPr id="28" name="Image 6" descr="preencoded.png">
            <a:extLst>
              <a:ext uri="{FF2B5EF4-FFF2-40B4-BE49-F238E27FC236}">
                <a16:creationId xmlns:a16="http://schemas.microsoft.com/office/drawing/2014/main" id="{E49EF686-22E0-FC83-EBA0-0247432FB8A9}"/>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6372859" y="4636087"/>
            <a:ext cx="451335" cy="451346"/>
          </a:xfrm>
          <a:prstGeom prst="rect">
            <a:avLst/>
          </a:prstGeom>
        </p:spPr>
      </p:pic>
      <p:pic>
        <p:nvPicPr>
          <p:cNvPr id="31" name="Image 4" descr="preencoded.png">
            <a:extLst>
              <a:ext uri="{FF2B5EF4-FFF2-40B4-BE49-F238E27FC236}">
                <a16:creationId xmlns:a16="http://schemas.microsoft.com/office/drawing/2014/main" id="{1A76510A-FE7D-62EF-C965-3CD36492158D}"/>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6372859" y="3671285"/>
            <a:ext cx="451335" cy="451346"/>
          </a:xfrm>
          <a:prstGeom prst="rect">
            <a:avLst/>
          </a:prstGeom>
        </p:spPr>
      </p:pic>
    </p:spTree>
    <p:custDataLst>
      <p:tags r:id="rId1"/>
    </p:custDataLst>
    <p:extLst>
      <p:ext uri="{BB962C8B-B14F-4D97-AF65-F5344CB8AC3E}">
        <p14:creationId xmlns:p14="http://schemas.microsoft.com/office/powerpoint/2010/main" val="37116757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7391215" y="0"/>
            <a:ext cx="4800480" cy="6858000"/>
          </a:xfrm>
          <a:prstGeom prst="rect">
            <a:avLst/>
          </a:prstGeom>
          <a:solidFill>
            <a:srgbClr val="D7E7F4"/>
          </a:solidFill>
          <a:ln/>
        </p:spPr>
        <p:txBody>
          <a:bodyPr/>
          <a:lstStyle/>
          <a:p>
            <a:endParaRPr lang="en-US"/>
          </a:p>
        </p:txBody>
      </p:sp>
      <p:sp>
        <p:nvSpPr>
          <p:cNvPr id="4" name="Text 1"/>
          <p:cNvSpPr/>
          <p:nvPr/>
        </p:nvSpPr>
        <p:spPr>
          <a:xfrm>
            <a:off x="631907" y="659012"/>
            <a:ext cx="6355993" cy="1187847"/>
          </a:xfrm>
          <a:prstGeom prst="rect">
            <a:avLst/>
          </a:prstGeom>
          <a:noFill/>
          <a:ln/>
        </p:spPr>
        <p:txBody>
          <a:bodyPr wrap="square" lIns="0" tIns="0" rIns="0" bIns="0" rtlCol="0" anchor="t">
            <a:normAutofit/>
          </a:bodyPr>
          <a:lstStyle/>
          <a:p>
            <a:pPr marL="0" indent="0" algn="l">
              <a:lnSpc>
                <a:spcPct val="104000"/>
              </a:lnSpc>
              <a:buNone/>
            </a:pPr>
            <a:r>
              <a:rPr lang="en-US" sz="3700" b="1" dirty="0">
                <a:solidFill>
                  <a:srgbClr val="00529C"/>
                </a:solidFill>
                <a:latin typeface="Barlow Bold" pitchFamily="34" charset="0"/>
                <a:ea typeface="Barlow Bold" pitchFamily="34" charset="-122"/>
                <a:cs typeface="Barlow Bold" pitchFamily="34" charset="-120"/>
              </a:rPr>
              <a:t>The Most Important Thing to Remember:</a:t>
            </a:r>
            <a:endParaRPr lang="en-US" sz="3700" dirty="0"/>
          </a:p>
        </p:txBody>
      </p:sp>
      <p:sp>
        <p:nvSpPr>
          <p:cNvPr id="5" name="Text 2"/>
          <p:cNvSpPr/>
          <p:nvPr/>
        </p:nvSpPr>
        <p:spPr>
          <a:xfrm>
            <a:off x="631906" y="2203496"/>
            <a:ext cx="6355993" cy="1639292"/>
          </a:xfrm>
          <a:prstGeom prst="rect">
            <a:avLst/>
          </a:prstGeom>
          <a:noFill/>
          <a:ln/>
        </p:spPr>
        <p:txBody>
          <a:bodyPr wrap="square" lIns="0" tIns="0" rIns="0" bIns="0" rtlCol="0" anchor="t">
            <a:normAutofit/>
          </a:bodyPr>
          <a:lstStyle/>
          <a:p>
            <a:pPr marL="0" indent="0" algn="ctr">
              <a:lnSpc>
                <a:spcPct val="104000"/>
              </a:lnSpc>
              <a:buNone/>
            </a:pPr>
            <a:r>
              <a:rPr lang="en-US" sz="5150" b="1">
                <a:solidFill>
                  <a:srgbClr val="00529C"/>
                </a:solidFill>
                <a:latin typeface="Barlow Bold" pitchFamily="34" charset="0"/>
                <a:ea typeface="Barlow Bold" pitchFamily="34" charset="-122"/>
                <a:cs typeface="Barlow Bold" pitchFamily="34" charset="-120"/>
              </a:rPr>
              <a:t>Everything is toxic at some dose.</a:t>
            </a:r>
            <a:endParaRPr lang="en-US" sz="5150"/>
          </a:p>
        </p:txBody>
      </p:sp>
      <p:sp>
        <p:nvSpPr>
          <p:cNvPr id="6" name="Shape 3"/>
          <p:cNvSpPr/>
          <p:nvPr/>
        </p:nvSpPr>
        <p:spPr>
          <a:xfrm>
            <a:off x="631908" y="4433887"/>
            <a:ext cx="25399" cy="1764903"/>
          </a:xfrm>
          <a:prstGeom prst="roundRect">
            <a:avLst>
              <a:gd name="adj" fmla="val 60001"/>
            </a:avLst>
          </a:prstGeom>
          <a:solidFill>
            <a:srgbClr val="5498CE"/>
          </a:solidFill>
          <a:ln/>
        </p:spPr>
        <p:txBody>
          <a:bodyPr/>
          <a:lstStyle/>
          <a:p>
            <a:endParaRPr lang="en-US"/>
          </a:p>
        </p:txBody>
      </p:sp>
      <p:sp>
        <p:nvSpPr>
          <p:cNvPr id="7" name="Text 4"/>
          <p:cNvSpPr/>
          <p:nvPr/>
        </p:nvSpPr>
        <p:spPr>
          <a:xfrm>
            <a:off x="902670" y="4433887"/>
            <a:ext cx="6085231" cy="1884851"/>
          </a:xfrm>
          <a:prstGeom prst="rect">
            <a:avLst/>
          </a:prstGeom>
          <a:noFill/>
          <a:ln/>
        </p:spPr>
        <p:txBody>
          <a:bodyPr wrap="square" lIns="0" tIns="0" rIns="0" bIns="0" rtlCol="0" anchor="t">
            <a:normAutofit/>
          </a:bodyPr>
          <a:lstStyle/>
          <a:p>
            <a:pPr marL="0" indent="0" algn="l">
              <a:lnSpc>
                <a:spcPct val="133000"/>
              </a:lnSpc>
              <a:spcAft>
                <a:spcPts val="1550"/>
              </a:spcAft>
              <a:buNone/>
            </a:pPr>
            <a:r>
              <a:rPr lang="en-US" sz="2000">
                <a:solidFill>
                  <a:srgbClr val="003766"/>
                </a:solidFill>
                <a:latin typeface="Montserrat" pitchFamily="34" charset="0"/>
                <a:ea typeface="Montserrat" pitchFamily="34" charset="-122"/>
                <a:cs typeface="Montserrat" pitchFamily="34" charset="-120"/>
              </a:rPr>
              <a:t>"All things are toxic, for there is nothing without poisonous qualities. It is only the </a:t>
            </a:r>
            <a:r>
              <a:rPr lang="en-US" sz="2000" b="1">
                <a:solidFill>
                  <a:srgbClr val="003766"/>
                </a:solidFill>
                <a:latin typeface="Montserrat" pitchFamily="34" charset="0"/>
                <a:ea typeface="Montserrat" pitchFamily="34" charset="-122"/>
                <a:cs typeface="Montserrat" pitchFamily="34" charset="-120"/>
              </a:rPr>
              <a:t>dose</a:t>
            </a:r>
            <a:r>
              <a:rPr lang="en-US" sz="2000">
                <a:solidFill>
                  <a:srgbClr val="003766"/>
                </a:solidFill>
                <a:latin typeface="Montserrat" pitchFamily="34" charset="0"/>
                <a:ea typeface="Montserrat" pitchFamily="34" charset="-122"/>
                <a:cs typeface="Montserrat" pitchFamily="34" charset="-120"/>
              </a:rPr>
              <a:t> that distinguishes a remedy from a poison."</a:t>
            </a:r>
            <a:endParaRPr lang="en-US" sz="2000"/>
          </a:p>
          <a:p>
            <a:pPr marL="0" indent="0" algn="l">
              <a:lnSpc>
                <a:spcPct val="133000"/>
              </a:lnSpc>
              <a:buNone/>
            </a:pPr>
            <a:r>
              <a:rPr lang="en-US">
                <a:solidFill>
                  <a:srgbClr val="003766"/>
                </a:solidFill>
                <a:latin typeface="Montserrat" pitchFamily="34" charset="0"/>
                <a:ea typeface="Montserrat" pitchFamily="34" charset="-122"/>
                <a:cs typeface="Montserrat" pitchFamily="34" charset="-120"/>
              </a:rPr>
              <a:t>— </a:t>
            </a:r>
            <a:r>
              <a:rPr lang="en-US" b="1">
                <a:solidFill>
                  <a:srgbClr val="003766"/>
                </a:solidFill>
                <a:latin typeface="Montserrat Bold" pitchFamily="34" charset="0"/>
                <a:ea typeface="Montserrat Bold" pitchFamily="34" charset="-122"/>
                <a:cs typeface="Montserrat Bold" pitchFamily="34" charset="-120"/>
              </a:rPr>
              <a:t>Paracelsus, 1500s</a:t>
            </a:r>
            <a:endParaRPr lang="en-US"/>
          </a:p>
        </p:txBody>
      </p:sp>
      <p:pic>
        <p:nvPicPr>
          <p:cNvPr id="8" name="Picture 7" descr="Thumbnail">
            <a:extLst>
              <a:ext uri="{FF2B5EF4-FFF2-40B4-BE49-F238E27FC236}">
                <a16:creationId xmlns:a16="http://schemas.microsoft.com/office/drawing/2014/main" id="{37262967-165F-E696-B931-A23C5909C5AB}"/>
              </a:ext>
            </a:extLst>
          </p:cNvPr>
          <p:cNvPicPr>
            <a:picLocks noChangeAspect="1"/>
          </p:cNvPicPr>
          <p:nvPr/>
        </p:nvPicPr>
        <p:blipFill>
          <a:blip r:embed="rId4"/>
          <a:srcRect l="6591" t="14167" r="18626" b="-1"/>
          <a:stretch>
            <a:fillRect/>
          </a:stretch>
        </p:blipFill>
        <p:spPr>
          <a:xfrm>
            <a:off x="7953376" y="485775"/>
            <a:ext cx="3848100" cy="5886450"/>
          </a:xfrm>
          <a:prstGeom prst="rect">
            <a:avLst/>
          </a:prstGeom>
        </p:spPr>
      </p:pic>
      <p:sp>
        <p:nvSpPr>
          <p:cNvPr id="3" name="TextBox 2">
            <a:extLst>
              <a:ext uri="{FF2B5EF4-FFF2-40B4-BE49-F238E27FC236}">
                <a16:creationId xmlns:a16="http://schemas.microsoft.com/office/drawing/2014/main" id="{3F3BA84C-01EB-FFD5-F90C-4C11BB865E8E}"/>
              </a:ext>
            </a:extLst>
          </p:cNvPr>
          <p:cNvSpPr txBox="1"/>
          <p:nvPr/>
        </p:nvSpPr>
        <p:spPr>
          <a:xfrm>
            <a:off x="67923" y="6603663"/>
            <a:ext cx="6123708" cy="230832"/>
          </a:xfrm>
          <a:prstGeom prst="rect">
            <a:avLst/>
          </a:prstGeom>
          <a:noFill/>
        </p:spPr>
        <p:txBody>
          <a:bodyPr wrap="square">
            <a:spAutoFit/>
          </a:bodyPr>
          <a:lstStyle/>
          <a:p>
            <a:r>
              <a:rPr lang="en-US" sz="900" b="0" i="0" dirty="0">
                <a:solidFill>
                  <a:srgbClr val="1A3A5C"/>
                </a:solidFill>
                <a:effectLst/>
                <a:latin typeface="Roboto" panose="02000000000000000000" pitchFamily="2" charset="0"/>
              </a:rPr>
              <a:t>© 2026 - Society of Toxicology</a:t>
            </a:r>
            <a:endParaRPr lang="en-US" sz="900" dirty="0">
              <a:solidFill>
                <a:srgbClr val="1A3A5C"/>
              </a:solidFill>
            </a:endParaRPr>
          </a:p>
        </p:txBody>
      </p:sp>
    </p:spTree>
    <p:custDataLst>
      <p:tags r:id="rId1"/>
    </p:custDataLst>
    <p:extLst>
      <p:ext uri="{BB962C8B-B14F-4D97-AF65-F5344CB8AC3E}">
        <p14:creationId xmlns:p14="http://schemas.microsoft.com/office/powerpoint/2010/main" val="29614345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DFF1013B-5FA3-791D-35CD-2DB62A11E2DC}"/>
              </a:ext>
            </a:extLst>
          </p:cNvPr>
          <p:cNvSpPr/>
          <p:nvPr/>
        </p:nvSpPr>
        <p:spPr>
          <a:xfrm>
            <a:off x="6391765" y="1870042"/>
            <a:ext cx="2200150" cy="2808436"/>
          </a:xfrm>
          <a:prstGeom prst="rect">
            <a:avLst/>
          </a:prstGeom>
          <a:solidFill>
            <a:srgbClr val="D7E7F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B644DAC-A0EC-8A27-9BBD-8EC2F4BD316D}"/>
              </a:ext>
            </a:extLst>
          </p:cNvPr>
          <p:cNvSpPr/>
          <p:nvPr/>
        </p:nvSpPr>
        <p:spPr>
          <a:xfrm>
            <a:off x="289998" y="4277006"/>
            <a:ext cx="1811435" cy="1826750"/>
          </a:xfrm>
          <a:prstGeom prst="rect">
            <a:avLst/>
          </a:prstGeom>
          <a:solidFill>
            <a:srgbClr val="D7E7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0"/>
          <p:cNvSpPr/>
          <p:nvPr/>
        </p:nvSpPr>
        <p:spPr>
          <a:xfrm>
            <a:off x="631908" y="526752"/>
            <a:ext cx="6184051" cy="575270"/>
          </a:xfrm>
          <a:prstGeom prst="rect">
            <a:avLst/>
          </a:prstGeom>
          <a:noFill/>
          <a:ln/>
        </p:spPr>
        <p:txBody>
          <a:bodyPr wrap="none" lIns="0" tIns="0" rIns="0" bIns="0" rtlCol="0" anchor="t"/>
          <a:lstStyle/>
          <a:p>
            <a:pPr marL="0" indent="0" algn="l">
              <a:lnSpc>
                <a:spcPct val="104000"/>
              </a:lnSpc>
              <a:buNone/>
            </a:pPr>
            <a:r>
              <a:rPr lang="en-US" sz="3600" b="1">
                <a:solidFill>
                  <a:srgbClr val="00529C"/>
                </a:solidFill>
                <a:latin typeface="Barlow Bold" pitchFamily="34" charset="0"/>
                <a:ea typeface="Barlow Bold" pitchFamily="34" charset="-122"/>
                <a:cs typeface="Barlow Bold" pitchFamily="34" charset="-120"/>
              </a:rPr>
              <a:t>Toxicology Success Stories</a:t>
            </a:r>
            <a:endParaRPr lang="en-US" sz="3600"/>
          </a:p>
        </p:txBody>
      </p:sp>
      <p:sp>
        <p:nvSpPr>
          <p:cNvPr id="3" name="Text 1"/>
          <p:cNvSpPr/>
          <p:nvPr/>
        </p:nvSpPr>
        <p:spPr>
          <a:xfrm>
            <a:off x="545050" y="1355593"/>
            <a:ext cx="3650464" cy="300434"/>
          </a:xfrm>
          <a:prstGeom prst="rect">
            <a:avLst/>
          </a:prstGeom>
          <a:noFill/>
          <a:ln/>
        </p:spPr>
        <p:txBody>
          <a:bodyPr wrap="none" lIns="0" tIns="0" rIns="0" bIns="0" rtlCol="0" anchor="t"/>
          <a:lstStyle/>
          <a:p>
            <a:pPr marL="340000" indent="0" algn="l">
              <a:lnSpc>
                <a:spcPct val="104000"/>
              </a:lnSpc>
              <a:buNone/>
            </a:pPr>
            <a:r>
              <a:rPr lang="en-US" sz="2000" b="1" dirty="0">
                <a:solidFill>
                  <a:srgbClr val="00529C"/>
                </a:solidFill>
                <a:latin typeface="Barlow Bold" pitchFamily="34" charset="0"/>
                <a:ea typeface="Barlow Bold" pitchFamily="34" charset="-122"/>
                <a:cs typeface="Barlow Bold" pitchFamily="34" charset="-120"/>
              </a:rPr>
              <a:t>Thalidomide and Drug Safety</a:t>
            </a:r>
            <a:endParaRPr lang="en-US" sz="1800"/>
          </a:p>
        </p:txBody>
      </p:sp>
      <p:pic>
        <p:nvPicPr>
          <p:cNvPr id="4" name="Image 0" descr="preencoded.png"/>
          <p:cNvPicPr>
            <a:picLocks noChangeAspect="1"/>
          </p:cNvPicPr>
          <p:nvPr/>
        </p:nvPicPr>
        <p:blipFill>
          <a:blip r:embed="rId4"/>
          <a:stretch>
            <a:fillRect/>
          </a:stretch>
        </p:blipFill>
        <p:spPr>
          <a:xfrm>
            <a:off x="833441" y="1741206"/>
            <a:ext cx="4974684" cy="2276758"/>
          </a:xfrm>
          <a:prstGeom prst="rect">
            <a:avLst/>
          </a:prstGeom>
        </p:spPr>
      </p:pic>
      <p:sp>
        <p:nvSpPr>
          <p:cNvPr id="5" name="Text 2"/>
          <p:cNvSpPr/>
          <p:nvPr/>
        </p:nvSpPr>
        <p:spPr>
          <a:xfrm>
            <a:off x="4387261" y="3288936"/>
            <a:ext cx="1290235" cy="523342"/>
          </a:xfrm>
          <a:prstGeom prst="rect">
            <a:avLst/>
          </a:prstGeom>
          <a:noFill/>
          <a:ln/>
        </p:spPr>
        <p:txBody>
          <a:bodyPr wrap="square" lIns="0" tIns="0" rIns="0" bIns="0" rtlCol="0" anchor="t">
            <a:normAutofit/>
          </a:bodyPr>
          <a:lstStyle/>
          <a:p>
            <a:pPr marL="0" indent="0" algn="ctr">
              <a:lnSpc>
                <a:spcPct val="104000"/>
              </a:lnSpc>
              <a:buNone/>
            </a:pPr>
            <a:r>
              <a:rPr lang="en-US" sz="1600" b="1">
                <a:solidFill>
                  <a:srgbClr val="003766"/>
                </a:solidFill>
                <a:latin typeface="Barlow Bold" pitchFamily="34" charset="0"/>
                <a:ea typeface="Barlow Bold" pitchFamily="34" charset="-122"/>
                <a:cs typeface="Barlow Bold" pitchFamily="34" charset="-120"/>
              </a:rPr>
              <a:t>Lives Protected</a:t>
            </a:r>
            <a:endParaRPr lang="en-US" sz="1600"/>
          </a:p>
        </p:txBody>
      </p:sp>
      <p:sp>
        <p:nvSpPr>
          <p:cNvPr id="6" name="Text 3"/>
          <p:cNvSpPr/>
          <p:nvPr/>
        </p:nvSpPr>
        <p:spPr>
          <a:xfrm>
            <a:off x="3196351" y="3288936"/>
            <a:ext cx="1290235" cy="523342"/>
          </a:xfrm>
          <a:prstGeom prst="rect">
            <a:avLst/>
          </a:prstGeom>
          <a:noFill/>
          <a:ln/>
        </p:spPr>
        <p:txBody>
          <a:bodyPr wrap="square" lIns="0" tIns="0" rIns="0" bIns="0" rtlCol="0" anchor="t">
            <a:normAutofit/>
          </a:bodyPr>
          <a:lstStyle/>
          <a:p>
            <a:pPr marL="0" indent="0" algn="ctr">
              <a:lnSpc>
                <a:spcPct val="104000"/>
              </a:lnSpc>
              <a:buNone/>
            </a:pPr>
            <a:r>
              <a:rPr lang="en-US" sz="1600" b="1">
                <a:solidFill>
                  <a:srgbClr val="003766"/>
                </a:solidFill>
                <a:latin typeface="Barlow Bold" pitchFamily="34" charset="0"/>
                <a:ea typeface="Barlow Bold" pitchFamily="34" charset="-122"/>
                <a:cs typeface="Barlow Bold" pitchFamily="34" charset="-120"/>
              </a:rPr>
              <a:t>FDA Blocks Approval</a:t>
            </a:r>
            <a:endParaRPr lang="en-US" sz="1600"/>
          </a:p>
        </p:txBody>
      </p:sp>
      <p:sp>
        <p:nvSpPr>
          <p:cNvPr id="7" name="Text 4"/>
          <p:cNvSpPr/>
          <p:nvPr/>
        </p:nvSpPr>
        <p:spPr>
          <a:xfrm>
            <a:off x="1839255" y="3288936"/>
            <a:ext cx="1290235" cy="523342"/>
          </a:xfrm>
          <a:prstGeom prst="rect">
            <a:avLst/>
          </a:prstGeom>
          <a:noFill/>
          <a:ln/>
        </p:spPr>
        <p:txBody>
          <a:bodyPr wrap="square" lIns="0" tIns="0" rIns="0" bIns="0" rtlCol="0" anchor="t">
            <a:normAutofit/>
          </a:bodyPr>
          <a:lstStyle/>
          <a:p>
            <a:pPr marL="0" indent="0" algn="ctr">
              <a:lnSpc>
                <a:spcPct val="104000"/>
              </a:lnSpc>
              <a:buNone/>
            </a:pPr>
            <a:r>
              <a:rPr lang="en-US" sz="1600" b="1">
                <a:solidFill>
                  <a:srgbClr val="003766"/>
                </a:solidFill>
                <a:latin typeface="Barlow Bold" pitchFamily="34" charset="0"/>
                <a:ea typeface="Barlow Bold" pitchFamily="34" charset="-122"/>
                <a:cs typeface="Barlow Bold" pitchFamily="34" charset="-120"/>
              </a:rPr>
              <a:t>Safety Concerns</a:t>
            </a:r>
            <a:endParaRPr lang="en-US" sz="1600"/>
          </a:p>
        </p:txBody>
      </p:sp>
      <p:sp>
        <p:nvSpPr>
          <p:cNvPr id="8" name="Text 5"/>
          <p:cNvSpPr/>
          <p:nvPr/>
        </p:nvSpPr>
        <p:spPr>
          <a:xfrm>
            <a:off x="631908" y="3411672"/>
            <a:ext cx="1290235" cy="261671"/>
          </a:xfrm>
          <a:prstGeom prst="rect">
            <a:avLst/>
          </a:prstGeom>
          <a:noFill/>
          <a:ln/>
        </p:spPr>
        <p:txBody>
          <a:bodyPr wrap="none" lIns="0" tIns="0" rIns="0" bIns="0" rtlCol="0" anchor="t"/>
          <a:lstStyle/>
          <a:p>
            <a:pPr marL="0" indent="0" algn="ctr">
              <a:lnSpc>
                <a:spcPct val="104000"/>
              </a:lnSpc>
              <a:buNone/>
            </a:pPr>
            <a:r>
              <a:rPr lang="en-US" sz="1600" b="1">
                <a:solidFill>
                  <a:srgbClr val="003766"/>
                </a:solidFill>
                <a:latin typeface="Barlow Bold" pitchFamily="34" charset="0"/>
                <a:ea typeface="Barlow Bold" pitchFamily="34" charset="-122"/>
                <a:cs typeface="Barlow Bold" pitchFamily="34" charset="-120"/>
              </a:rPr>
              <a:t>Testing</a:t>
            </a:r>
            <a:endParaRPr lang="en-US" sz="1600"/>
          </a:p>
        </p:txBody>
      </p:sp>
      <p:sp>
        <p:nvSpPr>
          <p:cNvPr id="9" name="Text 6"/>
          <p:cNvSpPr/>
          <p:nvPr/>
        </p:nvSpPr>
        <p:spPr>
          <a:xfrm>
            <a:off x="2218776" y="4367651"/>
            <a:ext cx="4025814" cy="1797339"/>
          </a:xfrm>
          <a:prstGeom prst="rect">
            <a:avLst/>
          </a:prstGeom>
          <a:noFill/>
          <a:ln/>
        </p:spPr>
        <p:txBody>
          <a:bodyPr wrap="square" lIns="0" tIns="0" rIns="0" bIns="0" rtlCol="0" anchor="t">
            <a:normAutofit lnSpcReduction="10000"/>
          </a:bodyPr>
          <a:lstStyle/>
          <a:p>
            <a:pPr marL="0" indent="0" algn="l">
              <a:lnSpc>
                <a:spcPct val="131000"/>
              </a:lnSpc>
              <a:buNone/>
            </a:pPr>
            <a:r>
              <a:rPr lang="en-US" sz="1600" dirty="0">
                <a:solidFill>
                  <a:srgbClr val="003766"/>
                </a:solidFill>
                <a:latin typeface="Montserrat" pitchFamily="34" charset="0"/>
                <a:ea typeface="Montserrat" pitchFamily="34" charset="-122"/>
                <a:cs typeface="Montserrat" pitchFamily="34" charset="-120"/>
              </a:rPr>
              <a:t>In the 1960s, Frances Kelsey’s careful toxicological review prevented thalidomide from being approved for pregnant women in the US, avoiding thousands of birth defects seen in other countries.</a:t>
            </a:r>
            <a:endParaRPr lang="en-US" sz="1600" dirty="0"/>
          </a:p>
        </p:txBody>
      </p:sp>
      <p:sp>
        <p:nvSpPr>
          <p:cNvPr id="10" name="Text 7"/>
          <p:cNvSpPr/>
          <p:nvPr/>
        </p:nvSpPr>
        <p:spPr>
          <a:xfrm>
            <a:off x="6391765" y="1313210"/>
            <a:ext cx="4527110" cy="588169"/>
          </a:xfrm>
          <a:prstGeom prst="rect">
            <a:avLst/>
          </a:prstGeom>
          <a:noFill/>
          <a:ln/>
        </p:spPr>
        <p:txBody>
          <a:bodyPr wrap="square" lIns="0" tIns="0" rIns="0" bIns="0" rtlCol="0" anchor="t">
            <a:normAutofit/>
          </a:bodyPr>
          <a:lstStyle/>
          <a:p>
            <a:pPr marL="340000" indent="0" algn="l">
              <a:lnSpc>
                <a:spcPct val="104000"/>
              </a:lnSpc>
              <a:buNone/>
            </a:pPr>
            <a:r>
              <a:rPr lang="en-US" sz="2000" b="1" dirty="0">
                <a:solidFill>
                  <a:srgbClr val="00529C"/>
                </a:solidFill>
                <a:latin typeface="Barlow Bold" pitchFamily="34" charset="0"/>
                <a:ea typeface="Barlow Bold" pitchFamily="34" charset="-122"/>
                <a:cs typeface="Barlow Bold" pitchFamily="34" charset="-120"/>
              </a:rPr>
              <a:t>DDT and Environmental Toxicology</a:t>
            </a:r>
            <a:endParaRPr lang="en-US" sz="2000"/>
          </a:p>
        </p:txBody>
      </p:sp>
      <p:sp>
        <p:nvSpPr>
          <p:cNvPr id="11" name="Text 8"/>
          <p:cNvSpPr/>
          <p:nvPr/>
        </p:nvSpPr>
        <p:spPr>
          <a:xfrm>
            <a:off x="8815443" y="1755742"/>
            <a:ext cx="2947840" cy="3075038"/>
          </a:xfrm>
          <a:prstGeom prst="rect">
            <a:avLst/>
          </a:prstGeom>
          <a:noFill/>
          <a:ln/>
        </p:spPr>
        <p:txBody>
          <a:bodyPr wrap="square" lIns="0" tIns="0" rIns="0" bIns="0" rtlCol="0" anchor="t">
            <a:noAutofit/>
          </a:bodyPr>
          <a:lstStyle/>
          <a:p>
            <a:pPr marL="0" indent="0" algn="l">
              <a:lnSpc>
                <a:spcPct val="131000"/>
              </a:lnSpc>
              <a:buNone/>
            </a:pPr>
            <a:r>
              <a:rPr lang="en-US" sz="1600" dirty="0">
                <a:solidFill>
                  <a:srgbClr val="003766"/>
                </a:solidFill>
                <a:latin typeface="Montserrat" pitchFamily="34" charset="0"/>
                <a:ea typeface="Montserrat" pitchFamily="34" charset="-122"/>
                <a:cs typeface="Montserrat" pitchFamily="34" charset="-120"/>
              </a:rPr>
              <a:t>Rachel Carson summarized the evidence from environmental toxicology to reveal how excessive DDT use harmed birds and ecosystems. This led to more responsible pesticide regulation and helped protect keystone species like the bald eagle.</a:t>
            </a:r>
            <a:endParaRPr lang="en-US" sz="1600" dirty="0"/>
          </a:p>
        </p:txBody>
      </p:sp>
      <p:sp>
        <p:nvSpPr>
          <p:cNvPr id="12" name="Shape 9"/>
          <p:cNvSpPr/>
          <p:nvPr/>
        </p:nvSpPr>
        <p:spPr>
          <a:xfrm>
            <a:off x="6391765" y="4979227"/>
            <a:ext cx="5220895" cy="1571923"/>
          </a:xfrm>
          <a:prstGeom prst="roundRect">
            <a:avLst>
              <a:gd name="adj" fmla="val 21529"/>
            </a:avLst>
          </a:prstGeom>
          <a:solidFill>
            <a:srgbClr val="B6FCB8"/>
          </a:solidFill>
          <a:ln/>
        </p:spPr>
        <p:txBody>
          <a:bodyPr/>
          <a:lstStyle/>
          <a:p>
            <a:endParaRPr lang="en-US"/>
          </a:p>
        </p:txBody>
      </p:sp>
      <p:pic>
        <p:nvPicPr>
          <p:cNvPr id="13" name="Image 1" descr="preencoded.png"/>
          <p:cNvPicPr>
            <a:picLocks noChangeAspect="1"/>
          </p:cNvPicPr>
          <p:nvPr/>
        </p:nvPicPr>
        <p:blipFill>
          <a:blip r:embed="rId5"/>
          <a:stretch>
            <a:fillRect/>
          </a:stretch>
        </p:blipFill>
        <p:spPr>
          <a:xfrm>
            <a:off x="7002492" y="4628406"/>
            <a:ext cx="218573" cy="174823"/>
          </a:xfrm>
          <a:prstGeom prst="rect">
            <a:avLst/>
          </a:prstGeom>
        </p:spPr>
      </p:pic>
      <p:sp>
        <p:nvSpPr>
          <p:cNvPr id="14" name="Text 10"/>
          <p:cNvSpPr/>
          <p:nvPr/>
        </p:nvSpPr>
        <p:spPr>
          <a:xfrm>
            <a:off x="6583098" y="5180856"/>
            <a:ext cx="4860011" cy="1213047"/>
          </a:xfrm>
          <a:prstGeom prst="rect">
            <a:avLst/>
          </a:prstGeom>
          <a:noFill/>
          <a:ln/>
        </p:spPr>
        <p:txBody>
          <a:bodyPr wrap="square" lIns="0" tIns="0" rIns="0" bIns="0" rtlCol="0" anchor="t">
            <a:normAutofit/>
          </a:bodyPr>
          <a:lstStyle/>
          <a:p>
            <a:pPr marL="0" indent="0" algn="l">
              <a:lnSpc>
                <a:spcPct val="131000"/>
              </a:lnSpc>
              <a:buNone/>
            </a:pPr>
            <a:r>
              <a:rPr lang="en-US" b="1" dirty="0">
                <a:solidFill>
                  <a:srgbClr val="000000"/>
                </a:solidFill>
                <a:latin typeface="Montserrat" pitchFamily="34" charset="0"/>
                <a:ea typeface="Montserrat" pitchFamily="34" charset="-122"/>
                <a:cs typeface="Montserrat" pitchFamily="34" charset="-120"/>
              </a:rPr>
              <a:t>Toxicology helps </a:t>
            </a:r>
            <a:r>
              <a:rPr lang="en-US" sz="2000" b="1" dirty="0">
                <a:solidFill>
                  <a:srgbClr val="000000"/>
                </a:solidFill>
                <a:latin typeface="Montserrat" pitchFamily="34" charset="0"/>
                <a:ea typeface="Montserrat" pitchFamily="34" charset="-122"/>
                <a:cs typeface="Montserrat" pitchFamily="34" charset="-120"/>
              </a:rPr>
              <a:t>society</a:t>
            </a:r>
            <a:r>
              <a:rPr lang="en-US" b="1" dirty="0">
                <a:solidFill>
                  <a:srgbClr val="000000"/>
                </a:solidFill>
                <a:latin typeface="Montserrat" pitchFamily="34" charset="0"/>
                <a:ea typeface="Montserrat" pitchFamily="34" charset="-122"/>
                <a:cs typeface="Montserrat" pitchFamily="34" charset="-120"/>
              </a:rPr>
              <a:t> make smarter decisions by identifying risks before they cause harm.</a:t>
            </a:r>
            <a:endParaRPr lang="en-US" b="1" dirty="0"/>
          </a:p>
        </p:txBody>
      </p:sp>
      <p:cxnSp>
        <p:nvCxnSpPr>
          <p:cNvPr id="16" name="Straight Arrow Connector 15">
            <a:extLst>
              <a:ext uri="{FF2B5EF4-FFF2-40B4-BE49-F238E27FC236}">
                <a16:creationId xmlns:a16="http://schemas.microsoft.com/office/drawing/2014/main" id="{9276505C-DE3F-AC8A-EB66-993430721FDD}"/>
              </a:ext>
            </a:extLst>
          </p:cNvPr>
          <p:cNvCxnSpPr>
            <a:cxnSpLocks/>
          </p:cNvCxnSpPr>
          <p:nvPr/>
        </p:nvCxnSpPr>
        <p:spPr>
          <a:xfrm>
            <a:off x="1656195" y="3550607"/>
            <a:ext cx="29474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C8C15783-95D5-1EBD-7505-53DBEC6A625C}"/>
              </a:ext>
            </a:extLst>
          </p:cNvPr>
          <p:cNvCxnSpPr>
            <a:cxnSpLocks/>
          </p:cNvCxnSpPr>
          <p:nvPr/>
        </p:nvCxnSpPr>
        <p:spPr>
          <a:xfrm>
            <a:off x="2901606" y="3542507"/>
            <a:ext cx="29474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63851046-1CCF-715D-64C9-E2BF63D50B68}"/>
              </a:ext>
            </a:extLst>
          </p:cNvPr>
          <p:cNvSpPr txBox="1"/>
          <p:nvPr/>
        </p:nvSpPr>
        <p:spPr>
          <a:xfrm>
            <a:off x="4387261" y="3310216"/>
            <a:ext cx="274173" cy="369332"/>
          </a:xfrm>
          <a:prstGeom prst="rect">
            <a:avLst/>
          </a:prstGeom>
          <a:noFill/>
        </p:spPr>
        <p:txBody>
          <a:bodyPr wrap="square" rtlCol="0">
            <a:spAutoFit/>
          </a:bodyPr>
          <a:lstStyle/>
          <a:p>
            <a:r>
              <a:rPr lang="en-US">
                <a:solidFill>
                  <a:schemeClr val="accent1"/>
                </a:solidFill>
              </a:rPr>
              <a:t>=</a:t>
            </a:r>
          </a:p>
        </p:txBody>
      </p:sp>
      <p:pic>
        <p:nvPicPr>
          <p:cNvPr id="15" name="Picture 14">
            <a:extLst>
              <a:ext uri="{FF2B5EF4-FFF2-40B4-BE49-F238E27FC236}">
                <a16:creationId xmlns:a16="http://schemas.microsoft.com/office/drawing/2014/main" id="{0E6BDD6B-BE1D-9185-9843-07006319D623}"/>
              </a:ext>
            </a:extLst>
          </p:cNvPr>
          <p:cNvPicPr>
            <a:picLocks noChangeAspect="1"/>
          </p:cNvPicPr>
          <p:nvPr/>
        </p:nvPicPr>
        <p:blipFill>
          <a:blip r:embed="rId6"/>
          <a:stretch>
            <a:fillRect/>
          </a:stretch>
        </p:blipFill>
        <p:spPr>
          <a:xfrm>
            <a:off x="439371" y="4452181"/>
            <a:ext cx="1524000" cy="1524000"/>
          </a:xfrm>
          <a:prstGeom prst="rect">
            <a:avLst/>
          </a:prstGeom>
        </p:spPr>
      </p:pic>
      <p:pic>
        <p:nvPicPr>
          <p:cNvPr id="20" name="Picture 19" descr="Rachel Carson: Biologist, Writer, Role Model | NOAA's Office ...">
            <a:extLst>
              <a:ext uri="{FF2B5EF4-FFF2-40B4-BE49-F238E27FC236}">
                <a16:creationId xmlns:a16="http://schemas.microsoft.com/office/drawing/2014/main" id="{0B9E9C03-13BB-1977-3F8A-2D347992C9C3}"/>
              </a:ext>
            </a:extLst>
          </p:cNvPr>
          <p:cNvPicPr>
            <a:picLocks noChangeAspect="1"/>
          </p:cNvPicPr>
          <p:nvPr/>
        </p:nvPicPr>
        <p:blipFill>
          <a:blip r:embed="rId7"/>
          <a:stretch>
            <a:fillRect/>
          </a:stretch>
        </p:blipFill>
        <p:spPr>
          <a:xfrm>
            <a:off x="6583098" y="2049257"/>
            <a:ext cx="1867621" cy="2479854"/>
          </a:xfrm>
          <a:prstGeom prst="rect">
            <a:avLst/>
          </a:prstGeom>
        </p:spPr>
      </p:pic>
      <p:sp>
        <p:nvSpPr>
          <p:cNvPr id="21" name="TextBox 20">
            <a:extLst>
              <a:ext uri="{FF2B5EF4-FFF2-40B4-BE49-F238E27FC236}">
                <a16:creationId xmlns:a16="http://schemas.microsoft.com/office/drawing/2014/main" id="{41C90AAF-2572-9EE2-B1D7-E531B65A4B6A}"/>
              </a:ext>
            </a:extLst>
          </p:cNvPr>
          <p:cNvSpPr txBox="1"/>
          <p:nvPr/>
        </p:nvSpPr>
        <p:spPr>
          <a:xfrm>
            <a:off x="67923" y="6603663"/>
            <a:ext cx="6123708" cy="230832"/>
          </a:xfrm>
          <a:prstGeom prst="rect">
            <a:avLst/>
          </a:prstGeom>
          <a:noFill/>
        </p:spPr>
        <p:txBody>
          <a:bodyPr wrap="square">
            <a:spAutoFit/>
          </a:bodyPr>
          <a:lstStyle/>
          <a:p>
            <a:r>
              <a:rPr lang="en-US" sz="900" b="0" i="0" dirty="0">
                <a:solidFill>
                  <a:srgbClr val="1A3A5C"/>
                </a:solidFill>
                <a:effectLst/>
                <a:latin typeface="Roboto" panose="02000000000000000000" pitchFamily="2" charset="0"/>
              </a:rPr>
              <a:t>© 2026 - Society of Toxicology</a:t>
            </a:r>
            <a:endParaRPr lang="en-US" sz="900" dirty="0">
              <a:solidFill>
                <a:srgbClr val="1A3A5C"/>
              </a:solidFill>
            </a:endParaRPr>
          </a:p>
        </p:txBody>
      </p:sp>
      <p:pic>
        <p:nvPicPr>
          <p:cNvPr id="905" name="icon_pill"/>
          <p:cNvPicPr>
            <a:picLocks noChangeAspect="1"/>
          </p:cNvPicPr>
          <p:nvPr/>
        </p:nvPicPr>
        <p:blipFill>
          <a:blip r:embed="rId8"/>
          <a:stretch>
            <a:fillRect/>
          </a:stretch>
        </p:blipFill>
        <p:spPr>
          <a:xfrm>
            <a:off x="569800" y="1380810"/>
            <a:ext cx="250500" cy="250000"/>
          </a:xfrm>
          <a:prstGeom prst="rect">
            <a:avLst/>
          </a:prstGeom>
        </p:spPr>
      </p:pic>
      <p:pic>
        <p:nvPicPr>
          <p:cNvPr id="906" name="icon_eagle"/>
          <p:cNvPicPr>
            <a:picLocks noChangeAspect="1"/>
          </p:cNvPicPr>
          <p:nvPr/>
        </p:nvPicPr>
        <p:blipFill>
          <a:blip r:embed="rId9"/>
          <a:stretch>
            <a:fillRect/>
          </a:stretch>
        </p:blipFill>
        <p:spPr>
          <a:xfrm>
            <a:off x="6400765" y="1342991"/>
            <a:ext cx="282000" cy="250000"/>
          </a:xfrm>
          <a:prstGeom prst="rect">
            <a:avLst/>
          </a:prstGeom>
        </p:spPr>
      </p:pic>
    </p:spTree>
    <p:custDataLst>
      <p:tags r:id="rId1"/>
    </p:custDataLst>
    <p:extLst>
      <p:ext uri="{BB962C8B-B14F-4D97-AF65-F5344CB8AC3E}">
        <p14:creationId xmlns:p14="http://schemas.microsoft.com/office/powerpoint/2010/main" val="41722237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540682C7-1BE1-DBC4-0A47-9630A5134F07}"/>
              </a:ext>
            </a:extLst>
          </p:cNvPr>
          <p:cNvPicPr>
            <a:picLocks noChangeAspect="1"/>
          </p:cNvPicPr>
          <p:nvPr/>
        </p:nvPicPr>
        <p:blipFill>
          <a:blip r:embed="rId4"/>
          <a:srcRect t="28356" r="72066" b="24452"/>
          <a:stretch>
            <a:fillRect/>
          </a:stretch>
        </p:blipFill>
        <p:spPr>
          <a:xfrm>
            <a:off x="5856459" y="1340097"/>
            <a:ext cx="2287684" cy="1545147"/>
          </a:xfrm>
          <a:prstGeom prst="rect">
            <a:avLst/>
          </a:prstGeom>
        </p:spPr>
      </p:pic>
      <p:sp>
        <p:nvSpPr>
          <p:cNvPr id="2" name="Text 0"/>
          <p:cNvSpPr/>
          <p:nvPr/>
        </p:nvSpPr>
        <p:spPr>
          <a:xfrm>
            <a:off x="631907" y="376767"/>
            <a:ext cx="8676959" cy="504726"/>
          </a:xfrm>
          <a:prstGeom prst="rect">
            <a:avLst/>
          </a:prstGeom>
          <a:noFill/>
          <a:ln/>
        </p:spPr>
        <p:txBody>
          <a:bodyPr wrap="none" lIns="0" tIns="0" rIns="0" bIns="0" rtlCol="0" anchor="t"/>
          <a:lstStyle/>
          <a:p>
            <a:pPr marL="0" indent="0" algn="l">
              <a:lnSpc>
                <a:spcPct val="104000"/>
              </a:lnSpc>
              <a:buNone/>
            </a:pPr>
            <a:r>
              <a:rPr lang="en-US" sz="3600" b="1">
                <a:solidFill>
                  <a:srgbClr val="00529C"/>
                </a:solidFill>
                <a:latin typeface="Barlow Bold" pitchFamily="34" charset="0"/>
                <a:ea typeface="Barlow Bold" pitchFamily="34" charset="-122"/>
                <a:cs typeface="Barlow Bold" pitchFamily="34" charset="-120"/>
              </a:rPr>
              <a:t>What Research Tools Are Used in Toxicology?</a:t>
            </a:r>
            <a:endParaRPr lang="en-US" sz="3600"/>
          </a:p>
        </p:txBody>
      </p:sp>
      <p:sp>
        <p:nvSpPr>
          <p:cNvPr id="4" name="Shape 2"/>
          <p:cNvSpPr/>
          <p:nvPr/>
        </p:nvSpPr>
        <p:spPr>
          <a:xfrm>
            <a:off x="785396" y="1856051"/>
            <a:ext cx="153388" cy="690463"/>
          </a:xfrm>
          <a:prstGeom prst="roundRect">
            <a:avLst>
              <a:gd name="adj" fmla="val 150075"/>
            </a:avLst>
          </a:prstGeom>
          <a:solidFill>
            <a:srgbClr val="D7E7F4"/>
          </a:solidFill>
          <a:ln w="6350">
            <a:solidFill>
              <a:srgbClr val="BDCDDA"/>
            </a:solidFill>
            <a:prstDash val="solid"/>
          </a:ln>
        </p:spPr>
        <p:txBody>
          <a:bodyPr/>
          <a:lstStyle/>
          <a:p>
            <a:endParaRPr lang="en-US"/>
          </a:p>
        </p:txBody>
      </p:sp>
      <p:sp>
        <p:nvSpPr>
          <p:cNvPr id="5" name="Shape 3"/>
          <p:cNvSpPr/>
          <p:nvPr/>
        </p:nvSpPr>
        <p:spPr>
          <a:xfrm>
            <a:off x="631908" y="1755344"/>
            <a:ext cx="460363" cy="460375"/>
          </a:xfrm>
          <a:prstGeom prst="roundRect">
            <a:avLst>
              <a:gd name="adj" fmla="val 82759"/>
            </a:avLst>
          </a:prstGeom>
          <a:solidFill>
            <a:srgbClr val="D7E7F4"/>
          </a:solidFill>
          <a:ln w="6350">
            <a:solidFill>
              <a:srgbClr val="BDCDDA"/>
            </a:solidFill>
            <a:prstDash val="solid"/>
          </a:ln>
        </p:spPr>
        <p:txBody>
          <a:bodyPr/>
          <a:lstStyle/>
          <a:p>
            <a:endParaRPr lang="en-US"/>
          </a:p>
        </p:txBody>
      </p:sp>
      <p:pic>
        <p:nvPicPr>
          <p:cNvPr id="6" name="Image 0"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46999" y="1877315"/>
            <a:ext cx="230182" cy="216433"/>
          </a:xfrm>
          <a:prstGeom prst="rect">
            <a:avLst/>
          </a:prstGeom>
        </p:spPr>
      </p:pic>
      <p:sp>
        <p:nvSpPr>
          <p:cNvPr id="7" name="Text 4"/>
          <p:cNvSpPr/>
          <p:nvPr/>
        </p:nvSpPr>
        <p:spPr>
          <a:xfrm>
            <a:off x="1207362" y="1774230"/>
            <a:ext cx="2019249" cy="252313"/>
          </a:xfrm>
          <a:prstGeom prst="rect">
            <a:avLst/>
          </a:prstGeom>
          <a:noFill/>
          <a:ln/>
        </p:spPr>
        <p:txBody>
          <a:bodyPr wrap="none" lIns="0" tIns="0" rIns="0" bIns="0" rtlCol="0" anchor="t"/>
          <a:lstStyle/>
          <a:p>
            <a:pPr marL="0" indent="0" algn="l">
              <a:lnSpc>
                <a:spcPct val="104000"/>
              </a:lnSpc>
              <a:buNone/>
            </a:pPr>
            <a:r>
              <a:rPr lang="en-US" sz="2400" b="1" i="1" dirty="0">
                <a:solidFill>
                  <a:srgbClr val="003766"/>
                </a:solidFill>
                <a:latin typeface="Barlow Bold" pitchFamily="34" charset="0"/>
                <a:ea typeface="Barlow Bold" pitchFamily="34" charset="-122"/>
                <a:cs typeface="Barlow Bold" pitchFamily="34" charset="-120"/>
              </a:rPr>
              <a:t>In Silico</a:t>
            </a:r>
            <a:endParaRPr lang="en-US" sz="2400" i="1" dirty="0"/>
          </a:p>
        </p:txBody>
      </p:sp>
      <p:sp>
        <p:nvSpPr>
          <p:cNvPr id="9" name="Shape 6"/>
          <p:cNvSpPr/>
          <p:nvPr/>
        </p:nvSpPr>
        <p:spPr>
          <a:xfrm>
            <a:off x="785396" y="2856638"/>
            <a:ext cx="153388" cy="690463"/>
          </a:xfrm>
          <a:prstGeom prst="roundRect">
            <a:avLst>
              <a:gd name="adj" fmla="val 150075"/>
            </a:avLst>
          </a:prstGeom>
          <a:solidFill>
            <a:srgbClr val="D7E7F4"/>
          </a:solidFill>
          <a:ln w="6350">
            <a:solidFill>
              <a:srgbClr val="BDCDDA"/>
            </a:solidFill>
            <a:prstDash val="solid"/>
          </a:ln>
        </p:spPr>
        <p:txBody>
          <a:bodyPr/>
          <a:lstStyle/>
          <a:p>
            <a:endParaRPr lang="en-US"/>
          </a:p>
        </p:txBody>
      </p:sp>
      <p:sp>
        <p:nvSpPr>
          <p:cNvPr id="10" name="Shape 7"/>
          <p:cNvSpPr/>
          <p:nvPr/>
        </p:nvSpPr>
        <p:spPr>
          <a:xfrm>
            <a:off x="631908" y="2755931"/>
            <a:ext cx="460363" cy="460375"/>
          </a:xfrm>
          <a:prstGeom prst="roundRect">
            <a:avLst>
              <a:gd name="adj" fmla="val 82759"/>
            </a:avLst>
          </a:prstGeom>
          <a:solidFill>
            <a:srgbClr val="D7E7F4"/>
          </a:solidFill>
          <a:ln w="6350">
            <a:solidFill>
              <a:srgbClr val="BDCDDA"/>
            </a:solidFill>
            <a:prstDash val="solid"/>
          </a:ln>
        </p:spPr>
        <p:txBody>
          <a:bodyPr/>
          <a:lstStyle/>
          <a:p>
            <a:endParaRPr lang="en-US"/>
          </a:p>
        </p:txBody>
      </p:sp>
      <p:pic>
        <p:nvPicPr>
          <p:cNvPr id="11" name="Image 1"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56171" y="2871024"/>
            <a:ext cx="211838" cy="230187"/>
          </a:xfrm>
          <a:prstGeom prst="rect">
            <a:avLst/>
          </a:prstGeom>
        </p:spPr>
      </p:pic>
      <p:sp>
        <p:nvSpPr>
          <p:cNvPr id="12" name="Text 8"/>
          <p:cNvSpPr/>
          <p:nvPr/>
        </p:nvSpPr>
        <p:spPr>
          <a:xfrm>
            <a:off x="1195436" y="2744867"/>
            <a:ext cx="2019249" cy="252313"/>
          </a:xfrm>
          <a:prstGeom prst="rect">
            <a:avLst/>
          </a:prstGeom>
          <a:noFill/>
          <a:ln/>
        </p:spPr>
        <p:txBody>
          <a:bodyPr wrap="none" lIns="0" tIns="0" rIns="0" bIns="0" rtlCol="0" anchor="t"/>
          <a:lstStyle/>
          <a:p>
            <a:pPr marL="0" indent="0" algn="l">
              <a:lnSpc>
                <a:spcPct val="104000"/>
              </a:lnSpc>
              <a:buNone/>
            </a:pPr>
            <a:r>
              <a:rPr lang="en-US" sz="2400" b="1" i="1">
                <a:solidFill>
                  <a:srgbClr val="003766"/>
                </a:solidFill>
                <a:latin typeface="Barlow Bold" pitchFamily="34" charset="0"/>
                <a:ea typeface="Barlow Bold" pitchFamily="34" charset="-122"/>
                <a:cs typeface="Barlow Bold" pitchFamily="34" charset="-120"/>
              </a:rPr>
              <a:t>In Vitro</a:t>
            </a:r>
            <a:endParaRPr lang="en-US" sz="2400" i="1"/>
          </a:p>
        </p:txBody>
      </p:sp>
      <p:sp>
        <p:nvSpPr>
          <p:cNvPr id="13" name="Text 9"/>
          <p:cNvSpPr/>
          <p:nvPr/>
        </p:nvSpPr>
        <p:spPr>
          <a:xfrm>
            <a:off x="1218234" y="3170333"/>
            <a:ext cx="3038960" cy="346115"/>
          </a:xfrm>
          <a:prstGeom prst="rect">
            <a:avLst/>
          </a:prstGeom>
          <a:noFill/>
          <a:ln/>
        </p:spPr>
        <p:txBody>
          <a:bodyPr wrap="none" lIns="0" tIns="0" rIns="0" bIns="0" rtlCol="0" anchor="t"/>
          <a:lstStyle/>
          <a:p>
            <a:pPr marL="0" indent="0" algn="l">
              <a:lnSpc>
                <a:spcPct val="123000"/>
              </a:lnSpc>
              <a:buNone/>
            </a:pPr>
            <a:r>
              <a:rPr lang="en-US" sz="2000">
                <a:solidFill>
                  <a:srgbClr val="003766"/>
                </a:solidFill>
                <a:latin typeface="Montserrat" pitchFamily="34" charset="0"/>
                <a:ea typeface="Montserrat" pitchFamily="34" charset="-122"/>
                <a:cs typeface="Montserrat" pitchFamily="34" charset="-120"/>
              </a:rPr>
              <a:t>Cells and tissue-based assays</a:t>
            </a:r>
          </a:p>
          <a:p>
            <a:pPr marL="0" indent="0" algn="l">
              <a:lnSpc>
                <a:spcPct val="123000"/>
              </a:lnSpc>
              <a:buNone/>
            </a:pPr>
            <a:endParaRPr lang="en-US" sz="2000"/>
          </a:p>
        </p:txBody>
      </p:sp>
      <p:sp>
        <p:nvSpPr>
          <p:cNvPr id="14" name="Shape 10"/>
          <p:cNvSpPr/>
          <p:nvPr/>
        </p:nvSpPr>
        <p:spPr>
          <a:xfrm>
            <a:off x="773933" y="4001186"/>
            <a:ext cx="153388" cy="690463"/>
          </a:xfrm>
          <a:prstGeom prst="roundRect">
            <a:avLst>
              <a:gd name="adj" fmla="val 150075"/>
            </a:avLst>
          </a:prstGeom>
          <a:solidFill>
            <a:srgbClr val="D7E7F4"/>
          </a:solidFill>
          <a:ln w="6350">
            <a:solidFill>
              <a:srgbClr val="BDCDDA"/>
            </a:solidFill>
            <a:prstDash val="solid"/>
          </a:ln>
        </p:spPr>
        <p:txBody>
          <a:bodyPr/>
          <a:lstStyle/>
          <a:p>
            <a:endParaRPr lang="en-US"/>
          </a:p>
        </p:txBody>
      </p:sp>
      <p:sp>
        <p:nvSpPr>
          <p:cNvPr id="15" name="Shape 11"/>
          <p:cNvSpPr/>
          <p:nvPr/>
        </p:nvSpPr>
        <p:spPr>
          <a:xfrm>
            <a:off x="620446" y="3869162"/>
            <a:ext cx="460363" cy="460375"/>
          </a:xfrm>
          <a:prstGeom prst="roundRect">
            <a:avLst>
              <a:gd name="adj" fmla="val 82759"/>
            </a:avLst>
          </a:prstGeom>
          <a:solidFill>
            <a:srgbClr val="D7E7F4"/>
          </a:solidFill>
          <a:ln w="6350">
            <a:solidFill>
              <a:srgbClr val="BDCDDA"/>
            </a:solidFill>
            <a:prstDash val="solid"/>
          </a:ln>
        </p:spPr>
        <p:txBody>
          <a:bodyPr/>
          <a:lstStyle/>
          <a:p>
            <a:endParaRPr lang="en-US"/>
          </a:p>
        </p:txBody>
      </p:sp>
      <p:pic>
        <p:nvPicPr>
          <p:cNvPr id="16" name="Image 2"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75113" y="3984255"/>
            <a:ext cx="151027" cy="230187"/>
          </a:xfrm>
          <a:prstGeom prst="rect">
            <a:avLst/>
          </a:prstGeom>
        </p:spPr>
      </p:pic>
      <p:sp>
        <p:nvSpPr>
          <p:cNvPr id="17" name="Text 12"/>
          <p:cNvSpPr/>
          <p:nvPr/>
        </p:nvSpPr>
        <p:spPr>
          <a:xfrm>
            <a:off x="1168967" y="3809401"/>
            <a:ext cx="2019249" cy="252313"/>
          </a:xfrm>
          <a:prstGeom prst="rect">
            <a:avLst/>
          </a:prstGeom>
          <a:noFill/>
          <a:ln/>
        </p:spPr>
        <p:txBody>
          <a:bodyPr wrap="none" lIns="0" tIns="0" rIns="0" bIns="0" rtlCol="0" anchor="t"/>
          <a:lstStyle/>
          <a:p>
            <a:pPr marL="0" indent="0" algn="l">
              <a:lnSpc>
                <a:spcPct val="104000"/>
              </a:lnSpc>
              <a:buNone/>
            </a:pPr>
            <a:r>
              <a:rPr lang="en-US" sz="2400" b="1" i="1">
                <a:solidFill>
                  <a:srgbClr val="003766"/>
                </a:solidFill>
                <a:latin typeface="Barlow Bold" pitchFamily="34" charset="0"/>
                <a:ea typeface="Barlow Bold" pitchFamily="34" charset="-122"/>
                <a:cs typeface="Barlow Bold" pitchFamily="34" charset="-120"/>
              </a:rPr>
              <a:t>Ex Vivo</a:t>
            </a:r>
            <a:endParaRPr lang="en-US" sz="2400" i="1"/>
          </a:p>
        </p:txBody>
      </p:sp>
      <p:sp>
        <p:nvSpPr>
          <p:cNvPr id="18" name="Text 13"/>
          <p:cNvSpPr/>
          <p:nvPr/>
        </p:nvSpPr>
        <p:spPr>
          <a:xfrm>
            <a:off x="1218233" y="4304799"/>
            <a:ext cx="2287684" cy="346114"/>
          </a:xfrm>
          <a:prstGeom prst="rect">
            <a:avLst/>
          </a:prstGeom>
          <a:noFill/>
          <a:ln/>
        </p:spPr>
        <p:txBody>
          <a:bodyPr wrap="none" lIns="0" tIns="0" rIns="0" bIns="0" rtlCol="0" anchor="t"/>
          <a:lstStyle/>
          <a:p>
            <a:pPr marL="0" indent="0" algn="l">
              <a:lnSpc>
                <a:spcPct val="123000"/>
              </a:lnSpc>
              <a:buNone/>
            </a:pPr>
            <a:r>
              <a:rPr lang="en-US" sz="2000" dirty="0">
                <a:solidFill>
                  <a:srgbClr val="003766"/>
                </a:solidFill>
                <a:latin typeface="Montserrat" pitchFamily="34" charset="0"/>
                <a:ea typeface="Montserrat" pitchFamily="34" charset="-122"/>
                <a:cs typeface="Montserrat" pitchFamily="34" charset="-120"/>
              </a:rPr>
              <a:t>Isolated tissue samples</a:t>
            </a:r>
          </a:p>
        </p:txBody>
      </p:sp>
      <p:sp>
        <p:nvSpPr>
          <p:cNvPr id="19" name="Shape 14"/>
          <p:cNvSpPr/>
          <p:nvPr/>
        </p:nvSpPr>
        <p:spPr>
          <a:xfrm>
            <a:off x="787727" y="5077282"/>
            <a:ext cx="153388" cy="690463"/>
          </a:xfrm>
          <a:prstGeom prst="roundRect">
            <a:avLst>
              <a:gd name="adj" fmla="val 150075"/>
            </a:avLst>
          </a:prstGeom>
          <a:solidFill>
            <a:srgbClr val="D7E7F4"/>
          </a:solidFill>
          <a:ln w="6350">
            <a:solidFill>
              <a:srgbClr val="BDCDDA"/>
            </a:solidFill>
            <a:prstDash val="solid"/>
          </a:ln>
        </p:spPr>
        <p:txBody>
          <a:bodyPr/>
          <a:lstStyle/>
          <a:p>
            <a:endParaRPr lang="en-US"/>
          </a:p>
        </p:txBody>
      </p:sp>
      <p:sp>
        <p:nvSpPr>
          <p:cNvPr id="20" name="Shape 15"/>
          <p:cNvSpPr/>
          <p:nvPr/>
        </p:nvSpPr>
        <p:spPr>
          <a:xfrm>
            <a:off x="634240" y="4976575"/>
            <a:ext cx="460363" cy="460375"/>
          </a:xfrm>
          <a:prstGeom prst="roundRect">
            <a:avLst>
              <a:gd name="adj" fmla="val 82759"/>
            </a:avLst>
          </a:prstGeom>
          <a:solidFill>
            <a:srgbClr val="D7E7F4"/>
          </a:solidFill>
          <a:ln w="6350">
            <a:solidFill>
              <a:srgbClr val="BDCDDA"/>
            </a:solidFill>
            <a:prstDash val="solid"/>
          </a:ln>
        </p:spPr>
        <p:txBody>
          <a:bodyPr/>
          <a:lstStyle/>
          <a:p>
            <a:endParaRPr lang="en-US"/>
          </a:p>
        </p:txBody>
      </p:sp>
      <p:pic>
        <p:nvPicPr>
          <p:cNvPr id="21" name="Image 3" descr="preencoded.pn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31646" y="5124019"/>
            <a:ext cx="230182" cy="145191"/>
          </a:xfrm>
          <a:prstGeom prst="rect">
            <a:avLst/>
          </a:prstGeom>
        </p:spPr>
      </p:pic>
      <p:sp>
        <p:nvSpPr>
          <p:cNvPr id="22" name="Text 16"/>
          <p:cNvSpPr/>
          <p:nvPr/>
        </p:nvSpPr>
        <p:spPr>
          <a:xfrm>
            <a:off x="1168967" y="4954717"/>
            <a:ext cx="2019249" cy="252313"/>
          </a:xfrm>
          <a:prstGeom prst="rect">
            <a:avLst/>
          </a:prstGeom>
          <a:noFill/>
          <a:ln/>
        </p:spPr>
        <p:txBody>
          <a:bodyPr wrap="none" lIns="0" tIns="0" rIns="0" bIns="0" rtlCol="0" anchor="t"/>
          <a:lstStyle/>
          <a:p>
            <a:pPr marL="0" indent="0" algn="l">
              <a:lnSpc>
                <a:spcPct val="104000"/>
              </a:lnSpc>
              <a:buNone/>
            </a:pPr>
            <a:r>
              <a:rPr lang="en-US" sz="2400" b="1" i="1">
                <a:solidFill>
                  <a:srgbClr val="003766"/>
                </a:solidFill>
                <a:latin typeface="Barlow Bold" pitchFamily="34" charset="0"/>
                <a:ea typeface="Barlow Bold" pitchFamily="34" charset="-122"/>
                <a:cs typeface="Barlow Bold" pitchFamily="34" charset="-120"/>
              </a:rPr>
              <a:t>In Vivo</a:t>
            </a:r>
            <a:endParaRPr lang="en-US" sz="2400" i="1"/>
          </a:p>
        </p:txBody>
      </p:sp>
      <p:sp>
        <p:nvSpPr>
          <p:cNvPr id="23" name="Text 17"/>
          <p:cNvSpPr/>
          <p:nvPr/>
        </p:nvSpPr>
        <p:spPr>
          <a:xfrm>
            <a:off x="1192009" y="5354746"/>
            <a:ext cx="3521848" cy="227112"/>
          </a:xfrm>
          <a:prstGeom prst="rect">
            <a:avLst/>
          </a:prstGeom>
          <a:noFill/>
          <a:ln/>
        </p:spPr>
        <p:txBody>
          <a:bodyPr wrap="none" lIns="0" tIns="0" rIns="0" bIns="0" rtlCol="0" anchor="t"/>
          <a:lstStyle/>
          <a:p>
            <a:pPr marL="0" indent="0" algn="l">
              <a:lnSpc>
                <a:spcPct val="123000"/>
              </a:lnSpc>
              <a:buNone/>
            </a:pPr>
            <a:r>
              <a:rPr lang="en-US" sz="2000">
                <a:solidFill>
                  <a:srgbClr val="003766"/>
                </a:solidFill>
                <a:latin typeface="Montserrat" pitchFamily="34" charset="0"/>
                <a:ea typeface="Montserrat" pitchFamily="34" charset="-122"/>
                <a:cs typeface="Montserrat" pitchFamily="34" charset="-120"/>
              </a:rPr>
              <a:t>Whole-organism responses observed</a:t>
            </a:r>
          </a:p>
        </p:txBody>
      </p:sp>
      <p:grpSp>
        <p:nvGrpSpPr>
          <p:cNvPr id="25" name="Group 24">
            <a:extLst>
              <a:ext uri="{FF2B5EF4-FFF2-40B4-BE49-F238E27FC236}">
                <a16:creationId xmlns:a16="http://schemas.microsoft.com/office/drawing/2014/main" id="{F3B772FB-1FD0-790D-E626-BF3BB7EB4074}"/>
              </a:ext>
            </a:extLst>
          </p:cNvPr>
          <p:cNvGrpSpPr/>
          <p:nvPr/>
        </p:nvGrpSpPr>
        <p:grpSpPr>
          <a:xfrm>
            <a:off x="961828" y="5974726"/>
            <a:ext cx="10679187" cy="666041"/>
            <a:chOff x="1080809" y="5726959"/>
            <a:chExt cx="10905681" cy="666041"/>
          </a:xfrm>
        </p:grpSpPr>
        <p:sp>
          <p:nvSpPr>
            <p:cNvPr id="29" name="Shape 5">
              <a:extLst>
                <a:ext uri="{FF2B5EF4-FFF2-40B4-BE49-F238E27FC236}">
                  <a16:creationId xmlns:a16="http://schemas.microsoft.com/office/drawing/2014/main" id="{B15B96A5-5CD2-3474-07E3-A11F984BA16F}"/>
                </a:ext>
              </a:extLst>
            </p:cNvPr>
            <p:cNvSpPr/>
            <p:nvPr/>
          </p:nvSpPr>
          <p:spPr>
            <a:xfrm>
              <a:off x="1080809" y="5726959"/>
              <a:ext cx="10905681" cy="666041"/>
            </a:xfrm>
            <a:prstGeom prst="roundRect">
              <a:avLst>
                <a:gd name="adj" fmla="val 27279"/>
              </a:avLst>
            </a:prstGeom>
            <a:solidFill>
              <a:srgbClr val="D7E7F4"/>
            </a:solidFill>
            <a:ln/>
          </p:spPr>
          <p:txBody>
            <a:bodyPr/>
            <a:lstStyle/>
            <a:p>
              <a:endParaRPr lang="en-US"/>
            </a:p>
          </p:txBody>
        </p:sp>
        <p:sp>
          <p:nvSpPr>
            <p:cNvPr id="27" name="Text 6">
              <a:extLst>
                <a:ext uri="{FF2B5EF4-FFF2-40B4-BE49-F238E27FC236}">
                  <a16:creationId xmlns:a16="http://schemas.microsoft.com/office/drawing/2014/main" id="{BA17C646-5000-0F36-84F2-133216F23437}"/>
                </a:ext>
              </a:extLst>
            </p:cNvPr>
            <p:cNvSpPr/>
            <p:nvPr/>
          </p:nvSpPr>
          <p:spPr>
            <a:xfrm>
              <a:off x="1711569" y="5843748"/>
              <a:ext cx="9941169" cy="546162"/>
            </a:xfrm>
            <a:prstGeom prst="rect">
              <a:avLst/>
            </a:prstGeom>
            <a:noFill/>
            <a:ln/>
          </p:spPr>
          <p:txBody>
            <a:bodyPr wrap="square" lIns="0" tIns="0" rIns="0" bIns="0" rtlCol="0" anchor="t">
              <a:noAutofit/>
            </a:bodyPr>
            <a:lstStyle/>
            <a:p>
              <a:pPr marL="0" indent="0" algn="l">
                <a:lnSpc>
                  <a:spcPct val="133000"/>
                </a:lnSpc>
                <a:buNone/>
              </a:pPr>
              <a:r>
                <a:rPr lang="en-US" sz="2000">
                  <a:solidFill>
                    <a:srgbClr val="000000"/>
                  </a:solidFill>
                  <a:latin typeface="Montserrat" pitchFamily="34" charset="0"/>
                  <a:ea typeface="Montserrat" pitchFamily="34" charset="-122"/>
                  <a:cs typeface="Montserrat" pitchFamily="34" charset="-120"/>
                </a:rPr>
                <a:t>Good science is choosing the right method for the question being asked.  </a:t>
              </a:r>
              <a:endParaRPr lang="en-US" sz="2000"/>
            </a:p>
          </p:txBody>
        </p:sp>
      </p:grpSp>
      <p:sp>
        <p:nvSpPr>
          <p:cNvPr id="24" name="TextBox 23">
            <a:extLst>
              <a:ext uri="{FF2B5EF4-FFF2-40B4-BE49-F238E27FC236}">
                <a16:creationId xmlns:a16="http://schemas.microsoft.com/office/drawing/2014/main" id="{ACC07D63-4CE3-90BD-03B7-D5BF90D58538}"/>
              </a:ext>
            </a:extLst>
          </p:cNvPr>
          <p:cNvSpPr txBox="1"/>
          <p:nvPr/>
        </p:nvSpPr>
        <p:spPr>
          <a:xfrm>
            <a:off x="615370" y="950416"/>
            <a:ext cx="11126338" cy="707886"/>
          </a:xfrm>
          <a:prstGeom prst="rect">
            <a:avLst/>
          </a:prstGeom>
          <a:noFill/>
        </p:spPr>
        <p:txBody>
          <a:bodyPr wrap="square" rtlCol="0">
            <a:spAutoFit/>
          </a:bodyPr>
          <a:lstStyle/>
          <a:p>
            <a:r>
              <a:rPr lang="en-US" sz="2000" dirty="0">
                <a:solidFill>
                  <a:srgbClr val="003766"/>
                </a:solidFill>
                <a:latin typeface="Montserrat" pitchFamily="34" charset="0"/>
                <a:ea typeface="Montserrat" pitchFamily="34" charset="-122"/>
                <a:cs typeface="Montserrat" pitchFamily="34" charset="-120"/>
              </a:rPr>
              <a:t>Toxicologists use model systems and ethical practices to provide the most relevant data for each question.</a:t>
            </a:r>
            <a:endParaRPr lang="en-US" sz="2000" dirty="0"/>
          </a:p>
        </p:txBody>
      </p:sp>
      <p:sp>
        <p:nvSpPr>
          <p:cNvPr id="8" name="Text 5"/>
          <p:cNvSpPr/>
          <p:nvPr/>
        </p:nvSpPr>
        <p:spPr>
          <a:xfrm>
            <a:off x="1159301" y="2185509"/>
            <a:ext cx="3528162" cy="455757"/>
          </a:xfrm>
          <a:prstGeom prst="rect">
            <a:avLst/>
          </a:prstGeom>
          <a:noFill/>
          <a:ln/>
        </p:spPr>
        <p:txBody>
          <a:bodyPr wrap="none" lIns="0" tIns="0" rIns="0" bIns="0" rtlCol="0" anchor="t"/>
          <a:lstStyle/>
          <a:p>
            <a:pPr marL="0" indent="0" algn="l">
              <a:lnSpc>
                <a:spcPct val="123000"/>
              </a:lnSpc>
              <a:buNone/>
            </a:pPr>
            <a:r>
              <a:rPr lang="en-US" sz="2000" dirty="0">
                <a:solidFill>
                  <a:srgbClr val="003766"/>
                </a:solidFill>
                <a:latin typeface="Montserrat" pitchFamily="34" charset="0"/>
                <a:ea typeface="Montserrat" pitchFamily="34" charset="-122"/>
                <a:cs typeface="Montserrat" pitchFamily="34" charset="-120"/>
              </a:rPr>
              <a:t>Computer models and predictions</a:t>
            </a:r>
          </a:p>
        </p:txBody>
      </p:sp>
      <p:pic>
        <p:nvPicPr>
          <p:cNvPr id="28" name="Picture 27">
            <a:extLst>
              <a:ext uri="{FF2B5EF4-FFF2-40B4-BE49-F238E27FC236}">
                <a16:creationId xmlns:a16="http://schemas.microsoft.com/office/drawing/2014/main" id="{D7E10B7A-F656-406A-6325-51270F84E1FC}"/>
              </a:ext>
            </a:extLst>
          </p:cNvPr>
          <p:cNvPicPr>
            <a:picLocks noChangeAspect="1"/>
          </p:cNvPicPr>
          <p:nvPr/>
        </p:nvPicPr>
        <p:blipFill>
          <a:blip r:embed="rId4"/>
          <a:srcRect l="64092" t="15947" b="38097"/>
          <a:stretch>
            <a:fillRect/>
          </a:stretch>
        </p:blipFill>
        <p:spPr>
          <a:xfrm>
            <a:off x="6210307" y="4241559"/>
            <a:ext cx="2940763" cy="1504658"/>
          </a:xfrm>
          <a:prstGeom prst="rect">
            <a:avLst/>
          </a:prstGeom>
        </p:spPr>
      </p:pic>
      <p:pic>
        <p:nvPicPr>
          <p:cNvPr id="31" name="Picture 30">
            <a:extLst>
              <a:ext uri="{FF2B5EF4-FFF2-40B4-BE49-F238E27FC236}">
                <a16:creationId xmlns:a16="http://schemas.microsoft.com/office/drawing/2014/main" id="{780C10C3-42F1-7139-87B9-525ACCFE62B7}"/>
              </a:ext>
            </a:extLst>
          </p:cNvPr>
          <p:cNvPicPr>
            <a:picLocks noChangeAspect="1"/>
          </p:cNvPicPr>
          <p:nvPr/>
        </p:nvPicPr>
        <p:blipFill>
          <a:blip r:embed="rId4"/>
          <a:srcRect l="32263" t="62401" r="38267"/>
          <a:stretch>
            <a:fillRect/>
          </a:stretch>
        </p:blipFill>
        <p:spPr>
          <a:xfrm>
            <a:off x="6081422" y="3031005"/>
            <a:ext cx="2413562" cy="1231026"/>
          </a:xfrm>
          <a:prstGeom prst="rect">
            <a:avLst/>
          </a:prstGeom>
        </p:spPr>
      </p:pic>
      <p:sp>
        <p:nvSpPr>
          <p:cNvPr id="30" name="TextBox 29">
            <a:extLst>
              <a:ext uri="{FF2B5EF4-FFF2-40B4-BE49-F238E27FC236}">
                <a16:creationId xmlns:a16="http://schemas.microsoft.com/office/drawing/2014/main" id="{AF0F81DD-FB8A-9C0E-5445-B8660CF055B4}"/>
              </a:ext>
            </a:extLst>
          </p:cNvPr>
          <p:cNvSpPr txBox="1"/>
          <p:nvPr/>
        </p:nvSpPr>
        <p:spPr>
          <a:xfrm>
            <a:off x="6094396" y="5702517"/>
            <a:ext cx="6097604" cy="246221"/>
          </a:xfrm>
          <a:prstGeom prst="rect">
            <a:avLst/>
          </a:prstGeom>
          <a:noFill/>
        </p:spPr>
        <p:txBody>
          <a:bodyPr wrap="square">
            <a:spAutoFit/>
          </a:bodyPr>
          <a:lstStyle/>
          <a:p>
            <a:r>
              <a:rPr lang="en-US" sz="1000" b="0" u="none" strike="noStrike" baseline="0" dirty="0">
                <a:solidFill>
                  <a:srgbClr val="000000"/>
                </a:solidFill>
                <a:latin typeface="Arial" panose="020B0604020202020204" pitchFamily="34" charset="0"/>
              </a:rPr>
              <a:t>Created in BioRender. Curran, C. (2026) </a:t>
            </a:r>
            <a:r>
              <a:rPr lang="en-US" sz="1000" b="0" u="none" strike="noStrike" baseline="0" dirty="0">
                <a:solidFill>
                  <a:srgbClr val="2571B8"/>
                </a:solidFill>
                <a:latin typeface="Arial" panose="020B0604020202020204" pitchFamily="34" charset="0"/>
              </a:rPr>
              <a:t>https://BioRender.com/hh6iot3</a:t>
            </a:r>
            <a:endParaRPr lang="en-US" dirty="0"/>
          </a:p>
        </p:txBody>
      </p:sp>
      <p:sp>
        <p:nvSpPr>
          <p:cNvPr id="3" name="TextBox 2">
            <a:extLst>
              <a:ext uri="{FF2B5EF4-FFF2-40B4-BE49-F238E27FC236}">
                <a16:creationId xmlns:a16="http://schemas.microsoft.com/office/drawing/2014/main" id="{CAF4ECD0-F481-AC55-0CBA-6FCFFAEBC8DE}"/>
              </a:ext>
            </a:extLst>
          </p:cNvPr>
          <p:cNvSpPr txBox="1"/>
          <p:nvPr/>
        </p:nvSpPr>
        <p:spPr>
          <a:xfrm>
            <a:off x="67923" y="6603663"/>
            <a:ext cx="6123708" cy="230832"/>
          </a:xfrm>
          <a:prstGeom prst="rect">
            <a:avLst/>
          </a:prstGeom>
          <a:noFill/>
        </p:spPr>
        <p:txBody>
          <a:bodyPr wrap="square">
            <a:spAutoFit/>
          </a:bodyPr>
          <a:lstStyle/>
          <a:p>
            <a:r>
              <a:rPr lang="en-US" sz="900" b="0" i="0" dirty="0">
                <a:solidFill>
                  <a:srgbClr val="1A3A5C"/>
                </a:solidFill>
                <a:effectLst/>
                <a:latin typeface="Roboto" panose="02000000000000000000" pitchFamily="2" charset="0"/>
              </a:rPr>
              <a:t>© 2026 - Society of Toxicology</a:t>
            </a:r>
            <a:endParaRPr lang="en-US" sz="900" dirty="0">
              <a:solidFill>
                <a:srgbClr val="1A3A5C"/>
              </a:solidFill>
            </a:endParaRPr>
          </a:p>
        </p:txBody>
      </p:sp>
    </p:spTree>
    <p:custDataLst>
      <p:tags r:id="rId1"/>
    </p:custDataLst>
    <p:extLst>
      <p:ext uri="{BB962C8B-B14F-4D97-AF65-F5344CB8AC3E}">
        <p14:creationId xmlns:p14="http://schemas.microsoft.com/office/powerpoint/2010/main" val="30010845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86D74E-046A-1C01-CD1B-053F86961085}"/>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8F7BF6B1-4332-4EF6-5222-1D87B0F2B47D}"/>
              </a:ext>
            </a:extLst>
          </p:cNvPr>
          <p:cNvSpPr/>
          <p:nvPr/>
        </p:nvSpPr>
        <p:spPr>
          <a:xfrm>
            <a:off x="1043634" y="458354"/>
            <a:ext cx="5509566" cy="584597"/>
          </a:xfrm>
          <a:prstGeom prst="rect">
            <a:avLst/>
          </a:prstGeom>
          <a:noFill/>
          <a:ln/>
        </p:spPr>
        <p:txBody>
          <a:bodyPr wrap="none" lIns="0" tIns="0" rIns="0" bIns="0" rtlCol="0" anchor="t"/>
          <a:lstStyle/>
          <a:p>
            <a:pPr marL="0" indent="0" algn="l">
              <a:lnSpc>
                <a:spcPct val="104000"/>
              </a:lnSpc>
              <a:buNone/>
            </a:pPr>
            <a:r>
              <a:rPr lang="en-US" sz="3650" b="1">
                <a:solidFill>
                  <a:srgbClr val="00529C"/>
                </a:solidFill>
                <a:latin typeface="Barlow Bold" pitchFamily="34" charset="0"/>
                <a:ea typeface="Barlow Bold" pitchFamily="34" charset="-122"/>
                <a:cs typeface="Barlow Bold" pitchFamily="34" charset="-120"/>
              </a:rPr>
              <a:t>Summary of Key Concepts</a:t>
            </a:r>
            <a:endParaRPr lang="en-US" sz="3650"/>
          </a:p>
        </p:txBody>
      </p:sp>
      <p:graphicFrame>
        <p:nvGraphicFramePr>
          <p:cNvPr id="11" name="Diagram 10">
            <a:extLst>
              <a:ext uri="{FF2B5EF4-FFF2-40B4-BE49-F238E27FC236}">
                <a16:creationId xmlns:a16="http://schemas.microsoft.com/office/drawing/2014/main" id="{0A3126DA-9A50-36A6-B6CB-B722377FD7B4}"/>
              </a:ext>
            </a:extLst>
          </p:cNvPr>
          <p:cNvGraphicFramePr/>
          <p:nvPr>
            <p:extLst>
              <p:ext uri="{D42A27DB-BD31-4B8C-83A1-F6EECF244321}">
                <p14:modId xmlns:p14="http://schemas.microsoft.com/office/powerpoint/2010/main" val="3183368187"/>
              </p:ext>
            </p:extLst>
          </p:nvPr>
        </p:nvGraphicFramePr>
        <p:xfrm>
          <a:off x="1023257" y="1455058"/>
          <a:ext cx="10130970" cy="439056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extBox 2">
            <a:extLst>
              <a:ext uri="{FF2B5EF4-FFF2-40B4-BE49-F238E27FC236}">
                <a16:creationId xmlns:a16="http://schemas.microsoft.com/office/drawing/2014/main" id="{A65B3414-0C57-6C1B-1671-39A1EB4F2E0D}"/>
              </a:ext>
            </a:extLst>
          </p:cNvPr>
          <p:cNvSpPr txBox="1"/>
          <p:nvPr/>
        </p:nvSpPr>
        <p:spPr>
          <a:xfrm>
            <a:off x="67923" y="6603663"/>
            <a:ext cx="6123708" cy="230832"/>
          </a:xfrm>
          <a:prstGeom prst="rect">
            <a:avLst/>
          </a:prstGeom>
          <a:noFill/>
        </p:spPr>
        <p:txBody>
          <a:bodyPr wrap="square">
            <a:spAutoFit/>
          </a:bodyPr>
          <a:lstStyle/>
          <a:p>
            <a:r>
              <a:rPr lang="en-US" sz="900" b="0" i="0" dirty="0">
                <a:solidFill>
                  <a:srgbClr val="1A3A5C"/>
                </a:solidFill>
                <a:effectLst/>
                <a:latin typeface="Roboto" panose="02000000000000000000" pitchFamily="2" charset="0"/>
              </a:rPr>
              <a:t>© 2026 - Society of Toxicology</a:t>
            </a:r>
            <a:endParaRPr lang="en-US" sz="900" dirty="0">
              <a:solidFill>
                <a:srgbClr val="1A3A5C"/>
              </a:solidFill>
            </a:endParaRPr>
          </a:p>
        </p:txBody>
      </p:sp>
    </p:spTree>
    <p:custDataLst>
      <p:tags r:id="rId1"/>
    </p:custDataLst>
    <p:extLst>
      <p:ext uri="{BB962C8B-B14F-4D97-AF65-F5344CB8AC3E}">
        <p14:creationId xmlns:p14="http://schemas.microsoft.com/office/powerpoint/2010/main" val="2827490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Shape 0"/>
          <p:cNvSpPr/>
          <p:nvPr/>
        </p:nvSpPr>
        <p:spPr>
          <a:xfrm>
            <a:off x="0" y="0"/>
            <a:ext cx="3355942" cy="6858000"/>
          </a:xfrm>
          <a:prstGeom prst="rect">
            <a:avLst/>
          </a:prstGeom>
          <a:solidFill>
            <a:srgbClr val="D7E7F4"/>
          </a:solidFill>
          <a:ln/>
        </p:spPr>
        <p:txBody>
          <a:bodyPr/>
          <a:lstStyle/>
          <a:p>
            <a:endParaRPr lang="en-US" dirty="0"/>
          </a:p>
        </p:txBody>
      </p:sp>
      <p:sp>
        <p:nvSpPr>
          <p:cNvPr id="4" name="Text 1"/>
          <p:cNvSpPr/>
          <p:nvPr/>
        </p:nvSpPr>
        <p:spPr>
          <a:xfrm>
            <a:off x="3733409" y="511226"/>
            <a:ext cx="8045047" cy="534491"/>
          </a:xfrm>
          <a:prstGeom prst="rect">
            <a:avLst/>
          </a:prstGeom>
          <a:noFill/>
          <a:ln/>
        </p:spPr>
        <p:txBody>
          <a:bodyPr wrap="none" lIns="0" tIns="0" rIns="0" bIns="0" rtlCol="0" anchor="t"/>
          <a:lstStyle/>
          <a:p>
            <a:pPr>
              <a:lnSpc>
                <a:spcPct val="104000"/>
              </a:lnSpc>
            </a:pPr>
            <a:r>
              <a:rPr lang="en-US" sz="4500" b="1" dirty="0">
                <a:solidFill>
                  <a:srgbClr val="00529C"/>
                </a:solidFill>
                <a:latin typeface="Barlow Bold" pitchFamily="34" charset="0"/>
              </a:rPr>
              <a:t>Toxicologists Help Create a </a:t>
            </a:r>
          </a:p>
          <a:p>
            <a:pPr>
              <a:lnSpc>
                <a:spcPct val="104000"/>
              </a:lnSpc>
            </a:pPr>
            <a:r>
              <a:rPr lang="en-US" sz="4500" b="1" dirty="0">
                <a:solidFill>
                  <a:srgbClr val="00529C"/>
                </a:solidFill>
                <a:latin typeface="Barlow Bold" pitchFamily="34" charset="0"/>
              </a:rPr>
              <a:t>Safer World</a:t>
            </a:r>
          </a:p>
          <a:p>
            <a:pPr>
              <a:lnSpc>
                <a:spcPct val="104000"/>
              </a:lnSpc>
            </a:pPr>
            <a:endParaRPr lang="en-US" sz="3600" b="1" dirty="0">
              <a:solidFill>
                <a:srgbClr val="00529C"/>
              </a:solidFill>
              <a:latin typeface="Barlow Bold" pitchFamily="34" charset="0"/>
            </a:endParaRPr>
          </a:p>
        </p:txBody>
      </p:sp>
      <p:sp>
        <p:nvSpPr>
          <p:cNvPr id="5" name="Shape 2"/>
          <p:cNvSpPr/>
          <p:nvPr/>
        </p:nvSpPr>
        <p:spPr>
          <a:xfrm>
            <a:off x="3733409" y="2242641"/>
            <a:ext cx="7803855" cy="1186359"/>
          </a:xfrm>
          <a:prstGeom prst="roundRect">
            <a:avLst>
              <a:gd name="adj" fmla="val 20545"/>
            </a:avLst>
          </a:prstGeom>
          <a:solidFill>
            <a:srgbClr val="D7E7F4"/>
          </a:solidFill>
          <a:ln w="6350">
            <a:solidFill>
              <a:srgbClr val="BDCDDA"/>
            </a:solidFill>
            <a:prstDash val="solid"/>
          </a:ln>
        </p:spPr>
        <p:txBody>
          <a:bodyPr/>
          <a:lstStyle/>
          <a:p>
            <a:endParaRPr lang="en-US"/>
          </a:p>
        </p:txBody>
      </p:sp>
      <p:sp>
        <p:nvSpPr>
          <p:cNvPr id="11" name="Shape 8"/>
          <p:cNvSpPr/>
          <p:nvPr/>
        </p:nvSpPr>
        <p:spPr>
          <a:xfrm>
            <a:off x="3733409" y="3659674"/>
            <a:ext cx="7803855" cy="1186359"/>
          </a:xfrm>
          <a:prstGeom prst="roundRect">
            <a:avLst>
              <a:gd name="adj" fmla="val 20545"/>
            </a:avLst>
          </a:prstGeom>
          <a:solidFill>
            <a:srgbClr val="D7E7F4"/>
          </a:solidFill>
          <a:ln w="6350">
            <a:solidFill>
              <a:srgbClr val="BDCDDA"/>
            </a:solidFill>
            <a:prstDash val="solid"/>
          </a:ln>
        </p:spPr>
        <p:txBody>
          <a:bodyPr/>
          <a:lstStyle/>
          <a:p>
            <a:endParaRPr lang="en-US"/>
          </a:p>
        </p:txBody>
      </p:sp>
      <p:sp>
        <p:nvSpPr>
          <p:cNvPr id="14" name="Shape 11"/>
          <p:cNvSpPr/>
          <p:nvPr/>
        </p:nvSpPr>
        <p:spPr>
          <a:xfrm>
            <a:off x="3733409" y="5021057"/>
            <a:ext cx="7803855" cy="1186359"/>
          </a:xfrm>
          <a:prstGeom prst="roundRect">
            <a:avLst>
              <a:gd name="adj" fmla="val 20545"/>
            </a:avLst>
          </a:prstGeom>
          <a:solidFill>
            <a:srgbClr val="D7E7F4"/>
          </a:solidFill>
          <a:ln w="6350">
            <a:solidFill>
              <a:srgbClr val="BDCDDA"/>
            </a:solidFill>
            <a:prstDash val="solid"/>
          </a:ln>
        </p:spPr>
        <p:txBody>
          <a:bodyPr/>
          <a:lstStyle/>
          <a:p>
            <a:endParaRPr lang="en-US"/>
          </a:p>
        </p:txBody>
      </p:sp>
      <p:sp>
        <p:nvSpPr>
          <p:cNvPr id="7" name="TextBox 6">
            <a:extLst>
              <a:ext uri="{FF2B5EF4-FFF2-40B4-BE49-F238E27FC236}">
                <a16:creationId xmlns:a16="http://schemas.microsoft.com/office/drawing/2014/main" id="{52F8BD04-5F46-F3D0-35FF-5729911A3408}"/>
              </a:ext>
            </a:extLst>
          </p:cNvPr>
          <p:cNvSpPr txBox="1"/>
          <p:nvPr/>
        </p:nvSpPr>
        <p:spPr>
          <a:xfrm>
            <a:off x="4075917" y="5197909"/>
            <a:ext cx="7118838" cy="1009507"/>
          </a:xfrm>
          <a:prstGeom prst="rect">
            <a:avLst/>
          </a:prstGeom>
          <a:noFill/>
        </p:spPr>
        <p:txBody>
          <a:bodyPr wrap="square" rtlCol="0">
            <a:spAutoFit/>
          </a:bodyPr>
          <a:lstStyle/>
          <a:p>
            <a:pPr marL="0" indent="0" algn="l">
              <a:lnSpc>
                <a:spcPct val="104000"/>
              </a:lnSpc>
              <a:buNone/>
            </a:pPr>
            <a:r>
              <a:rPr lang="en-US" sz="2000" b="1" dirty="0">
                <a:solidFill>
                  <a:srgbClr val="003766"/>
                </a:solidFill>
                <a:latin typeface="Barlow Bold" pitchFamily="34" charset="0"/>
                <a:ea typeface="Barlow Bold" pitchFamily="34" charset="-122"/>
                <a:cs typeface="Barlow Bold" pitchFamily="34" charset="-120"/>
              </a:rPr>
              <a:t>The Society of Toxicology offers networking and engagement in </a:t>
            </a:r>
            <a:r>
              <a:rPr lang="en-US" sz="2000" b="1" dirty="0">
                <a:solidFill>
                  <a:srgbClr val="003766"/>
                </a:solidFill>
                <a:latin typeface="Barlow Bold" pitchFamily="34" charset="0"/>
              </a:rPr>
              <a:t>career-building.</a:t>
            </a:r>
            <a:endParaRPr lang="en-US" sz="2000" dirty="0"/>
          </a:p>
          <a:p>
            <a:endParaRPr lang="en-US" dirty="0"/>
          </a:p>
        </p:txBody>
      </p:sp>
      <p:sp>
        <p:nvSpPr>
          <p:cNvPr id="10" name="TextBox 9">
            <a:extLst>
              <a:ext uri="{FF2B5EF4-FFF2-40B4-BE49-F238E27FC236}">
                <a16:creationId xmlns:a16="http://schemas.microsoft.com/office/drawing/2014/main" id="{06FB1F00-3102-EB11-B765-86275CB49A45}"/>
              </a:ext>
            </a:extLst>
          </p:cNvPr>
          <p:cNvSpPr txBox="1"/>
          <p:nvPr/>
        </p:nvSpPr>
        <p:spPr>
          <a:xfrm>
            <a:off x="4075918" y="3734409"/>
            <a:ext cx="7130486" cy="1036887"/>
          </a:xfrm>
          <a:prstGeom prst="rect">
            <a:avLst/>
          </a:prstGeom>
          <a:noFill/>
        </p:spPr>
        <p:txBody>
          <a:bodyPr wrap="square" rtlCol="0">
            <a:spAutoFit/>
          </a:bodyPr>
          <a:lstStyle/>
          <a:p>
            <a:pPr marL="0" indent="0" algn="l">
              <a:lnSpc>
                <a:spcPct val="104000"/>
              </a:lnSpc>
              <a:buNone/>
            </a:pPr>
            <a:r>
              <a:rPr lang="en-US" sz="2000" b="1" dirty="0">
                <a:solidFill>
                  <a:srgbClr val="003766"/>
                </a:solidFill>
                <a:latin typeface="Barlow Bold" pitchFamily="34" charset="0"/>
                <a:ea typeface="Barlow Bold" pitchFamily="34" charset="-122"/>
                <a:cs typeface="Barlow Bold" pitchFamily="34" charset="-120"/>
              </a:rPr>
              <a:t>Understanding how something produces a toxic effect can lead to new ways of preventing or treating chemically related diseases.</a:t>
            </a:r>
            <a:endParaRPr lang="en-US" sz="2000" dirty="0"/>
          </a:p>
        </p:txBody>
      </p:sp>
      <p:sp>
        <p:nvSpPr>
          <p:cNvPr id="13" name="TextBox 12">
            <a:extLst>
              <a:ext uri="{FF2B5EF4-FFF2-40B4-BE49-F238E27FC236}">
                <a16:creationId xmlns:a16="http://schemas.microsoft.com/office/drawing/2014/main" id="{3F484B3B-28E4-4E9C-55E9-3525B13BF19E}"/>
              </a:ext>
            </a:extLst>
          </p:cNvPr>
          <p:cNvSpPr txBox="1"/>
          <p:nvPr/>
        </p:nvSpPr>
        <p:spPr>
          <a:xfrm>
            <a:off x="4075917" y="2335551"/>
            <a:ext cx="7118838" cy="1036887"/>
          </a:xfrm>
          <a:prstGeom prst="rect">
            <a:avLst/>
          </a:prstGeom>
          <a:noFill/>
        </p:spPr>
        <p:txBody>
          <a:bodyPr wrap="square" rtlCol="0">
            <a:spAutoFit/>
          </a:bodyPr>
          <a:lstStyle/>
          <a:p>
            <a:pPr marL="0" indent="0" algn="l">
              <a:lnSpc>
                <a:spcPct val="104000"/>
              </a:lnSpc>
              <a:buNone/>
            </a:pPr>
            <a:r>
              <a:rPr lang="en-US" sz="2000" b="1" dirty="0">
                <a:solidFill>
                  <a:srgbClr val="003766"/>
                </a:solidFill>
                <a:latin typeface="Barlow Bold" pitchFamily="34" charset="0"/>
                <a:ea typeface="Barlow Bold" pitchFamily="34" charset="-122"/>
                <a:cs typeface="Barlow Bold" pitchFamily="34" charset="-120"/>
              </a:rPr>
              <a:t>Toxicology provides an interesting and exciting way to apply science to important problems of social, environmental, and p</a:t>
            </a:r>
            <a:r>
              <a:rPr lang="en-US" sz="2000" b="1" dirty="0">
                <a:solidFill>
                  <a:srgbClr val="003766"/>
                </a:solidFill>
                <a:latin typeface="Barlow Bold" pitchFamily="34" charset="0"/>
              </a:rPr>
              <a:t>ublic health significance. </a:t>
            </a:r>
            <a:endParaRPr lang="en-US" sz="2000" dirty="0"/>
          </a:p>
        </p:txBody>
      </p:sp>
      <p:pic>
        <p:nvPicPr>
          <p:cNvPr id="12" name="Picture 11">
            <a:extLst>
              <a:ext uri="{FF2B5EF4-FFF2-40B4-BE49-F238E27FC236}">
                <a16:creationId xmlns:a16="http://schemas.microsoft.com/office/drawing/2014/main" id="{C0263966-1905-ED42-2131-029B49B4051C}"/>
              </a:ext>
            </a:extLst>
          </p:cNvPr>
          <p:cNvPicPr>
            <a:picLocks noChangeAspect="1"/>
          </p:cNvPicPr>
          <p:nvPr/>
        </p:nvPicPr>
        <p:blipFill>
          <a:blip r:embed="rId4"/>
          <a:srcRect l="18000" r="12398"/>
          <a:stretch>
            <a:fillRect/>
          </a:stretch>
        </p:blipFill>
        <p:spPr>
          <a:xfrm rot="16200000">
            <a:off x="689884" y="1975064"/>
            <a:ext cx="1958041" cy="2109907"/>
          </a:xfrm>
          <a:prstGeom prst="round2DiagRect">
            <a:avLst>
              <a:gd name="adj1" fmla="val 16667"/>
              <a:gd name="adj2" fmla="val 0"/>
            </a:avLst>
          </a:prstGeom>
          <a:ln>
            <a:solidFill>
              <a:schemeClr val="bg1"/>
            </a:solidFill>
          </a:ln>
          <a:effectLst>
            <a:outerShdw blurRad="50800" dist="38100" dir="2700000" algn="tl" rotWithShape="0">
              <a:prstClr val="black">
                <a:alpha val="40000"/>
              </a:prstClr>
            </a:outerShdw>
          </a:effectLst>
        </p:spPr>
      </p:pic>
      <p:pic>
        <p:nvPicPr>
          <p:cNvPr id="16" name="Picture 15">
            <a:extLst>
              <a:ext uri="{FF2B5EF4-FFF2-40B4-BE49-F238E27FC236}">
                <a16:creationId xmlns:a16="http://schemas.microsoft.com/office/drawing/2014/main" id="{A9CD86C8-B353-E488-29CD-F4B345C6610C}"/>
              </a:ext>
            </a:extLst>
          </p:cNvPr>
          <p:cNvPicPr>
            <a:picLocks noChangeAspect="1"/>
          </p:cNvPicPr>
          <p:nvPr/>
        </p:nvPicPr>
        <p:blipFill>
          <a:blip r:embed="rId5"/>
          <a:stretch>
            <a:fillRect/>
          </a:stretch>
        </p:blipFill>
        <p:spPr>
          <a:xfrm>
            <a:off x="627504" y="244448"/>
            <a:ext cx="2082801" cy="1562100"/>
          </a:xfrm>
          <a:prstGeom prst="round2DiagRect">
            <a:avLst>
              <a:gd name="adj1" fmla="val 16667"/>
              <a:gd name="adj2" fmla="val 0"/>
            </a:avLst>
          </a:prstGeom>
          <a:ln>
            <a:solidFill>
              <a:schemeClr val="bg1"/>
            </a:solidFill>
          </a:ln>
          <a:effectLst>
            <a:outerShdw blurRad="50800" dist="38100" dir="2700000" algn="tl" rotWithShape="0">
              <a:prstClr val="black">
                <a:alpha val="40000"/>
              </a:prstClr>
            </a:outerShdw>
          </a:effectLst>
        </p:spPr>
      </p:pic>
      <p:pic>
        <p:nvPicPr>
          <p:cNvPr id="18" name="Picture 17">
            <a:extLst>
              <a:ext uri="{FF2B5EF4-FFF2-40B4-BE49-F238E27FC236}">
                <a16:creationId xmlns:a16="http://schemas.microsoft.com/office/drawing/2014/main" id="{193A087A-63C5-183E-433C-44EB7AF11CE5}"/>
              </a:ext>
            </a:extLst>
          </p:cNvPr>
          <p:cNvPicPr>
            <a:picLocks noChangeAspect="1"/>
          </p:cNvPicPr>
          <p:nvPr/>
        </p:nvPicPr>
        <p:blipFill>
          <a:blip r:embed="rId6"/>
          <a:srcRect r="19183"/>
          <a:stretch>
            <a:fillRect/>
          </a:stretch>
        </p:blipFill>
        <p:spPr>
          <a:xfrm>
            <a:off x="690323" y="4288601"/>
            <a:ext cx="2109907" cy="1958041"/>
          </a:xfrm>
          <a:prstGeom prst="round2DiagRect">
            <a:avLst>
              <a:gd name="adj1" fmla="val 16667"/>
              <a:gd name="adj2" fmla="val 0"/>
            </a:avLst>
          </a:prstGeom>
          <a:ln>
            <a:solidFill>
              <a:schemeClr val="bg1"/>
            </a:solidFill>
          </a:ln>
          <a:effectLst>
            <a:outerShdw blurRad="50800" dist="38100" dir="2700000" algn="tl" rotWithShape="0">
              <a:prstClr val="black">
                <a:alpha val="40000"/>
              </a:prstClr>
            </a:outerShdw>
          </a:effectLst>
        </p:spPr>
      </p:pic>
      <p:sp>
        <p:nvSpPr>
          <p:cNvPr id="6" name="TextBox 5">
            <a:extLst>
              <a:ext uri="{FF2B5EF4-FFF2-40B4-BE49-F238E27FC236}">
                <a16:creationId xmlns:a16="http://schemas.microsoft.com/office/drawing/2014/main" id="{F2AF3604-6073-94E5-13A4-7D6A764585B6}"/>
              </a:ext>
            </a:extLst>
          </p:cNvPr>
          <p:cNvSpPr txBox="1"/>
          <p:nvPr/>
        </p:nvSpPr>
        <p:spPr>
          <a:xfrm>
            <a:off x="399990" y="6352266"/>
            <a:ext cx="2400240" cy="400110"/>
          </a:xfrm>
          <a:prstGeom prst="rect">
            <a:avLst/>
          </a:prstGeom>
          <a:noFill/>
        </p:spPr>
        <p:txBody>
          <a:bodyPr wrap="square" rtlCol="0">
            <a:spAutoFit/>
          </a:bodyPr>
          <a:lstStyle/>
          <a:p>
            <a:r>
              <a:rPr lang="en-US" sz="1000" dirty="0">
                <a:latin typeface="Montserrat" pitchFamily="2" charset="0"/>
              </a:rPr>
              <a:t>Photos courtesy of Chris Curran, Northern Kentucky University</a:t>
            </a:r>
          </a:p>
        </p:txBody>
      </p:sp>
    </p:spTree>
    <p:custDataLst>
      <p:tags r:id="rId1"/>
    </p:custDataLst>
    <p:extLst>
      <p:ext uri="{BB962C8B-B14F-4D97-AF65-F5344CB8AC3E}">
        <p14:creationId xmlns:p14="http://schemas.microsoft.com/office/powerpoint/2010/main" val="29109112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sp>
        <p:nvSpPr>
          <p:cNvPr id="2" name="Shape 0"/>
          <p:cNvSpPr/>
          <p:nvPr/>
        </p:nvSpPr>
        <p:spPr>
          <a:xfrm>
            <a:off x="7391215" y="0"/>
            <a:ext cx="4800480" cy="6858000"/>
          </a:xfrm>
          <a:prstGeom prst="rect">
            <a:avLst/>
          </a:prstGeom>
          <a:solidFill>
            <a:srgbClr val="D7E7F4"/>
          </a:solidFill>
          <a:ln/>
        </p:spPr>
        <p:txBody>
          <a:bodyPr/>
          <a:lstStyle/>
          <a:p>
            <a:endParaRPr lang="en-US"/>
          </a:p>
        </p:txBody>
      </p:sp>
      <p:sp>
        <p:nvSpPr>
          <p:cNvPr id="4" name="Text 1"/>
          <p:cNvSpPr/>
          <p:nvPr/>
        </p:nvSpPr>
        <p:spPr>
          <a:xfrm>
            <a:off x="631908" y="653972"/>
            <a:ext cx="5832329" cy="593923"/>
          </a:xfrm>
          <a:prstGeom prst="rect">
            <a:avLst/>
          </a:prstGeom>
          <a:noFill/>
          <a:ln/>
        </p:spPr>
        <p:txBody>
          <a:bodyPr wrap="none" lIns="0" tIns="0" rIns="0" bIns="0" rtlCol="0" anchor="t"/>
          <a:lstStyle/>
          <a:p>
            <a:pPr marL="0" indent="0" algn="l">
              <a:lnSpc>
                <a:spcPct val="104000"/>
              </a:lnSpc>
              <a:buNone/>
            </a:pPr>
            <a:r>
              <a:rPr lang="en-US" sz="3700" b="1" dirty="0">
                <a:solidFill>
                  <a:srgbClr val="00529C"/>
                </a:solidFill>
                <a:latin typeface="Barlow Bold" pitchFamily="34" charset="0"/>
                <a:ea typeface="Barlow Bold" pitchFamily="34" charset="-122"/>
                <a:cs typeface="Barlow Bold" pitchFamily="34" charset="-120"/>
              </a:rPr>
              <a:t>Information and Resources</a:t>
            </a:r>
            <a:endParaRPr lang="en-US" sz="3700" dirty="0"/>
          </a:p>
        </p:txBody>
      </p:sp>
      <p:sp>
        <p:nvSpPr>
          <p:cNvPr id="5" name="Text 2"/>
          <p:cNvSpPr/>
          <p:nvPr/>
        </p:nvSpPr>
        <p:spPr>
          <a:xfrm>
            <a:off x="631908" y="1519479"/>
            <a:ext cx="6355993" cy="1024787"/>
          </a:xfrm>
          <a:prstGeom prst="rect">
            <a:avLst/>
          </a:prstGeom>
          <a:noFill/>
          <a:ln/>
        </p:spPr>
        <p:txBody>
          <a:bodyPr wrap="square" lIns="0" tIns="0" rIns="0" bIns="0" rtlCol="0" anchor="t">
            <a:normAutofit/>
          </a:bodyPr>
          <a:lstStyle/>
          <a:p>
            <a:pPr marL="0" indent="0" algn="l">
              <a:lnSpc>
                <a:spcPct val="133000"/>
              </a:lnSpc>
              <a:buNone/>
            </a:pPr>
            <a:r>
              <a:rPr lang="en-US" dirty="0">
                <a:solidFill>
                  <a:srgbClr val="003766"/>
                </a:solidFill>
                <a:latin typeface="Montserrat" pitchFamily="34" charset="0"/>
                <a:ea typeface="Montserrat" pitchFamily="34" charset="-122"/>
                <a:cs typeface="Montserrat" pitchFamily="34" charset="-120"/>
              </a:rPr>
              <a:t>Additional information and resources can be found on the </a:t>
            </a:r>
            <a:r>
              <a:rPr lang="en-US" b="1" dirty="0">
                <a:solidFill>
                  <a:srgbClr val="003766"/>
                </a:solidFill>
                <a:latin typeface="Montserrat Bold" pitchFamily="34" charset="0"/>
                <a:ea typeface="Montserrat Bold" pitchFamily="34" charset="-122"/>
                <a:cs typeface="Montserrat Bold" pitchFamily="34" charset="-120"/>
              </a:rPr>
              <a:t>Society of Toxicology</a:t>
            </a:r>
            <a:r>
              <a:rPr lang="en-US" dirty="0">
                <a:solidFill>
                  <a:srgbClr val="003766"/>
                </a:solidFill>
                <a:latin typeface="Montserrat" pitchFamily="34" charset="0"/>
                <a:ea typeface="Montserrat" pitchFamily="34" charset="-122"/>
                <a:cs typeface="Montserrat" pitchFamily="34" charset="-120"/>
              </a:rPr>
              <a:t> website:</a:t>
            </a:r>
            <a:endParaRPr lang="en-US" dirty="0"/>
          </a:p>
        </p:txBody>
      </p:sp>
      <p:sp>
        <p:nvSpPr>
          <p:cNvPr id="6" name="Shape 3"/>
          <p:cNvSpPr/>
          <p:nvPr/>
        </p:nvSpPr>
        <p:spPr>
          <a:xfrm>
            <a:off x="631908" y="2750145"/>
            <a:ext cx="3087709" cy="1704280"/>
          </a:xfrm>
          <a:prstGeom prst="roundRect">
            <a:avLst>
              <a:gd name="adj" fmla="val 15891"/>
            </a:avLst>
          </a:prstGeom>
          <a:solidFill>
            <a:srgbClr val="FFFFFF"/>
          </a:solidFill>
          <a:ln w="25399">
            <a:solidFill>
              <a:srgbClr val="BDCDDA"/>
            </a:solidFill>
            <a:prstDash val="solid"/>
          </a:ln>
        </p:spPr>
        <p:txBody>
          <a:bodyPr/>
          <a:lstStyle/>
          <a:p>
            <a:endParaRPr lang="en-US"/>
          </a:p>
        </p:txBody>
      </p:sp>
      <p:sp>
        <p:nvSpPr>
          <p:cNvPr id="7" name="Text 4"/>
          <p:cNvSpPr/>
          <p:nvPr/>
        </p:nvSpPr>
        <p:spPr>
          <a:xfrm>
            <a:off x="837782" y="2956024"/>
            <a:ext cx="2375535" cy="309563"/>
          </a:xfrm>
          <a:prstGeom prst="rect">
            <a:avLst/>
          </a:prstGeom>
          <a:noFill/>
          <a:ln/>
        </p:spPr>
        <p:txBody>
          <a:bodyPr wrap="none" lIns="0" tIns="0" rIns="0" bIns="0" rtlCol="0" anchor="t"/>
          <a:lstStyle/>
          <a:p>
            <a:pPr marL="340000" indent="0" algn="l">
              <a:lnSpc>
                <a:spcPct val="104000"/>
              </a:lnSpc>
              <a:buNone/>
            </a:pPr>
            <a:r>
              <a:rPr lang="en-US" sz="1850" b="1" dirty="0">
                <a:solidFill>
                  <a:srgbClr val="003766"/>
                </a:solidFill>
                <a:latin typeface="Barlow Bold" pitchFamily="34" charset="0"/>
                <a:ea typeface="Barlow Bold" pitchFamily="34" charset="-122"/>
                <a:cs typeface="Barlow Bold" pitchFamily="34" charset="-120"/>
              </a:rPr>
              <a:t>Website</a:t>
            </a:r>
            <a:endParaRPr lang="en-US" sz="1850" dirty="0"/>
          </a:p>
        </p:txBody>
      </p:sp>
      <p:sp>
        <p:nvSpPr>
          <p:cNvPr id="8" name="Text 5"/>
          <p:cNvSpPr/>
          <p:nvPr/>
        </p:nvSpPr>
        <p:spPr>
          <a:xfrm>
            <a:off x="837782" y="3373834"/>
            <a:ext cx="2675962" cy="288925"/>
          </a:xfrm>
          <a:prstGeom prst="rect">
            <a:avLst/>
          </a:prstGeom>
          <a:noFill/>
          <a:ln/>
        </p:spPr>
        <p:txBody>
          <a:bodyPr wrap="none" lIns="0" tIns="0" rIns="0" bIns="0" rtlCol="0" anchor="t"/>
          <a:lstStyle/>
          <a:p>
            <a:pPr marL="0" indent="0" algn="l">
              <a:lnSpc>
                <a:spcPct val="133000"/>
              </a:lnSpc>
              <a:buNone/>
            </a:pPr>
            <a:r>
              <a:rPr lang="en-US" sz="1400" b="1" u="sng">
                <a:solidFill>
                  <a:srgbClr val="0270D0"/>
                </a:solidFill>
                <a:latin typeface="Montserrat Bold" pitchFamily="34" charset="0"/>
                <a:ea typeface="Montserrat Bold" pitchFamily="34" charset="-122"/>
                <a:cs typeface="Montserrat Bold" pitchFamily="34" charset="-120"/>
                <a:hlinkClick r:id="rId4">
                  <a:extLst>
                    <a:ext uri="{A12FA001-AC4F-418D-AE19-62706E023703}">
                      <ahyp:hlinkClr xmlns:ahyp="http://schemas.microsoft.com/office/drawing/2018/hyperlinkcolor" val="tx"/>
                    </a:ext>
                  </a:extLst>
                </a:hlinkClick>
              </a:rPr>
              <a:t>www.toxicology.org</a:t>
            </a:r>
            <a:endParaRPr lang="en-US" sz="1400"/>
          </a:p>
        </p:txBody>
      </p:sp>
      <p:sp>
        <p:nvSpPr>
          <p:cNvPr id="9" name="Shape 6"/>
          <p:cNvSpPr/>
          <p:nvPr/>
        </p:nvSpPr>
        <p:spPr>
          <a:xfrm>
            <a:off x="3900092" y="2750145"/>
            <a:ext cx="3087809" cy="1704280"/>
          </a:xfrm>
          <a:prstGeom prst="roundRect">
            <a:avLst>
              <a:gd name="adj" fmla="val 15891"/>
            </a:avLst>
          </a:prstGeom>
          <a:solidFill>
            <a:srgbClr val="FFFFFF"/>
          </a:solidFill>
          <a:ln w="25399">
            <a:solidFill>
              <a:srgbClr val="BDCDDA"/>
            </a:solidFill>
            <a:prstDash val="solid"/>
          </a:ln>
        </p:spPr>
        <p:txBody>
          <a:bodyPr/>
          <a:lstStyle/>
          <a:p>
            <a:endParaRPr lang="en-US"/>
          </a:p>
        </p:txBody>
      </p:sp>
      <p:sp>
        <p:nvSpPr>
          <p:cNvPr id="10" name="Text 7"/>
          <p:cNvSpPr/>
          <p:nvPr/>
        </p:nvSpPr>
        <p:spPr>
          <a:xfrm>
            <a:off x="4105966" y="2956024"/>
            <a:ext cx="2676061" cy="606425"/>
          </a:xfrm>
          <a:prstGeom prst="rect">
            <a:avLst/>
          </a:prstGeom>
          <a:noFill/>
          <a:ln/>
        </p:spPr>
        <p:txBody>
          <a:bodyPr wrap="square" lIns="0" tIns="0" rIns="0" bIns="0" rtlCol="0" anchor="t">
            <a:normAutofit/>
          </a:bodyPr>
          <a:lstStyle/>
          <a:p>
            <a:pPr marL="340000" indent="0" algn="l">
              <a:lnSpc>
                <a:spcPct val="104000"/>
              </a:lnSpc>
              <a:buNone/>
            </a:pPr>
            <a:r>
              <a:rPr lang="en-US" sz="1850" b="1" dirty="0">
                <a:solidFill>
                  <a:srgbClr val="003766"/>
                </a:solidFill>
                <a:latin typeface="Barlow Bold" pitchFamily="34" charset="0"/>
                <a:ea typeface="Barlow Bold" pitchFamily="34" charset="-122"/>
                <a:cs typeface="Barlow Bold" pitchFamily="34" charset="-120"/>
              </a:rPr>
              <a:t>Becoming a Toxicologist</a:t>
            </a:r>
            <a:endParaRPr lang="en-US" sz="1850"/>
          </a:p>
        </p:txBody>
      </p:sp>
      <p:sp>
        <p:nvSpPr>
          <p:cNvPr id="11" name="Text 8"/>
          <p:cNvSpPr/>
          <p:nvPr/>
        </p:nvSpPr>
        <p:spPr>
          <a:xfrm>
            <a:off x="4105966" y="3670697"/>
            <a:ext cx="2676061" cy="577850"/>
          </a:xfrm>
          <a:prstGeom prst="rect">
            <a:avLst/>
          </a:prstGeom>
          <a:noFill/>
          <a:ln/>
        </p:spPr>
        <p:txBody>
          <a:bodyPr wrap="square" lIns="0" tIns="0" rIns="0" bIns="0" rtlCol="0" anchor="t">
            <a:normAutofit/>
          </a:bodyPr>
          <a:lstStyle/>
          <a:p>
            <a:pPr marL="0" indent="0" algn="l">
              <a:lnSpc>
                <a:spcPct val="133000"/>
              </a:lnSpc>
              <a:buNone/>
            </a:pPr>
            <a:r>
              <a:rPr lang="en-US" sz="1400" b="1" u="sng">
                <a:solidFill>
                  <a:srgbClr val="0270D0"/>
                </a:solidFill>
                <a:latin typeface="Montserrat Bold" pitchFamily="34" charset="0"/>
                <a:ea typeface="Montserrat Bold" pitchFamily="34" charset="-122"/>
                <a:cs typeface="Montserrat Bold" pitchFamily="34" charset="-120"/>
                <a:hlinkClick r:id="rId5">
                  <a:extLst>
                    <a:ext uri="{A12FA001-AC4F-418D-AE19-62706E023703}">
                      <ahyp:hlinkClr xmlns:ahyp="http://schemas.microsoft.com/office/drawing/2018/hyperlinkcolor" val="tx"/>
                    </a:ext>
                  </a:extLst>
                </a:hlinkClick>
              </a:rPr>
              <a:t>Career resources and pathways</a:t>
            </a:r>
            <a:endParaRPr lang="en-US" sz="1400"/>
          </a:p>
        </p:txBody>
      </p:sp>
      <p:sp>
        <p:nvSpPr>
          <p:cNvPr id="12" name="Shape 9"/>
          <p:cNvSpPr/>
          <p:nvPr/>
        </p:nvSpPr>
        <p:spPr>
          <a:xfrm>
            <a:off x="631908" y="4634905"/>
            <a:ext cx="6355993" cy="1118493"/>
          </a:xfrm>
          <a:prstGeom prst="roundRect">
            <a:avLst>
              <a:gd name="adj" fmla="val 24213"/>
            </a:avLst>
          </a:prstGeom>
          <a:solidFill>
            <a:srgbClr val="FFFFFF"/>
          </a:solidFill>
          <a:ln w="25399">
            <a:solidFill>
              <a:srgbClr val="BDCDDA"/>
            </a:solidFill>
            <a:prstDash val="solid"/>
          </a:ln>
        </p:spPr>
        <p:txBody>
          <a:bodyPr/>
          <a:lstStyle/>
          <a:p>
            <a:endParaRPr lang="en-US"/>
          </a:p>
        </p:txBody>
      </p:sp>
      <p:sp>
        <p:nvSpPr>
          <p:cNvPr id="13" name="Text 10"/>
          <p:cNvSpPr/>
          <p:nvPr/>
        </p:nvSpPr>
        <p:spPr>
          <a:xfrm>
            <a:off x="837782" y="4840784"/>
            <a:ext cx="2375535" cy="309563"/>
          </a:xfrm>
          <a:prstGeom prst="rect">
            <a:avLst/>
          </a:prstGeom>
          <a:noFill/>
          <a:ln/>
        </p:spPr>
        <p:txBody>
          <a:bodyPr wrap="none" lIns="0" tIns="0" rIns="0" bIns="0" rtlCol="0" anchor="t"/>
          <a:lstStyle/>
          <a:p>
            <a:pPr marL="340000" indent="0" algn="l">
              <a:lnSpc>
                <a:spcPct val="104000"/>
              </a:lnSpc>
              <a:buNone/>
            </a:pPr>
            <a:r>
              <a:rPr lang="en-US" sz="1850" b="1" dirty="0">
                <a:solidFill>
                  <a:srgbClr val="003766"/>
                </a:solidFill>
                <a:latin typeface="Barlow Bold" pitchFamily="34" charset="0"/>
                <a:ea typeface="Barlow Bold" pitchFamily="34" charset="-122"/>
                <a:cs typeface="Barlow Bold" pitchFamily="34" charset="-120"/>
              </a:rPr>
              <a:t>Contact</a:t>
            </a:r>
            <a:endParaRPr lang="en-US" sz="1850"/>
          </a:p>
        </p:txBody>
      </p:sp>
      <p:sp>
        <p:nvSpPr>
          <p:cNvPr id="14" name="Text 11"/>
          <p:cNvSpPr/>
          <p:nvPr/>
        </p:nvSpPr>
        <p:spPr>
          <a:xfrm>
            <a:off x="837782" y="5258594"/>
            <a:ext cx="5944245" cy="288925"/>
          </a:xfrm>
          <a:prstGeom prst="rect">
            <a:avLst/>
          </a:prstGeom>
          <a:noFill/>
          <a:ln/>
        </p:spPr>
        <p:txBody>
          <a:bodyPr wrap="none" lIns="0" tIns="0" rIns="0" bIns="0" rtlCol="0" anchor="t"/>
          <a:lstStyle/>
          <a:p>
            <a:pPr marL="0" indent="0" algn="l">
              <a:lnSpc>
                <a:spcPct val="133000"/>
              </a:lnSpc>
              <a:buNone/>
            </a:pPr>
            <a:r>
              <a:rPr lang="en-US" sz="1400" b="1" u="sng">
                <a:solidFill>
                  <a:srgbClr val="0270D0"/>
                </a:solidFill>
                <a:latin typeface="Montserrat Bold" pitchFamily="34" charset="0"/>
                <a:ea typeface="Montserrat Bold" pitchFamily="34" charset="-122"/>
                <a:cs typeface="Montserrat Bold" pitchFamily="34" charset="-120"/>
                <a:hlinkClick r:id="rId6">
                  <a:extLst>
                    <a:ext uri="{A12FA001-AC4F-418D-AE19-62706E023703}">
                      <ahyp:hlinkClr xmlns:ahyp="http://schemas.microsoft.com/office/drawing/2018/hyperlinkcolor" val="tx"/>
                    </a:ext>
                  </a:extLst>
                </a:hlinkClick>
              </a:rPr>
              <a:t>sothq@toxicology.org</a:t>
            </a:r>
            <a:endParaRPr lang="en-US" sz="1400"/>
          </a:p>
        </p:txBody>
      </p:sp>
      <p:sp>
        <p:nvSpPr>
          <p:cNvPr id="16" name="TextBox 15">
            <a:extLst>
              <a:ext uri="{FF2B5EF4-FFF2-40B4-BE49-F238E27FC236}">
                <a16:creationId xmlns:a16="http://schemas.microsoft.com/office/drawing/2014/main" id="{DCB60C58-D3A6-5E5A-401B-27E12A3D9A68}"/>
              </a:ext>
            </a:extLst>
          </p:cNvPr>
          <p:cNvSpPr txBox="1"/>
          <p:nvPr/>
        </p:nvSpPr>
        <p:spPr>
          <a:xfrm>
            <a:off x="837782" y="5976554"/>
            <a:ext cx="6985591" cy="276999"/>
          </a:xfrm>
          <a:prstGeom prst="rect">
            <a:avLst/>
          </a:prstGeom>
          <a:noFill/>
        </p:spPr>
        <p:txBody>
          <a:bodyPr wrap="square">
            <a:spAutoFit/>
          </a:bodyPr>
          <a:lstStyle/>
          <a:p>
            <a:pPr marL="0" marR="0">
              <a:buNone/>
            </a:pPr>
            <a:r>
              <a:rPr lang="en-US" sz="1200" u="sng" kern="100">
                <a:solidFill>
                  <a:srgbClr val="0000FF"/>
                </a:solidFill>
                <a:effectLst/>
                <a:latin typeface="Montserrat Bold" pitchFamily="2" charset="0"/>
                <a:ea typeface="Times New Roman" panose="02020603050405020304" pitchFamily="18" charset="0"/>
                <a:cs typeface="Times New Roman" panose="02020603050405020304" pitchFamily="18" charset="0"/>
                <a:hlinkClick r:id="rId7"/>
              </a:rPr>
              <a:t>Bluesky</a:t>
            </a:r>
            <a:r>
              <a:rPr lang="en-US" sz="1200" kern="100">
                <a:effectLst/>
                <a:latin typeface="Montserrat Bold" pitchFamily="2" charset="0"/>
                <a:ea typeface="Times New Roman" panose="02020603050405020304" pitchFamily="18" charset="0"/>
                <a:cs typeface="Times New Roman" panose="02020603050405020304" pitchFamily="18" charset="0"/>
              </a:rPr>
              <a:t> | </a:t>
            </a:r>
            <a:r>
              <a:rPr lang="en-US" sz="1200" u="sng" kern="100">
                <a:solidFill>
                  <a:srgbClr val="0000FF"/>
                </a:solidFill>
                <a:effectLst/>
                <a:latin typeface="Montserrat Bold" pitchFamily="2" charset="0"/>
                <a:ea typeface="Times New Roman" panose="02020603050405020304" pitchFamily="18" charset="0"/>
                <a:cs typeface="Times New Roman" panose="02020603050405020304" pitchFamily="18" charset="0"/>
                <a:hlinkClick r:id="rId8"/>
              </a:rPr>
              <a:t>Facebook</a:t>
            </a:r>
            <a:r>
              <a:rPr lang="en-US" sz="1200" kern="100">
                <a:effectLst/>
                <a:latin typeface="Montserrat Bold" pitchFamily="2" charset="0"/>
                <a:ea typeface="Times New Roman" panose="02020603050405020304" pitchFamily="18" charset="0"/>
                <a:cs typeface="Times New Roman" panose="02020603050405020304" pitchFamily="18" charset="0"/>
              </a:rPr>
              <a:t> | </a:t>
            </a:r>
            <a:r>
              <a:rPr lang="en-US" sz="1200" u="sng" kern="100">
                <a:solidFill>
                  <a:srgbClr val="0000FF"/>
                </a:solidFill>
                <a:effectLst/>
                <a:latin typeface="Montserrat Bold" pitchFamily="2" charset="0"/>
                <a:ea typeface="Times New Roman" panose="02020603050405020304" pitchFamily="18" charset="0"/>
                <a:cs typeface="Times New Roman" panose="02020603050405020304" pitchFamily="18" charset="0"/>
                <a:hlinkClick r:id="rId9"/>
              </a:rPr>
              <a:t>Instagram</a:t>
            </a:r>
            <a:r>
              <a:rPr lang="en-US" sz="1200" kern="100">
                <a:effectLst/>
                <a:latin typeface="Montserrat Bold" pitchFamily="2" charset="0"/>
                <a:ea typeface="Times New Roman" panose="02020603050405020304" pitchFamily="18" charset="0"/>
                <a:cs typeface="Times New Roman" panose="02020603050405020304" pitchFamily="18" charset="0"/>
              </a:rPr>
              <a:t> | </a:t>
            </a:r>
            <a:r>
              <a:rPr lang="en-US" sz="1200" u="sng" kern="100">
                <a:solidFill>
                  <a:srgbClr val="0000FF"/>
                </a:solidFill>
                <a:effectLst/>
                <a:latin typeface="Montserrat Bold" pitchFamily="2" charset="0"/>
                <a:ea typeface="Times New Roman" panose="02020603050405020304" pitchFamily="18" charset="0"/>
                <a:cs typeface="Times New Roman" panose="02020603050405020304" pitchFamily="18" charset="0"/>
                <a:hlinkClick r:id="rId10"/>
              </a:rPr>
              <a:t>LinkedIn</a:t>
            </a:r>
            <a:r>
              <a:rPr lang="en-US" sz="1200" kern="100">
                <a:effectLst/>
                <a:latin typeface="Montserrat Bold" pitchFamily="2" charset="0"/>
                <a:ea typeface="Times New Roman" panose="02020603050405020304" pitchFamily="18" charset="0"/>
                <a:cs typeface="Times New Roman" panose="02020603050405020304" pitchFamily="18" charset="0"/>
              </a:rPr>
              <a:t> | </a:t>
            </a:r>
            <a:r>
              <a:rPr lang="en-US" sz="1200" u="sng" kern="100">
                <a:solidFill>
                  <a:srgbClr val="0000FF"/>
                </a:solidFill>
                <a:effectLst/>
                <a:latin typeface="Montserrat Bold" pitchFamily="2" charset="0"/>
                <a:ea typeface="Times New Roman" panose="02020603050405020304" pitchFamily="18" charset="0"/>
                <a:cs typeface="Times New Roman" panose="02020603050405020304" pitchFamily="18" charset="0"/>
                <a:hlinkClick r:id="rId11" tooltip="https://www.tiktok.com/@sotoxicology"/>
              </a:rPr>
              <a:t>TikTok</a:t>
            </a:r>
            <a:r>
              <a:rPr lang="en-US" sz="1200" kern="100">
                <a:effectLst/>
                <a:latin typeface="Montserrat Bold" pitchFamily="2" charset="0"/>
                <a:ea typeface="Times New Roman" panose="02020603050405020304" pitchFamily="18" charset="0"/>
                <a:cs typeface="Times New Roman" panose="02020603050405020304" pitchFamily="18" charset="0"/>
              </a:rPr>
              <a:t> | </a:t>
            </a:r>
            <a:r>
              <a:rPr lang="en-US" sz="1200" u="sng" kern="100">
                <a:solidFill>
                  <a:srgbClr val="0000FF"/>
                </a:solidFill>
                <a:effectLst/>
                <a:latin typeface="Montserrat Bold" pitchFamily="2" charset="0"/>
                <a:ea typeface="Times New Roman" panose="02020603050405020304" pitchFamily="18" charset="0"/>
                <a:cs typeface="Times New Roman" panose="02020603050405020304" pitchFamily="18" charset="0"/>
                <a:hlinkClick r:id="rId12"/>
              </a:rPr>
              <a:t>X</a:t>
            </a:r>
            <a:r>
              <a:rPr lang="en-US" sz="1200" kern="100">
                <a:effectLst/>
                <a:latin typeface="Montserrat Bold" pitchFamily="2" charset="0"/>
                <a:ea typeface="Times New Roman" panose="02020603050405020304" pitchFamily="18" charset="0"/>
                <a:cs typeface="Times New Roman" panose="02020603050405020304" pitchFamily="18" charset="0"/>
              </a:rPr>
              <a:t> | </a:t>
            </a:r>
            <a:r>
              <a:rPr lang="en-US" sz="1200" u="sng" kern="100">
                <a:solidFill>
                  <a:srgbClr val="0000FF"/>
                </a:solidFill>
                <a:effectLst/>
                <a:latin typeface="Montserrat Bold" pitchFamily="2" charset="0"/>
                <a:ea typeface="Times New Roman" panose="02020603050405020304" pitchFamily="18" charset="0"/>
                <a:cs typeface="Times New Roman" panose="02020603050405020304" pitchFamily="18" charset="0"/>
                <a:hlinkClick r:id="rId13"/>
              </a:rPr>
              <a:t>YouTube</a:t>
            </a:r>
            <a:endParaRPr lang="en-US" sz="1200" kern="100">
              <a:effectLst/>
              <a:latin typeface="Montserrat Bold" pitchFamily="2" charset="0"/>
              <a:ea typeface="Aptos" panose="020B0004020202020204" pitchFamily="34" charset="0"/>
              <a:cs typeface="Times New Roman" panose="02020603050405020304" pitchFamily="18" charset="0"/>
            </a:endParaRPr>
          </a:p>
        </p:txBody>
      </p:sp>
      <p:pic>
        <p:nvPicPr>
          <p:cNvPr id="15" name="Picture 14" descr="The Society of Toxicology focuses on advancing science and increasing the impact of toxicology for a safer and healthier world.&#10;&#10;AI-generated content may be incorrect.">
            <a:extLst>
              <a:ext uri="{FF2B5EF4-FFF2-40B4-BE49-F238E27FC236}">
                <a16:creationId xmlns:a16="http://schemas.microsoft.com/office/drawing/2014/main" id="{A4909389-FD1D-6F17-B399-0590B873142C}"/>
              </a:ext>
            </a:extLst>
          </p:cNvPr>
          <p:cNvPicPr>
            <a:picLocks noChangeAspect="1"/>
          </p:cNvPicPr>
          <p:nvPr/>
        </p:nvPicPr>
        <p:blipFill>
          <a:blip r:embed="rId14"/>
          <a:stretch>
            <a:fillRect/>
          </a:stretch>
        </p:blipFill>
        <p:spPr>
          <a:xfrm>
            <a:off x="7823373" y="5087408"/>
            <a:ext cx="4078238" cy="1331980"/>
          </a:xfrm>
          <a:prstGeom prst="rect">
            <a:avLst/>
          </a:prstGeom>
        </p:spPr>
      </p:pic>
      <p:pic>
        <p:nvPicPr>
          <p:cNvPr id="17" name="Picture 16">
            <a:extLst>
              <a:ext uri="{FF2B5EF4-FFF2-40B4-BE49-F238E27FC236}">
                <a16:creationId xmlns:a16="http://schemas.microsoft.com/office/drawing/2014/main" id="{3A3D68D8-3EEE-F178-FC72-1CEF33F46517}"/>
              </a:ext>
            </a:extLst>
          </p:cNvPr>
          <p:cNvPicPr>
            <a:picLocks noChangeAspect="1"/>
          </p:cNvPicPr>
          <p:nvPr/>
        </p:nvPicPr>
        <p:blipFill>
          <a:blip r:embed="rId15"/>
          <a:stretch>
            <a:fillRect/>
          </a:stretch>
        </p:blipFill>
        <p:spPr>
          <a:xfrm>
            <a:off x="8140222" y="909835"/>
            <a:ext cx="3444539" cy="3267739"/>
          </a:xfrm>
          <a:prstGeom prst="rect">
            <a:avLst/>
          </a:prstGeom>
        </p:spPr>
      </p:pic>
      <p:sp>
        <p:nvSpPr>
          <p:cNvPr id="3" name="TextBox 2">
            <a:extLst>
              <a:ext uri="{FF2B5EF4-FFF2-40B4-BE49-F238E27FC236}">
                <a16:creationId xmlns:a16="http://schemas.microsoft.com/office/drawing/2014/main" id="{EC2FA144-C378-738A-DD92-CDDB20D8184D}"/>
              </a:ext>
            </a:extLst>
          </p:cNvPr>
          <p:cNvSpPr txBox="1"/>
          <p:nvPr/>
        </p:nvSpPr>
        <p:spPr>
          <a:xfrm>
            <a:off x="67923" y="6603663"/>
            <a:ext cx="6123708" cy="230832"/>
          </a:xfrm>
          <a:prstGeom prst="rect">
            <a:avLst/>
          </a:prstGeom>
          <a:noFill/>
        </p:spPr>
        <p:txBody>
          <a:bodyPr wrap="square">
            <a:spAutoFit/>
          </a:bodyPr>
          <a:lstStyle/>
          <a:p>
            <a:r>
              <a:rPr lang="en-US" sz="900" b="0" i="0" dirty="0">
                <a:solidFill>
                  <a:srgbClr val="1A3A5C"/>
                </a:solidFill>
                <a:effectLst/>
                <a:latin typeface="Roboto" panose="02000000000000000000" pitchFamily="2" charset="0"/>
              </a:rPr>
              <a:t>© 2026 - Society of Toxicology</a:t>
            </a:r>
            <a:endParaRPr lang="en-US" sz="900" dirty="0">
              <a:solidFill>
                <a:srgbClr val="1A3A5C"/>
              </a:solidFill>
            </a:endParaRPr>
          </a:p>
        </p:txBody>
      </p:sp>
      <p:pic>
        <p:nvPicPr>
          <p:cNvPr id="907" name="icon_globe"/>
          <p:cNvPicPr>
            <a:picLocks noChangeAspect="1"/>
          </p:cNvPicPr>
          <p:nvPr/>
        </p:nvPicPr>
        <p:blipFill>
          <a:blip r:embed="rId16"/>
          <a:stretch>
            <a:fillRect/>
          </a:stretch>
        </p:blipFill>
        <p:spPr>
          <a:xfrm>
            <a:off x="863657" y="2985805"/>
            <a:ext cx="248250" cy="250000"/>
          </a:xfrm>
          <a:prstGeom prst="rect">
            <a:avLst/>
          </a:prstGeom>
        </p:spPr>
      </p:pic>
      <p:pic>
        <p:nvPicPr>
          <p:cNvPr id="908" name="icon_gradcap"/>
          <p:cNvPicPr>
            <a:picLocks noChangeAspect="1"/>
          </p:cNvPicPr>
          <p:nvPr/>
        </p:nvPicPr>
        <p:blipFill>
          <a:blip r:embed="rId17"/>
          <a:stretch>
            <a:fillRect/>
          </a:stretch>
        </p:blipFill>
        <p:spPr>
          <a:xfrm>
            <a:off x="4105966" y="3004498"/>
            <a:ext cx="300000" cy="212615"/>
          </a:xfrm>
          <a:prstGeom prst="rect">
            <a:avLst/>
          </a:prstGeom>
        </p:spPr>
      </p:pic>
      <p:pic>
        <p:nvPicPr>
          <p:cNvPr id="909" name="icon_envelope"/>
          <p:cNvPicPr>
            <a:picLocks noChangeAspect="1"/>
          </p:cNvPicPr>
          <p:nvPr/>
        </p:nvPicPr>
        <p:blipFill>
          <a:blip r:embed="rId18"/>
          <a:stretch>
            <a:fillRect/>
          </a:stretch>
        </p:blipFill>
        <p:spPr>
          <a:xfrm>
            <a:off x="837782" y="4884619"/>
            <a:ext cx="300000" cy="221893"/>
          </a:xfrm>
          <a:prstGeom prst="rect">
            <a:avLst/>
          </a:prstGeom>
        </p:spPr>
      </p:pic>
    </p:spTree>
    <p:custDataLst>
      <p:tags r:id="rId1"/>
    </p:custDataLst>
    <p:extLst>
      <p:ext uri="{BB962C8B-B14F-4D97-AF65-F5344CB8AC3E}">
        <p14:creationId xmlns:p14="http://schemas.microsoft.com/office/powerpoint/2010/main" val="35825526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C5C4A3E-9C1B-389E-D5BD-1A8578041ED1}"/>
              </a:ext>
            </a:extLst>
          </p:cNvPr>
          <p:cNvSpPr txBox="1"/>
          <p:nvPr/>
        </p:nvSpPr>
        <p:spPr>
          <a:xfrm>
            <a:off x="3943350" y="2438400"/>
            <a:ext cx="3762375" cy="661720"/>
          </a:xfrm>
          <a:prstGeom prst="rect">
            <a:avLst/>
          </a:prstGeom>
          <a:noFill/>
        </p:spPr>
        <p:txBody>
          <a:bodyPr wrap="square" rtlCol="0">
            <a:spAutoFit/>
          </a:bodyPr>
          <a:lstStyle/>
          <a:p>
            <a:pPr algn="ctr"/>
            <a:r>
              <a:rPr lang="en-US" sz="3700" b="1" dirty="0">
                <a:solidFill>
                  <a:srgbClr val="00529C"/>
                </a:solidFill>
                <a:latin typeface="Barlow Bold" pitchFamily="34" charset="0"/>
              </a:rPr>
              <a:t>Additional Slides</a:t>
            </a:r>
          </a:p>
        </p:txBody>
      </p:sp>
    </p:spTree>
    <p:custDataLst>
      <p:tags r:id="rId1"/>
    </p:custDataLst>
    <p:extLst>
      <p:ext uri="{BB962C8B-B14F-4D97-AF65-F5344CB8AC3E}">
        <p14:creationId xmlns:p14="http://schemas.microsoft.com/office/powerpoint/2010/main" val="12637707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0" descr="preencoded.png"/>
          <p:cNvPicPr>
            <a:picLocks noChangeAspect="1"/>
          </p:cNvPicPr>
          <p:nvPr/>
        </p:nvPicPr>
        <p:blipFill>
          <a:blip r:embed="rId4"/>
          <a:stretch>
            <a:fillRect/>
          </a:stretch>
        </p:blipFill>
        <p:spPr>
          <a:xfrm>
            <a:off x="340810" y="553187"/>
            <a:ext cx="2331834" cy="2331892"/>
          </a:xfrm>
          <a:prstGeom prst="rect">
            <a:avLst/>
          </a:prstGeom>
        </p:spPr>
      </p:pic>
      <p:sp>
        <p:nvSpPr>
          <p:cNvPr id="4" name="Text 1"/>
          <p:cNvSpPr/>
          <p:nvPr/>
        </p:nvSpPr>
        <p:spPr>
          <a:xfrm>
            <a:off x="3885605" y="663942"/>
            <a:ext cx="3480110" cy="296863"/>
          </a:xfrm>
          <a:prstGeom prst="rect">
            <a:avLst/>
          </a:prstGeom>
          <a:noFill/>
          <a:ln/>
        </p:spPr>
        <p:txBody>
          <a:bodyPr wrap="none" lIns="0" tIns="0" rIns="0" bIns="0" rtlCol="0" anchor="t"/>
          <a:lstStyle/>
          <a:p>
            <a:pPr marL="0" indent="0" algn="l">
              <a:lnSpc>
                <a:spcPct val="104000"/>
              </a:lnSpc>
              <a:buNone/>
            </a:pPr>
            <a:r>
              <a:rPr lang="en-US" sz="2400" b="1" i="1" dirty="0">
                <a:solidFill>
                  <a:srgbClr val="00529C"/>
                </a:solidFill>
                <a:latin typeface="Barlow Bold" pitchFamily="34" charset="0"/>
                <a:ea typeface="Barlow Bold" pitchFamily="34" charset="-122"/>
                <a:cs typeface="Barlow Bold" pitchFamily="34" charset="-120"/>
              </a:rPr>
              <a:t>In Silico </a:t>
            </a:r>
            <a:r>
              <a:rPr lang="en-US" sz="2400" b="1" dirty="0">
                <a:solidFill>
                  <a:srgbClr val="00529C"/>
                </a:solidFill>
                <a:latin typeface="Barlow Bold" pitchFamily="34" charset="0"/>
                <a:ea typeface="Barlow Bold" pitchFamily="34" charset="-122"/>
                <a:cs typeface="Barlow Bold" pitchFamily="34" charset="-120"/>
              </a:rPr>
              <a:t>(Computer Models)</a:t>
            </a:r>
            <a:endParaRPr lang="en-US" sz="2400" dirty="0"/>
          </a:p>
        </p:txBody>
      </p:sp>
      <p:sp>
        <p:nvSpPr>
          <p:cNvPr id="5" name="Text 2"/>
          <p:cNvSpPr/>
          <p:nvPr/>
        </p:nvSpPr>
        <p:spPr>
          <a:xfrm>
            <a:off x="3904858" y="1141283"/>
            <a:ext cx="7668017" cy="577850"/>
          </a:xfrm>
          <a:prstGeom prst="rect">
            <a:avLst/>
          </a:prstGeom>
          <a:noFill/>
          <a:ln/>
        </p:spPr>
        <p:txBody>
          <a:bodyPr wrap="square" lIns="0" tIns="0" rIns="0" bIns="0" rtlCol="0" anchor="t">
            <a:noAutofit/>
          </a:bodyPr>
          <a:lstStyle/>
          <a:p>
            <a:pPr marL="0" indent="0" algn="l">
              <a:lnSpc>
                <a:spcPct val="133000"/>
              </a:lnSpc>
              <a:buNone/>
            </a:pPr>
            <a:r>
              <a:rPr lang="en-US" dirty="0">
                <a:solidFill>
                  <a:srgbClr val="003766"/>
                </a:solidFill>
                <a:latin typeface="Montserrat" pitchFamily="34" charset="0"/>
                <a:ea typeface="Montserrat" pitchFamily="34" charset="-122"/>
                <a:cs typeface="Montserrat" pitchFamily="34" charset="-120"/>
              </a:rPr>
              <a:t>Uses computers and mathematical models to predict how chemicals might behave in the body, screening many substances quickly.</a:t>
            </a:r>
            <a:endParaRPr lang="en-US" dirty="0"/>
          </a:p>
        </p:txBody>
      </p:sp>
      <p:sp>
        <p:nvSpPr>
          <p:cNvPr id="6" name="Text 3"/>
          <p:cNvSpPr/>
          <p:nvPr/>
        </p:nvSpPr>
        <p:spPr>
          <a:xfrm>
            <a:off x="3904856" y="2341177"/>
            <a:ext cx="3198633" cy="296863"/>
          </a:xfrm>
          <a:prstGeom prst="rect">
            <a:avLst/>
          </a:prstGeom>
          <a:noFill/>
          <a:ln/>
        </p:spPr>
        <p:txBody>
          <a:bodyPr wrap="none" lIns="0" tIns="0" rIns="0" bIns="0" rtlCol="0" anchor="t"/>
          <a:lstStyle/>
          <a:p>
            <a:pPr marL="0" indent="0" algn="l">
              <a:lnSpc>
                <a:spcPct val="104000"/>
              </a:lnSpc>
              <a:buNone/>
            </a:pPr>
            <a:r>
              <a:rPr lang="en-US" sz="1850" b="1" dirty="0">
                <a:solidFill>
                  <a:srgbClr val="00529C"/>
                </a:solidFill>
                <a:latin typeface="Barlow Bold" pitchFamily="34" charset="0"/>
                <a:ea typeface="Barlow Bold" pitchFamily="34" charset="-122"/>
                <a:cs typeface="Barlow Bold" pitchFamily="34" charset="-120"/>
              </a:rPr>
              <a:t>Answers Questions Like:</a:t>
            </a:r>
            <a:endParaRPr lang="en-US" sz="1850" dirty="0"/>
          </a:p>
        </p:txBody>
      </p:sp>
      <p:sp>
        <p:nvSpPr>
          <p:cNvPr id="7" name="Text 4"/>
          <p:cNvSpPr/>
          <p:nvPr/>
        </p:nvSpPr>
        <p:spPr>
          <a:xfrm>
            <a:off x="3885605" y="2584870"/>
            <a:ext cx="6948909" cy="640953"/>
          </a:xfrm>
          <a:prstGeom prst="rect">
            <a:avLst/>
          </a:prstGeom>
          <a:noFill/>
          <a:ln/>
        </p:spPr>
        <p:txBody>
          <a:bodyPr wrap="square" lIns="0" tIns="0" rIns="0" bIns="0" rtlCol="0" anchor="t">
            <a:noAutofit/>
          </a:bodyPr>
          <a:lstStyle/>
          <a:p>
            <a:pPr marL="284480" indent="-284480" algn="l">
              <a:lnSpc>
                <a:spcPct val="133000"/>
              </a:lnSpc>
              <a:buSzPct val="100000"/>
              <a:buChar char="•"/>
            </a:pPr>
            <a:r>
              <a:rPr lang="en-US" dirty="0">
                <a:solidFill>
                  <a:srgbClr val="003766"/>
                </a:solidFill>
                <a:latin typeface="Montserrat" pitchFamily="34" charset="0"/>
                <a:ea typeface="Montserrat" pitchFamily="34" charset="-122"/>
                <a:cs typeface="Montserrat" pitchFamily="34" charset="-120"/>
              </a:rPr>
              <a:t>Does this chemical resemble known toxins?</a:t>
            </a:r>
            <a:endParaRPr lang="en-US" dirty="0"/>
          </a:p>
          <a:p>
            <a:pPr marL="284480" indent="-284480" algn="l">
              <a:lnSpc>
                <a:spcPct val="133000"/>
              </a:lnSpc>
              <a:buSzPct val="100000"/>
              <a:buChar char="•"/>
            </a:pPr>
            <a:r>
              <a:rPr lang="en-US" dirty="0">
                <a:solidFill>
                  <a:srgbClr val="003766"/>
                </a:solidFill>
                <a:latin typeface="Montserrat" pitchFamily="34" charset="0"/>
                <a:ea typeface="Montserrat" pitchFamily="34" charset="-122"/>
                <a:cs typeface="Montserrat" pitchFamily="34" charset="-120"/>
              </a:rPr>
              <a:t>What effects might we expect before lab testing?</a:t>
            </a:r>
            <a:endParaRPr lang="en-US" dirty="0"/>
          </a:p>
        </p:txBody>
      </p:sp>
      <p:pic>
        <p:nvPicPr>
          <p:cNvPr id="11" name="Image 0" descr="preencoded.png">
            <a:extLst>
              <a:ext uri="{FF2B5EF4-FFF2-40B4-BE49-F238E27FC236}">
                <a16:creationId xmlns:a16="http://schemas.microsoft.com/office/drawing/2014/main" id="{6DF9338E-DB63-D4ED-B89F-33445FEA2E54}"/>
              </a:ext>
            </a:extLst>
          </p:cNvPr>
          <p:cNvPicPr>
            <a:picLocks noChangeAspect="1"/>
          </p:cNvPicPr>
          <p:nvPr/>
        </p:nvPicPr>
        <p:blipFill>
          <a:blip r:embed="rId5"/>
          <a:stretch>
            <a:fillRect/>
          </a:stretch>
        </p:blipFill>
        <p:spPr>
          <a:xfrm>
            <a:off x="573282" y="3564778"/>
            <a:ext cx="2331833" cy="2331891"/>
          </a:xfrm>
          <a:prstGeom prst="rect">
            <a:avLst/>
          </a:prstGeom>
        </p:spPr>
      </p:pic>
      <p:sp>
        <p:nvSpPr>
          <p:cNvPr id="13" name="Text 1">
            <a:extLst>
              <a:ext uri="{FF2B5EF4-FFF2-40B4-BE49-F238E27FC236}">
                <a16:creationId xmlns:a16="http://schemas.microsoft.com/office/drawing/2014/main" id="{4BE63DF9-96A5-D663-FEB3-3CE21DC938A6}"/>
              </a:ext>
            </a:extLst>
          </p:cNvPr>
          <p:cNvSpPr/>
          <p:nvPr/>
        </p:nvSpPr>
        <p:spPr>
          <a:xfrm>
            <a:off x="3922319" y="3673522"/>
            <a:ext cx="3163709" cy="296863"/>
          </a:xfrm>
          <a:prstGeom prst="rect">
            <a:avLst/>
          </a:prstGeom>
          <a:noFill/>
          <a:ln/>
        </p:spPr>
        <p:txBody>
          <a:bodyPr wrap="none" lIns="0" tIns="0" rIns="0" bIns="0" rtlCol="0" anchor="t"/>
          <a:lstStyle/>
          <a:p>
            <a:pPr marL="0" indent="0" algn="l">
              <a:lnSpc>
                <a:spcPct val="104000"/>
              </a:lnSpc>
              <a:buNone/>
            </a:pPr>
            <a:r>
              <a:rPr lang="en-US" sz="2400" b="1" i="1" dirty="0">
                <a:solidFill>
                  <a:srgbClr val="00529C"/>
                </a:solidFill>
                <a:latin typeface="Barlow Bold" pitchFamily="34" charset="0"/>
                <a:ea typeface="Barlow Bold" pitchFamily="34" charset="-122"/>
                <a:cs typeface="Barlow Bold" pitchFamily="34" charset="-120"/>
              </a:rPr>
              <a:t>In Vitro </a:t>
            </a:r>
            <a:r>
              <a:rPr lang="en-US" sz="2400" b="1" dirty="0">
                <a:solidFill>
                  <a:srgbClr val="00529C"/>
                </a:solidFill>
                <a:latin typeface="Barlow Bold" pitchFamily="34" charset="0"/>
                <a:ea typeface="Barlow Bold" pitchFamily="34" charset="-122"/>
                <a:cs typeface="Barlow Bold" pitchFamily="34" charset="-120"/>
              </a:rPr>
              <a:t>(Cells and Tissues)</a:t>
            </a:r>
            <a:endParaRPr lang="en-US" sz="2400" dirty="0"/>
          </a:p>
        </p:txBody>
      </p:sp>
      <p:sp>
        <p:nvSpPr>
          <p:cNvPr id="15" name="Text 2">
            <a:extLst>
              <a:ext uri="{FF2B5EF4-FFF2-40B4-BE49-F238E27FC236}">
                <a16:creationId xmlns:a16="http://schemas.microsoft.com/office/drawing/2014/main" id="{D9BDE54B-D6A3-58C0-25D4-57B2F1E6724C}"/>
              </a:ext>
            </a:extLst>
          </p:cNvPr>
          <p:cNvSpPr/>
          <p:nvPr/>
        </p:nvSpPr>
        <p:spPr>
          <a:xfrm>
            <a:off x="4001110" y="4160909"/>
            <a:ext cx="6948909" cy="577850"/>
          </a:xfrm>
          <a:prstGeom prst="rect">
            <a:avLst/>
          </a:prstGeom>
          <a:noFill/>
          <a:ln/>
        </p:spPr>
        <p:txBody>
          <a:bodyPr wrap="square" lIns="0" tIns="0" rIns="0" bIns="0" rtlCol="0" anchor="t">
            <a:noAutofit/>
          </a:bodyPr>
          <a:lstStyle/>
          <a:p>
            <a:pPr marL="0" indent="0" algn="l">
              <a:lnSpc>
                <a:spcPct val="133000"/>
              </a:lnSpc>
              <a:buNone/>
            </a:pPr>
            <a:r>
              <a:rPr lang="en-US" sz="2000" dirty="0">
                <a:solidFill>
                  <a:srgbClr val="003766"/>
                </a:solidFill>
                <a:latin typeface="Montserrat" pitchFamily="34" charset="0"/>
                <a:ea typeface="Montserrat" pitchFamily="34" charset="-122"/>
                <a:cs typeface="Montserrat" pitchFamily="34" charset="-120"/>
              </a:rPr>
              <a:t>Studies cells, tissues, or 3D organoids in the lab to investigate specific biological processes.</a:t>
            </a:r>
            <a:endParaRPr lang="en-US" sz="2000" dirty="0"/>
          </a:p>
        </p:txBody>
      </p:sp>
      <p:sp>
        <p:nvSpPr>
          <p:cNvPr id="17" name="Text 3">
            <a:extLst>
              <a:ext uri="{FF2B5EF4-FFF2-40B4-BE49-F238E27FC236}">
                <a16:creationId xmlns:a16="http://schemas.microsoft.com/office/drawing/2014/main" id="{C91EBEDF-FA58-7AC9-8F82-BCDF6A8827BB}"/>
              </a:ext>
            </a:extLst>
          </p:cNvPr>
          <p:cNvSpPr/>
          <p:nvPr/>
        </p:nvSpPr>
        <p:spPr>
          <a:xfrm>
            <a:off x="4001110" y="5090688"/>
            <a:ext cx="3198633" cy="296863"/>
          </a:xfrm>
          <a:prstGeom prst="rect">
            <a:avLst/>
          </a:prstGeom>
          <a:noFill/>
          <a:ln/>
        </p:spPr>
        <p:txBody>
          <a:bodyPr wrap="none" lIns="0" tIns="0" rIns="0" bIns="0" rtlCol="0" anchor="t"/>
          <a:lstStyle/>
          <a:p>
            <a:pPr marL="0" indent="0" algn="l">
              <a:lnSpc>
                <a:spcPct val="104000"/>
              </a:lnSpc>
              <a:buNone/>
            </a:pPr>
            <a:r>
              <a:rPr lang="en-US" sz="1850" b="1" dirty="0">
                <a:solidFill>
                  <a:srgbClr val="00529C"/>
                </a:solidFill>
                <a:latin typeface="Barlow Bold" pitchFamily="34" charset="0"/>
                <a:ea typeface="Barlow Bold" pitchFamily="34" charset="-122"/>
                <a:cs typeface="Barlow Bold" pitchFamily="34" charset="-120"/>
              </a:rPr>
              <a:t>Answers Questions Like:</a:t>
            </a:r>
            <a:endParaRPr lang="en-US" sz="1850" dirty="0"/>
          </a:p>
        </p:txBody>
      </p:sp>
      <p:sp>
        <p:nvSpPr>
          <p:cNvPr id="19" name="Text 4">
            <a:extLst>
              <a:ext uri="{FF2B5EF4-FFF2-40B4-BE49-F238E27FC236}">
                <a16:creationId xmlns:a16="http://schemas.microsoft.com/office/drawing/2014/main" id="{3471C90D-6074-EF67-B233-CC0771300F86}"/>
              </a:ext>
            </a:extLst>
          </p:cNvPr>
          <p:cNvSpPr/>
          <p:nvPr/>
        </p:nvSpPr>
        <p:spPr>
          <a:xfrm>
            <a:off x="4001110" y="5568029"/>
            <a:ext cx="6948909" cy="640953"/>
          </a:xfrm>
          <a:prstGeom prst="rect">
            <a:avLst/>
          </a:prstGeom>
          <a:noFill/>
          <a:ln/>
        </p:spPr>
        <p:txBody>
          <a:bodyPr wrap="square" lIns="0" tIns="0" rIns="0" bIns="0" rtlCol="0" anchor="t">
            <a:normAutofit/>
          </a:bodyPr>
          <a:lstStyle/>
          <a:p>
            <a:pPr marL="284480" indent="-284480" algn="l">
              <a:lnSpc>
                <a:spcPct val="133000"/>
              </a:lnSpc>
              <a:buSzPct val="100000"/>
              <a:buChar char="•"/>
            </a:pPr>
            <a:r>
              <a:rPr lang="en-US" sz="1400">
                <a:solidFill>
                  <a:srgbClr val="003766"/>
                </a:solidFill>
                <a:latin typeface="Montserrat" pitchFamily="34" charset="0"/>
                <a:ea typeface="Montserrat" pitchFamily="34" charset="-122"/>
                <a:cs typeface="Montserrat" pitchFamily="34" charset="-120"/>
              </a:rPr>
              <a:t>Does this chemical damage cells?</a:t>
            </a:r>
            <a:endParaRPr lang="en-US" sz="1400"/>
          </a:p>
          <a:p>
            <a:pPr marL="284480" indent="-284480" algn="l">
              <a:lnSpc>
                <a:spcPct val="133000"/>
              </a:lnSpc>
              <a:buSzPct val="100000"/>
              <a:buChar char="•"/>
            </a:pPr>
            <a:r>
              <a:rPr lang="en-US" sz="1400">
                <a:solidFill>
                  <a:srgbClr val="003766"/>
                </a:solidFill>
                <a:latin typeface="Montserrat" pitchFamily="34" charset="0"/>
                <a:ea typeface="Montserrat" pitchFamily="34" charset="-122"/>
                <a:cs typeface="Montserrat" pitchFamily="34" charset="-120"/>
              </a:rPr>
              <a:t>Does it trigger inflammation or affect genes?</a:t>
            </a:r>
            <a:endParaRPr lang="en-US" sz="1400"/>
          </a:p>
        </p:txBody>
      </p:sp>
      <p:sp>
        <p:nvSpPr>
          <p:cNvPr id="2" name="TextBox 1">
            <a:extLst>
              <a:ext uri="{FF2B5EF4-FFF2-40B4-BE49-F238E27FC236}">
                <a16:creationId xmlns:a16="http://schemas.microsoft.com/office/drawing/2014/main" id="{EDD24AFA-A3B1-15A0-67EE-B2556DF42F15}"/>
              </a:ext>
            </a:extLst>
          </p:cNvPr>
          <p:cNvSpPr txBox="1"/>
          <p:nvPr/>
        </p:nvSpPr>
        <p:spPr>
          <a:xfrm>
            <a:off x="67923" y="6603663"/>
            <a:ext cx="6123708" cy="230832"/>
          </a:xfrm>
          <a:prstGeom prst="rect">
            <a:avLst/>
          </a:prstGeom>
          <a:noFill/>
        </p:spPr>
        <p:txBody>
          <a:bodyPr wrap="square">
            <a:spAutoFit/>
          </a:bodyPr>
          <a:lstStyle/>
          <a:p>
            <a:r>
              <a:rPr lang="en-US" sz="900" b="0" i="0" dirty="0">
                <a:solidFill>
                  <a:srgbClr val="1A3A5C"/>
                </a:solidFill>
                <a:effectLst/>
                <a:latin typeface="Roboto" panose="02000000000000000000" pitchFamily="2" charset="0"/>
              </a:rPr>
              <a:t>© 2026 - Society of Toxicology</a:t>
            </a:r>
            <a:endParaRPr lang="en-US" sz="900" dirty="0">
              <a:solidFill>
                <a:srgbClr val="1A3A5C"/>
              </a:solidFill>
            </a:endParaRPr>
          </a:p>
        </p:txBody>
      </p:sp>
    </p:spTree>
    <p:custDataLst>
      <p:tags r:id="rId1"/>
    </p:custDataLst>
    <p:extLst>
      <p:ext uri="{BB962C8B-B14F-4D97-AF65-F5344CB8AC3E}">
        <p14:creationId xmlns:p14="http://schemas.microsoft.com/office/powerpoint/2010/main" val="15054667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4800480" cy="6858000"/>
          </a:xfrm>
          <a:prstGeom prst="rect">
            <a:avLst/>
          </a:prstGeom>
          <a:solidFill>
            <a:srgbClr val="D7E7F4"/>
          </a:solidFill>
          <a:ln/>
        </p:spPr>
        <p:txBody>
          <a:bodyPr/>
          <a:lstStyle/>
          <a:p>
            <a:endParaRPr lang="en-US"/>
          </a:p>
        </p:txBody>
      </p:sp>
      <p:pic>
        <p:nvPicPr>
          <p:cNvPr id="3" name="Image 0" descr="preencoded.png"/>
          <p:cNvPicPr>
            <a:picLocks noChangeAspect="1"/>
          </p:cNvPicPr>
          <p:nvPr/>
        </p:nvPicPr>
        <p:blipFill>
          <a:blip r:embed="rId4"/>
          <a:stretch>
            <a:fillRect/>
          </a:stretch>
        </p:blipFill>
        <p:spPr>
          <a:xfrm>
            <a:off x="75504" y="776387"/>
            <a:ext cx="3536663" cy="5305127"/>
          </a:xfrm>
          <a:prstGeom prst="rect">
            <a:avLst/>
          </a:prstGeom>
        </p:spPr>
      </p:pic>
      <p:sp>
        <p:nvSpPr>
          <p:cNvPr id="4" name="Text 1"/>
          <p:cNvSpPr/>
          <p:nvPr/>
        </p:nvSpPr>
        <p:spPr>
          <a:xfrm>
            <a:off x="5203794" y="543322"/>
            <a:ext cx="4584982" cy="496888"/>
          </a:xfrm>
          <a:prstGeom prst="rect">
            <a:avLst/>
          </a:prstGeom>
          <a:noFill/>
          <a:ln/>
        </p:spPr>
        <p:txBody>
          <a:bodyPr wrap="none" lIns="0" tIns="0" rIns="0" bIns="0" rtlCol="0" anchor="t"/>
          <a:lstStyle/>
          <a:p>
            <a:pPr marL="0" indent="0" algn="l">
              <a:lnSpc>
                <a:spcPct val="104000"/>
              </a:lnSpc>
              <a:buNone/>
            </a:pPr>
            <a:r>
              <a:rPr lang="en-US" sz="3100" b="1">
                <a:solidFill>
                  <a:srgbClr val="00529C"/>
                </a:solidFill>
                <a:latin typeface="Barlow Bold" pitchFamily="34" charset="0"/>
                <a:ea typeface="Barlow Bold" pitchFamily="34" charset="-122"/>
                <a:cs typeface="Barlow Bold" pitchFamily="34" charset="-120"/>
              </a:rPr>
              <a:t>What Are Chemicals?</a:t>
            </a:r>
            <a:endParaRPr lang="en-US" sz="3100"/>
          </a:p>
        </p:txBody>
      </p:sp>
      <p:sp>
        <p:nvSpPr>
          <p:cNvPr id="6" name="Text 2"/>
          <p:cNvSpPr/>
          <p:nvPr/>
        </p:nvSpPr>
        <p:spPr>
          <a:xfrm>
            <a:off x="5203794" y="1516758"/>
            <a:ext cx="2955468" cy="496887"/>
          </a:xfrm>
          <a:prstGeom prst="rect">
            <a:avLst/>
          </a:prstGeom>
          <a:noFill/>
          <a:ln/>
        </p:spPr>
        <p:txBody>
          <a:bodyPr wrap="none" lIns="0" tIns="0" rIns="0" bIns="0" rtlCol="0" anchor="t"/>
          <a:lstStyle/>
          <a:p>
            <a:pPr marL="0" indent="0" algn="l">
              <a:lnSpc>
                <a:spcPct val="104000"/>
              </a:lnSpc>
              <a:buNone/>
            </a:pPr>
            <a:r>
              <a:rPr lang="en-US" sz="3200" b="1" dirty="0">
                <a:solidFill>
                  <a:srgbClr val="003766"/>
                </a:solidFill>
                <a:latin typeface="Barlow Bold" pitchFamily="34" charset="0"/>
                <a:ea typeface="Barlow Bold" pitchFamily="34" charset="-122"/>
                <a:cs typeface="Barlow Bold" pitchFamily="34" charset="-120"/>
              </a:rPr>
              <a:t>Naturally Occurring</a:t>
            </a:r>
            <a:endParaRPr lang="en-US" sz="3200" dirty="0"/>
          </a:p>
        </p:txBody>
      </p:sp>
      <p:sp>
        <p:nvSpPr>
          <p:cNvPr id="7" name="Text 3"/>
          <p:cNvSpPr/>
          <p:nvPr/>
        </p:nvSpPr>
        <p:spPr>
          <a:xfrm>
            <a:off x="5203794" y="2089447"/>
            <a:ext cx="6355993" cy="496887"/>
          </a:xfrm>
          <a:prstGeom prst="rect">
            <a:avLst/>
          </a:prstGeom>
          <a:noFill/>
          <a:ln/>
        </p:spPr>
        <p:txBody>
          <a:bodyPr wrap="none" lIns="0" tIns="0" rIns="0" bIns="0" rtlCol="0" anchor="t"/>
          <a:lstStyle/>
          <a:p>
            <a:pPr marL="0" indent="0" algn="l">
              <a:lnSpc>
                <a:spcPct val="122000"/>
              </a:lnSpc>
              <a:buNone/>
            </a:pPr>
            <a:r>
              <a:rPr lang="en-US" sz="2000">
                <a:solidFill>
                  <a:srgbClr val="003766"/>
                </a:solidFill>
                <a:latin typeface="Montserrat" pitchFamily="34" charset="0"/>
                <a:ea typeface="Montserrat" pitchFamily="34" charset="-122"/>
                <a:cs typeface="Montserrat" pitchFamily="34" charset="-120"/>
              </a:rPr>
              <a:t>Minerals, water, carbon dioxide</a:t>
            </a:r>
            <a:endParaRPr lang="en-US" sz="2000"/>
          </a:p>
        </p:txBody>
      </p:sp>
      <p:sp>
        <p:nvSpPr>
          <p:cNvPr id="9" name="Text 4"/>
          <p:cNvSpPr/>
          <p:nvPr/>
        </p:nvSpPr>
        <p:spPr>
          <a:xfrm>
            <a:off x="5203794" y="2978778"/>
            <a:ext cx="1987699" cy="431935"/>
          </a:xfrm>
          <a:prstGeom prst="rect">
            <a:avLst/>
          </a:prstGeom>
          <a:noFill/>
          <a:ln/>
        </p:spPr>
        <p:txBody>
          <a:bodyPr wrap="none" lIns="0" tIns="0" rIns="0" bIns="0" rtlCol="0" anchor="t"/>
          <a:lstStyle/>
          <a:p>
            <a:pPr marL="0" indent="0" algn="l">
              <a:lnSpc>
                <a:spcPct val="104000"/>
              </a:lnSpc>
              <a:buNone/>
            </a:pPr>
            <a:r>
              <a:rPr lang="en-US" sz="3200" b="1">
                <a:solidFill>
                  <a:srgbClr val="003766"/>
                </a:solidFill>
                <a:latin typeface="Barlow Bold" pitchFamily="34" charset="0"/>
                <a:ea typeface="Barlow Bold" pitchFamily="34" charset="-122"/>
                <a:cs typeface="Barlow Bold" pitchFamily="34" charset="-120"/>
              </a:rPr>
              <a:t>Biological</a:t>
            </a:r>
            <a:endParaRPr lang="en-US" sz="3200"/>
          </a:p>
        </p:txBody>
      </p:sp>
      <p:sp>
        <p:nvSpPr>
          <p:cNvPr id="10" name="Text 5"/>
          <p:cNvSpPr/>
          <p:nvPr/>
        </p:nvSpPr>
        <p:spPr>
          <a:xfrm>
            <a:off x="5203795" y="3447287"/>
            <a:ext cx="4162944" cy="369456"/>
          </a:xfrm>
          <a:prstGeom prst="rect">
            <a:avLst/>
          </a:prstGeom>
          <a:noFill/>
          <a:ln/>
        </p:spPr>
        <p:txBody>
          <a:bodyPr wrap="none" lIns="0" tIns="0" rIns="0" bIns="0" rtlCol="0" anchor="t"/>
          <a:lstStyle/>
          <a:p>
            <a:pPr marL="0" indent="0" algn="l">
              <a:lnSpc>
                <a:spcPct val="122000"/>
              </a:lnSpc>
              <a:buNone/>
            </a:pPr>
            <a:r>
              <a:rPr lang="en-US" sz="2000">
                <a:solidFill>
                  <a:srgbClr val="003766"/>
                </a:solidFill>
                <a:latin typeface="Montserrat" pitchFamily="34" charset="0"/>
                <a:ea typeface="Montserrat" pitchFamily="34" charset="-122"/>
                <a:cs typeface="Montserrat" pitchFamily="34" charset="-120"/>
              </a:rPr>
              <a:t>Produced by living organisms</a:t>
            </a:r>
            <a:endParaRPr lang="en-US" sz="2000"/>
          </a:p>
        </p:txBody>
      </p:sp>
      <p:pic>
        <p:nvPicPr>
          <p:cNvPr id="11" name="Image 3"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507746" y="4859222"/>
            <a:ext cx="691125" cy="803160"/>
          </a:xfrm>
          <a:prstGeom prst="rect">
            <a:avLst/>
          </a:prstGeom>
        </p:spPr>
      </p:pic>
      <p:sp>
        <p:nvSpPr>
          <p:cNvPr id="12" name="Text 6"/>
          <p:cNvSpPr/>
          <p:nvPr/>
        </p:nvSpPr>
        <p:spPr>
          <a:xfrm>
            <a:off x="5203794" y="4248172"/>
            <a:ext cx="1987699" cy="434260"/>
          </a:xfrm>
          <a:prstGeom prst="rect">
            <a:avLst/>
          </a:prstGeom>
          <a:noFill/>
          <a:ln/>
        </p:spPr>
        <p:txBody>
          <a:bodyPr wrap="none" lIns="0" tIns="0" rIns="0" bIns="0" rtlCol="0" anchor="t"/>
          <a:lstStyle/>
          <a:p>
            <a:pPr marL="0" indent="0" algn="l">
              <a:lnSpc>
                <a:spcPct val="104000"/>
              </a:lnSpc>
              <a:buNone/>
            </a:pPr>
            <a:r>
              <a:rPr lang="en-US" sz="3200" b="1">
                <a:solidFill>
                  <a:srgbClr val="003766"/>
                </a:solidFill>
                <a:latin typeface="Barlow Bold" pitchFamily="34" charset="0"/>
                <a:ea typeface="Barlow Bold" pitchFamily="34" charset="-122"/>
                <a:cs typeface="Barlow Bold" pitchFamily="34" charset="-120"/>
              </a:rPr>
              <a:t>Synthetic</a:t>
            </a:r>
            <a:endParaRPr lang="en-US" sz="3200"/>
          </a:p>
        </p:txBody>
      </p:sp>
      <p:sp>
        <p:nvSpPr>
          <p:cNvPr id="13" name="Text 7"/>
          <p:cNvSpPr/>
          <p:nvPr/>
        </p:nvSpPr>
        <p:spPr>
          <a:xfrm>
            <a:off x="5203793" y="4758233"/>
            <a:ext cx="3740915" cy="369455"/>
          </a:xfrm>
          <a:prstGeom prst="rect">
            <a:avLst/>
          </a:prstGeom>
          <a:noFill/>
          <a:ln/>
        </p:spPr>
        <p:txBody>
          <a:bodyPr wrap="none" lIns="0" tIns="0" rIns="0" bIns="0" rtlCol="0" anchor="t"/>
          <a:lstStyle/>
          <a:p>
            <a:pPr marL="0" indent="0" algn="l">
              <a:lnSpc>
                <a:spcPct val="122000"/>
              </a:lnSpc>
              <a:buNone/>
            </a:pPr>
            <a:r>
              <a:rPr lang="en-US" sz="2000">
                <a:solidFill>
                  <a:srgbClr val="003766"/>
                </a:solidFill>
                <a:latin typeface="Montserrat" pitchFamily="34" charset="0"/>
                <a:ea typeface="Montserrat" pitchFamily="34" charset="-122"/>
                <a:cs typeface="Montserrat" pitchFamily="34" charset="-120"/>
              </a:rPr>
              <a:t>Human-made compounds</a:t>
            </a:r>
            <a:endParaRPr lang="en-US" sz="2000"/>
          </a:p>
        </p:txBody>
      </p:sp>
      <p:sp>
        <p:nvSpPr>
          <p:cNvPr id="16" name="Text 9"/>
          <p:cNvSpPr/>
          <p:nvPr/>
        </p:nvSpPr>
        <p:spPr>
          <a:xfrm>
            <a:off x="5203794" y="5243250"/>
            <a:ext cx="5011650" cy="838264"/>
          </a:xfrm>
          <a:prstGeom prst="rect">
            <a:avLst/>
          </a:prstGeom>
          <a:noFill/>
          <a:ln/>
        </p:spPr>
        <p:txBody>
          <a:bodyPr wrap="none" lIns="0" tIns="0" rIns="0" bIns="0" rtlCol="0" anchor="t"/>
          <a:lstStyle/>
          <a:p>
            <a:pPr marL="342900" indent="-342900" algn="l">
              <a:lnSpc>
                <a:spcPct val="122000"/>
              </a:lnSpc>
              <a:buFont typeface="Arial" panose="020B0604020202020204" pitchFamily="34" charset="0"/>
              <a:buChar char="•"/>
            </a:pPr>
            <a:r>
              <a:rPr lang="en-US" sz="2000" dirty="0">
                <a:solidFill>
                  <a:srgbClr val="003766"/>
                </a:solidFill>
                <a:latin typeface="Montserrat" pitchFamily="34" charset="0"/>
                <a:ea typeface="Montserrat" pitchFamily="34" charset="-122"/>
                <a:cs typeface="Montserrat" pitchFamily="34" charset="-120"/>
              </a:rPr>
              <a:t>~250,000 chemicals in use</a:t>
            </a:r>
          </a:p>
          <a:p>
            <a:pPr marL="342900" indent="-342900" algn="l">
              <a:lnSpc>
                <a:spcPct val="122000"/>
              </a:lnSpc>
              <a:buFont typeface="Arial" panose="020B0604020202020204" pitchFamily="34" charset="0"/>
              <a:buChar char="•"/>
            </a:pPr>
            <a:r>
              <a:rPr lang="en-US" sz="2000" dirty="0">
                <a:solidFill>
                  <a:srgbClr val="003766"/>
                </a:solidFill>
                <a:latin typeface="Montserrat" pitchFamily="34" charset="0"/>
                <a:ea typeface="Montserrat" pitchFamily="34" charset="-122"/>
                <a:cs typeface="Montserrat" pitchFamily="34" charset="-120"/>
              </a:rPr>
              <a:t> ~700 new formulations annually</a:t>
            </a:r>
            <a:endParaRPr lang="en-US" sz="2000" dirty="0"/>
          </a:p>
        </p:txBody>
      </p:sp>
      <p:pic>
        <p:nvPicPr>
          <p:cNvPr id="17" name="Picture 16">
            <a:extLst>
              <a:ext uri="{FF2B5EF4-FFF2-40B4-BE49-F238E27FC236}">
                <a16:creationId xmlns:a16="http://schemas.microsoft.com/office/drawing/2014/main" id="{44E74437-8FE3-E644-163E-62C35DD90A96}"/>
              </a:ext>
            </a:extLst>
          </p:cNvPr>
          <p:cNvPicPr>
            <a:picLocks noChangeAspect="1"/>
          </p:cNvPicPr>
          <p:nvPr/>
        </p:nvPicPr>
        <p:blipFill>
          <a:blip r:embed="rId6"/>
          <a:stretch>
            <a:fillRect/>
          </a:stretch>
        </p:blipFill>
        <p:spPr>
          <a:xfrm>
            <a:off x="10267780" y="3310627"/>
            <a:ext cx="423911" cy="724578"/>
          </a:xfrm>
          <a:prstGeom prst="rect">
            <a:avLst/>
          </a:prstGeom>
        </p:spPr>
      </p:pic>
      <p:pic>
        <p:nvPicPr>
          <p:cNvPr id="14" name="Picture 13">
            <a:extLst>
              <a:ext uri="{FF2B5EF4-FFF2-40B4-BE49-F238E27FC236}">
                <a16:creationId xmlns:a16="http://schemas.microsoft.com/office/drawing/2014/main" id="{5400EAB1-1A79-F470-E286-577B3C029FC4}"/>
              </a:ext>
            </a:extLst>
          </p:cNvPr>
          <p:cNvPicPr>
            <a:picLocks noChangeAspect="1"/>
          </p:cNvPicPr>
          <p:nvPr/>
        </p:nvPicPr>
        <p:blipFill>
          <a:blip r:embed="rId7"/>
          <a:stretch>
            <a:fillRect/>
          </a:stretch>
        </p:blipFill>
        <p:spPr>
          <a:xfrm>
            <a:off x="10533400" y="1579646"/>
            <a:ext cx="639819" cy="621975"/>
          </a:xfrm>
          <a:prstGeom prst="rect">
            <a:avLst/>
          </a:prstGeom>
        </p:spPr>
      </p:pic>
      <p:sp>
        <p:nvSpPr>
          <p:cNvPr id="15" name="TextBox 14">
            <a:extLst>
              <a:ext uri="{FF2B5EF4-FFF2-40B4-BE49-F238E27FC236}">
                <a16:creationId xmlns:a16="http://schemas.microsoft.com/office/drawing/2014/main" id="{644E5CDD-CD07-AD92-081A-D222D3A97A51}"/>
              </a:ext>
            </a:extLst>
          </p:cNvPr>
          <p:cNvSpPr txBox="1"/>
          <p:nvPr/>
        </p:nvSpPr>
        <p:spPr>
          <a:xfrm>
            <a:off x="67923" y="6603663"/>
            <a:ext cx="6123708" cy="230832"/>
          </a:xfrm>
          <a:prstGeom prst="rect">
            <a:avLst/>
          </a:prstGeom>
          <a:noFill/>
        </p:spPr>
        <p:txBody>
          <a:bodyPr wrap="square">
            <a:spAutoFit/>
          </a:bodyPr>
          <a:lstStyle/>
          <a:p>
            <a:r>
              <a:rPr lang="en-US" sz="900" b="0" i="0" dirty="0">
                <a:solidFill>
                  <a:srgbClr val="1A3A5C"/>
                </a:solidFill>
                <a:effectLst/>
                <a:latin typeface="Roboto" panose="02000000000000000000" pitchFamily="2" charset="0"/>
              </a:rPr>
              <a:t>© 2026 - Society of Toxicology</a:t>
            </a:r>
            <a:endParaRPr lang="en-US" sz="900" dirty="0">
              <a:solidFill>
                <a:srgbClr val="1A3A5C"/>
              </a:solidFill>
            </a:endParaRPr>
          </a:p>
        </p:txBody>
      </p:sp>
      <p:pic>
        <p:nvPicPr>
          <p:cNvPr id="8" name="Image 1" descr="preencoded.png">
            <a:extLst>
              <a:ext uri="{FF2B5EF4-FFF2-40B4-BE49-F238E27FC236}">
                <a16:creationId xmlns:a16="http://schemas.microsoft.com/office/drawing/2014/main" id="{892A0FA6-311E-D9C8-D7C9-6B9D1C623F6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0894524" y="3288263"/>
            <a:ext cx="479197" cy="724578"/>
          </a:xfrm>
          <a:prstGeom prst="rect">
            <a:avLst/>
          </a:prstGeom>
        </p:spPr>
      </p:pic>
    </p:spTree>
    <p:custDataLst>
      <p:tags r:id="rId1"/>
    </p:custDataLst>
    <p:extLst>
      <p:ext uri="{BB962C8B-B14F-4D97-AF65-F5344CB8AC3E}">
        <p14:creationId xmlns:p14="http://schemas.microsoft.com/office/powerpoint/2010/main" val="4003893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0" descr="preencoded.png"/>
          <p:cNvPicPr>
            <a:picLocks noChangeAspect="1"/>
          </p:cNvPicPr>
          <p:nvPr/>
        </p:nvPicPr>
        <p:blipFill>
          <a:blip r:embed="rId4"/>
          <a:stretch>
            <a:fillRect/>
          </a:stretch>
        </p:blipFill>
        <p:spPr>
          <a:xfrm>
            <a:off x="394636" y="635191"/>
            <a:ext cx="2037130" cy="2037181"/>
          </a:xfrm>
          <a:prstGeom prst="rect">
            <a:avLst/>
          </a:prstGeom>
        </p:spPr>
      </p:pic>
      <p:sp>
        <p:nvSpPr>
          <p:cNvPr id="4" name="Text 1"/>
          <p:cNvSpPr/>
          <p:nvPr/>
        </p:nvSpPr>
        <p:spPr>
          <a:xfrm>
            <a:off x="3449685" y="612355"/>
            <a:ext cx="2806736" cy="398298"/>
          </a:xfrm>
          <a:prstGeom prst="rect">
            <a:avLst/>
          </a:prstGeom>
          <a:noFill/>
          <a:ln/>
        </p:spPr>
        <p:txBody>
          <a:bodyPr wrap="none" lIns="0" tIns="0" rIns="0" bIns="0" rtlCol="0" anchor="t"/>
          <a:lstStyle/>
          <a:p>
            <a:pPr marL="0" indent="0" algn="l">
              <a:lnSpc>
                <a:spcPct val="104000"/>
              </a:lnSpc>
              <a:buNone/>
            </a:pPr>
            <a:r>
              <a:rPr lang="en-US" sz="2400" b="1" i="1" dirty="0">
                <a:solidFill>
                  <a:srgbClr val="00529C"/>
                </a:solidFill>
                <a:latin typeface="Barlow Bold" pitchFamily="34" charset="0"/>
                <a:ea typeface="Barlow Bold" pitchFamily="34" charset="-122"/>
                <a:cs typeface="Barlow Bold" pitchFamily="34" charset="-120"/>
              </a:rPr>
              <a:t>Ex Vivo </a:t>
            </a:r>
            <a:r>
              <a:rPr lang="en-US" sz="2400" b="1" dirty="0">
                <a:solidFill>
                  <a:srgbClr val="00529C"/>
                </a:solidFill>
                <a:latin typeface="Barlow Bold" pitchFamily="34" charset="0"/>
                <a:ea typeface="Barlow Bold" pitchFamily="34" charset="-122"/>
                <a:cs typeface="Barlow Bold" pitchFamily="34" charset="-120"/>
              </a:rPr>
              <a:t>(Tissue Samples)</a:t>
            </a:r>
            <a:endParaRPr lang="en-US" sz="2400" dirty="0"/>
          </a:p>
        </p:txBody>
      </p:sp>
      <p:sp>
        <p:nvSpPr>
          <p:cNvPr id="5" name="Text 2"/>
          <p:cNvSpPr/>
          <p:nvPr/>
        </p:nvSpPr>
        <p:spPr>
          <a:xfrm>
            <a:off x="3522735" y="1032713"/>
            <a:ext cx="7897740" cy="288626"/>
          </a:xfrm>
          <a:prstGeom prst="rect">
            <a:avLst/>
          </a:prstGeom>
          <a:noFill/>
          <a:ln/>
        </p:spPr>
        <p:txBody>
          <a:bodyPr wrap="square" lIns="0" tIns="0" rIns="0" bIns="0" rtlCol="0" anchor="t">
            <a:noAutofit/>
          </a:bodyPr>
          <a:lstStyle/>
          <a:p>
            <a:pPr marL="0" indent="0" algn="l">
              <a:lnSpc>
                <a:spcPct val="133000"/>
              </a:lnSpc>
              <a:buNone/>
            </a:pPr>
            <a:r>
              <a:rPr lang="en-US" dirty="0">
                <a:solidFill>
                  <a:srgbClr val="003766"/>
                </a:solidFill>
                <a:latin typeface="Montserrat" pitchFamily="34" charset="0"/>
                <a:ea typeface="Montserrat" pitchFamily="34" charset="-122"/>
                <a:cs typeface="Montserrat" pitchFamily="34" charset="-120"/>
              </a:rPr>
              <a:t>Uses tissues removed from humans or animals, maintaining more biological complexity than isolated cells.</a:t>
            </a:r>
            <a:endParaRPr lang="en-US" dirty="0"/>
          </a:p>
        </p:txBody>
      </p:sp>
      <p:sp>
        <p:nvSpPr>
          <p:cNvPr id="6" name="Text 3"/>
          <p:cNvSpPr/>
          <p:nvPr/>
        </p:nvSpPr>
        <p:spPr>
          <a:xfrm>
            <a:off x="3522735" y="1773083"/>
            <a:ext cx="1841545" cy="148278"/>
          </a:xfrm>
          <a:prstGeom prst="rect">
            <a:avLst/>
          </a:prstGeom>
          <a:noFill/>
          <a:ln/>
        </p:spPr>
        <p:txBody>
          <a:bodyPr wrap="none" lIns="0" tIns="0" rIns="0" bIns="0" rtlCol="0" anchor="t"/>
          <a:lstStyle/>
          <a:p>
            <a:pPr marL="0" indent="0" algn="l">
              <a:lnSpc>
                <a:spcPct val="104000"/>
              </a:lnSpc>
              <a:buNone/>
            </a:pPr>
            <a:r>
              <a:rPr lang="en-US" sz="1850" b="1" dirty="0">
                <a:solidFill>
                  <a:srgbClr val="00529C"/>
                </a:solidFill>
                <a:latin typeface="Barlow Bold" pitchFamily="34" charset="0"/>
                <a:ea typeface="Barlow Bold" pitchFamily="34" charset="-122"/>
                <a:cs typeface="Barlow Bold" pitchFamily="34" charset="-120"/>
              </a:rPr>
              <a:t>Answers Questions Like:</a:t>
            </a:r>
            <a:endParaRPr lang="en-US" sz="1850" dirty="0"/>
          </a:p>
        </p:txBody>
      </p:sp>
      <p:sp>
        <p:nvSpPr>
          <p:cNvPr id="7" name="Text 4"/>
          <p:cNvSpPr/>
          <p:nvPr/>
        </p:nvSpPr>
        <p:spPr>
          <a:xfrm>
            <a:off x="3510222" y="2088263"/>
            <a:ext cx="7983465" cy="320145"/>
          </a:xfrm>
          <a:prstGeom prst="rect">
            <a:avLst/>
          </a:prstGeom>
          <a:noFill/>
          <a:ln/>
        </p:spPr>
        <p:txBody>
          <a:bodyPr wrap="square" lIns="0" tIns="0" rIns="0" bIns="0" rtlCol="0" anchor="t">
            <a:noAutofit/>
          </a:bodyPr>
          <a:lstStyle/>
          <a:p>
            <a:pPr marL="284480" indent="-284480" algn="l">
              <a:lnSpc>
                <a:spcPct val="133000"/>
              </a:lnSpc>
              <a:buSzPct val="100000"/>
              <a:buChar char="•"/>
            </a:pPr>
            <a:r>
              <a:rPr lang="en-US" dirty="0">
                <a:solidFill>
                  <a:srgbClr val="003766"/>
                </a:solidFill>
                <a:latin typeface="Montserrat" pitchFamily="34" charset="0"/>
                <a:ea typeface="Montserrat" pitchFamily="34" charset="-122"/>
                <a:cs typeface="Montserrat" pitchFamily="34" charset="-120"/>
              </a:rPr>
              <a:t>How does a real tissue respond to exposure?</a:t>
            </a:r>
            <a:endParaRPr lang="en-US" dirty="0"/>
          </a:p>
          <a:p>
            <a:pPr marL="284480" indent="-284480" algn="l">
              <a:lnSpc>
                <a:spcPct val="133000"/>
              </a:lnSpc>
              <a:buSzPct val="100000"/>
              <a:buChar char="•"/>
            </a:pPr>
            <a:r>
              <a:rPr lang="en-US" dirty="0">
                <a:solidFill>
                  <a:srgbClr val="003766"/>
                </a:solidFill>
                <a:latin typeface="Montserrat" pitchFamily="34" charset="0"/>
                <a:ea typeface="Montserrat" pitchFamily="34" charset="-122"/>
                <a:cs typeface="Montserrat" pitchFamily="34" charset="-120"/>
              </a:rPr>
              <a:t>Does the chemical penetrate skin or affect an organ?</a:t>
            </a:r>
            <a:endParaRPr lang="en-US" dirty="0"/>
          </a:p>
        </p:txBody>
      </p:sp>
      <p:pic>
        <p:nvPicPr>
          <p:cNvPr id="9" name="Picture 8" descr="The image depicts a blue-lit futuristic interface with a human figure, scientific equipment, and a network of people connected, suggesting a collaborative, technologically advanced environment.&#10;&#10;AI-generated content may be incorrect.">
            <a:extLst>
              <a:ext uri="{FF2B5EF4-FFF2-40B4-BE49-F238E27FC236}">
                <a16:creationId xmlns:a16="http://schemas.microsoft.com/office/drawing/2014/main" id="{713CF57E-24B2-1D10-797A-6EF253B8D3D6}"/>
              </a:ext>
            </a:extLst>
          </p:cNvPr>
          <p:cNvPicPr>
            <a:picLocks noChangeAspect="1"/>
          </p:cNvPicPr>
          <p:nvPr/>
        </p:nvPicPr>
        <p:blipFill>
          <a:blip r:embed="rId5"/>
          <a:stretch>
            <a:fillRect/>
          </a:stretch>
        </p:blipFill>
        <p:spPr>
          <a:xfrm>
            <a:off x="617549" y="3580598"/>
            <a:ext cx="1751798" cy="1751798"/>
          </a:xfrm>
          <a:prstGeom prst="rect">
            <a:avLst/>
          </a:prstGeom>
        </p:spPr>
      </p:pic>
      <p:sp>
        <p:nvSpPr>
          <p:cNvPr id="11" name="Text 1">
            <a:extLst>
              <a:ext uri="{FF2B5EF4-FFF2-40B4-BE49-F238E27FC236}">
                <a16:creationId xmlns:a16="http://schemas.microsoft.com/office/drawing/2014/main" id="{70240F07-BB53-1954-2640-CE84E6598E99}"/>
              </a:ext>
            </a:extLst>
          </p:cNvPr>
          <p:cNvSpPr/>
          <p:nvPr/>
        </p:nvSpPr>
        <p:spPr>
          <a:xfrm>
            <a:off x="3510222" y="2953275"/>
            <a:ext cx="2985120" cy="296863"/>
          </a:xfrm>
          <a:prstGeom prst="rect">
            <a:avLst/>
          </a:prstGeom>
          <a:noFill/>
          <a:ln/>
        </p:spPr>
        <p:txBody>
          <a:bodyPr wrap="none" lIns="0" tIns="0" rIns="0" bIns="0" rtlCol="0" anchor="t"/>
          <a:lstStyle/>
          <a:p>
            <a:pPr marL="0" indent="0" algn="l">
              <a:lnSpc>
                <a:spcPct val="104000"/>
              </a:lnSpc>
              <a:buNone/>
            </a:pPr>
            <a:r>
              <a:rPr lang="en-US" sz="2400" b="1" dirty="0">
                <a:solidFill>
                  <a:srgbClr val="00529C"/>
                </a:solidFill>
                <a:latin typeface="Barlow Bold" pitchFamily="34" charset="0"/>
                <a:ea typeface="Barlow Bold" pitchFamily="34" charset="-122"/>
                <a:cs typeface="Barlow Bold" pitchFamily="34" charset="-120"/>
              </a:rPr>
              <a:t>Animal Models</a:t>
            </a:r>
            <a:endParaRPr lang="en-US" sz="2400" dirty="0"/>
          </a:p>
        </p:txBody>
      </p:sp>
      <p:sp>
        <p:nvSpPr>
          <p:cNvPr id="13" name="Text 2">
            <a:extLst>
              <a:ext uri="{FF2B5EF4-FFF2-40B4-BE49-F238E27FC236}">
                <a16:creationId xmlns:a16="http://schemas.microsoft.com/office/drawing/2014/main" id="{C11C7E5D-BC8B-6E2E-FF79-A0D3AFFA32E1}"/>
              </a:ext>
            </a:extLst>
          </p:cNvPr>
          <p:cNvSpPr/>
          <p:nvPr/>
        </p:nvSpPr>
        <p:spPr>
          <a:xfrm>
            <a:off x="3510222" y="3409480"/>
            <a:ext cx="8167428" cy="640953"/>
          </a:xfrm>
          <a:prstGeom prst="rect">
            <a:avLst/>
          </a:prstGeom>
          <a:noFill/>
          <a:ln/>
        </p:spPr>
        <p:txBody>
          <a:bodyPr wrap="square" lIns="0" tIns="0" rIns="0" bIns="0" rtlCol="0" anchor="t">
            <a:noAutofit/>
          </a:bodyPr>
          <a:lstStyle/>
          <a:p>
            <a:pPr marL="284480" indent="-284480" algn="l">
              <a:lnSpc>
                <a:spcPct val="133000"/>
              </a:lnSpc>
              <a:buSzPct val="100000"/>
              <a:buChar char="•"/>
            </a:pPr>
            <a:r>
              <a:rPr lang="en-US" dirty="0">
                <a:solidFill>
                  <a:srgbClr val="003766"/>
                </a:solidFill>
                <a:latin typeface="Montserrat" pitchFamily="34" charset="0"/>
                <a:ea typeface="Montserrat" pitchFamily="34" charset="-122"/>
                <a:cs typeface="Montserrat" pitchFamily="34" charset="-120"/>
              </a:rPr>
              <a:t>Understand whole-body effects</a:t>
            </a:r>
            <a:endParaRPr lang="en-US" dirty="0"/>
          </a:p>
          <a:p>
            <a:pPr marL="284480" indent="-284480" algn="l">
              <a:lnSpc>
                <a:spcPct val="133000"/>
              </a:lnSpc>
              <a:buSzPct val="100000"/>
              <a:buChar char="•"/>
            </a:pPr>
            <a:r>
              <a:rPr lang="en-US" dirty="0">
                <a:solidFill>
                  <a:srgbClr val="003766"/>
                </a:solidFill>
                <a:latin typeface="Montserrat" pitchFamily="34" charset="0"/>
                <a:ea typeface="Montserrat" pitchFamily="34" charset="-122"/>
                <a:cs typeface="Montserrat" pitchFamily="34" charset="-120"/>
              </a:rPr>
              <a:t>Study metabolism, development, and long-term outcomes</a:t>
            </a:r>
            <a:endParaRPr lang="en-US" dirty="0"/>
          </a:p>
        </p:txBody>
      </p:sp>
      <p:sp>
        <p:nvSpPr>
          <p:cNvPr id="15" name="Text 3">
            <a:extLst>
              <a:ext uri="{FF2B5EF4-FFF2-40B4-BE49-F238E27FC236}">
                <a16:creationId xmlns:a16="http://schemas.microsoft.com/office/drawing/2014/main" id="{C301654A-3723-64A0-2878-2E8A0EAF8F0F}"/>
              </a:ext>
            </a:extLst>
          </p:cNvPr>
          <p:cNvSpPr/>
          <p:nvPr/>
        </p:nvSpPr>
        <p:spPr>
          <a:xfrm>
            <a:off x="3510222" y="4310875"/>
            <a:ext cx="3004566" cy="296863"/>
          </a:xfrm>
          <a:prstGeom prst="rect">
            <a:avLst/>
          </a:prstGeom>
          <a:noFill/>
          <a:ln/>
        </p:spPr>
        <p:txBody>
          <a:bodyPr wrap="none" lIns="0" tIns="0" rIns="0" bIns="0" rtlCol="0" anchor="t"/>
          <a:lstStyle/>
          <a:p>
            <a:pPr marL="0" indent="0" algn="l">
              <a:lnSpc>
                <a:spcPct val="104000"/>
              </a:lnSpc>
              <a:buNone/>
            </a:pPr>
            <a:r>
              <a:rPr lang="en-US" sz="2400" b="1" dirty="0">
                <a:solidFill>
                  <a:srgbClr val="00529C"/>
                </a:solidFill>
                <a:latin typeface="Barlow Bold" pitchFamily="34" charset="0"/>
                <a:ea typeface="Barlow Bold" pitchFamily="34" charset="-122"/>
                <a:cs typeface="Barlow Bold" pitchFamily="34" charset="-120"/>
              </a:rPr>
              <a:t>Human Clinical Studies</a:t>
            </a:r>
            <a:endParaRPr lang="en-US" sz="2400" dirty="0"/>
          </a:p>
        </p:txBody>
      </p:sp>
      <p:sp>
        <p:nvSpPr>
          <p:cNvPr id="17" name="Text 4">
            <a:extLst>
              <a:ext uri="{FF2B5EF4-FFF2-40B4-BE49-F238E27FC236}">
                <a16:creationId xmlns:a16="http://schemas.microsoft.com/office/drawing/2014/main" id="{0B640336-7E8F-95CD-26D4-A007B0C81603}"/>
              </a:ext>
            </a:extLst>
          </p:cNvPr>
          <p:cNvSpPr/>
          <p:nvPr/>
        </p:nvSpPr>
        <p:spPr>
          <a:xfrm>
            <a:off x="3510222" y="4772931"/>
            <a:ext cx="6948909" cy="640953"/>
          </a:xfrm>
          <a:prstGeom prst="rect">
            <a:avLst/>
          </a:prstGeom>
          <a:noFill/>
          <a:ln/>
        </p:spPr>
        <p:txBody>
          <a:bodyPr wrap="square" lIns="0" tIns="0" rIns="0" bIns="0" rtlCol="0" anchor="t">
            <a:noAutofit/>
          </a:bodyPr>
          <a:lstStyle/>
          <a:p>
            <a:pPr marL="284480" indent="-284480" algn="l">
              <a:lnSpc>
                <a:spcPct val="133000"/>
              </a:lnSpc>
              <a:buSzPct val="100000"/>
              <a:buChar char="•"/>
            </a:pPr>
            <a:r>
              <a:rPr lang="en-US" dirty="0">
                <a:solidFill>
                  <a:srgbClr val="003766"/>
                </a:solidFill>
                <a:latin typeface="Montserrat" pitchFamily="34" charset="0"/>
                <a:ea typeface="Montserrat" pitchFamily="34" charset="-122"/>
                <a:cs typeface="Montserrat" pitchFamily="34" charset="-120"/>
              </a:rPr>
              <a:t>Observe responses under controlled conditions</a:t>
            </a:r>
            <a:endParaRPr lang="en-US" dirty="0"/>
          </a:p>
          <a:p>
            <a:pPr marL="284480" indent="-284480" algn="l">
              <a:lnSpc>
                <a:spcPct val="133000"/>
              </a:lnSpc>
              <a:buSzPct val="100000"/>
              <a:buChar char="•"/>
            </a:pPr>
            <a:r>
              <a:rPr lang="en-US" dirty="0">
                <a:solidFill>
                  <a:srgbClr val="003766"/>
                </a:solidFill>
                <a:latin typeface="Montserrat" pitchFamily="34" charset="0"/>
                <a:ea typeface="Montserrat" pitchFamily="34" charset="-122"/>
                <a:cs typeface="Montserrat" pitchFamily="34" charset="-120"/>
              </a:rPr>
              <a:t>Evaluate safety, tolerance, or effectiveness</a:t>
            </a:r>
            <a:endParaRPr lang="en-US" dirty="0"/>
          </a:p>
        </p:txBody>
      </p:sp>
      <p:sp>
        <p:nvSpPr>
          <p:cNvPr id="19" name="Text 3">
            <a:extLst>
              <a:ext uri="{FF2B5EF4-FFF2-40B4-BE49-F238E27FC236}">
                <a16:creationId xmlns:a16="http://schemas.microsoft.com/office/drawing/2014/main" id="{725F191E-7954-DF2F-B943-561A68A4897B}"/>
              </a:ext>
            </a:extLst>
          </p:cNvPr>
          <p:cNvSpPr/>
          <p:nvPr/>
        </p:nvSpPr>
        <p:spPr>
          <a:xfrm>
            <a:off x="3510222" y="5649085"/>
            <a:ext cx="3217836" cy="296863"/>
          </a:xfrm>
          <a:prstGeom prst="rect">
            <a:avLst/>
          </a:prstGeom>
          <a:noFill/>
          <a:ln/>
        </p:spPr>
        <p:txBody>
          <a:bodyPr wrap="none" lIns="0" tIns="0" rIns="0" bIns="0" rtlCol="0" anchor="t"/>
          <a:lstStyle/>
          <a:p>
            <a:pPr marL="0" indent="0" algn="l">
              <a:lnSpc>
                <a:spcPct val="104000"/>
              </a:lnSpc>
              <a:buNone/>
            </a:pPr>
            <a:r>
              <a:rPr lang="en-US" sz="2400" b="1" dirty="0">
                <a:solidFill>
                  <a:srgbClr val="00529C"/>
                </a:solidFill>
                <a:latin typeface="Barlow Bold" pitchFamily="34" charset="0"/>
                <a:ea typeface="Barlow Bold" pitchFamily="34" charset="-122"/>
                <a:cs typeface="Barlow Bold" pitchFamily="34" charset="-120"/>
              </a:rPr>
              <a:t>Human Observational Studies</a:t>
            </a:r>
            <a:endParaRPr lang="en-US" sz="2400" dirty="0"/>
          </a:p>
        </p:txBody>
      </p:sp>
      <p:sp>
        <p:nvSpPr>
          <p:cNvPr id="21" name="Text 4">
            <a:extLst>
              <a:ext uri="{FF2B5EF4-FFF2-40B4-BE49-F238E27FC236}">
                <a16:creationId xmlns:a16="http://schemas.microsoft.com/office/drawing/2014/main" id="{25F499CF-CB89-C6A6-AB75-5C13BA6A28D8}"/>
              </a:ext>
            </a:extLst>
          </p:cNvPr>
          <p:cNvSpPr/>
          <p:nvPr/>
        </p:nvSpPr>
        <p:spPr>
          <a:xfrm>
            <a:off x="3510222" y="6047302"/>
            <a:ext cx="6948909" cy="640953"/>
          </a:xfrm>
          <a:prstGeom prst="rect">
            <a:avLst/>
          </a:prstGeom>
          <a:noFill/>
          <a:ln/>
        </p:spPr>
        <p:txBody>
          <a:bodyPr wrap="square" lIns="0" tIns="0" rIns="0" bIns="0" rtlCol="0" anchor="t">
            <a:noAutofit/>
          </a:bodyPr>
          <a:lstStyle/>
          <a:p>
            <a:pPr marL="284480" indent="-284480" algn="l">
              <a:lnSpc>
                <a:spcPct val="133000"/>
              </a:lnSpc>
              <a:buSzPct val="100000"/>
              <a:buChar char="•"/>
            </a:pPr>
            <a:r>
              <a:rPr lang="en-US" dirty="0">
                <a:solidFill>
                  <a:srgbClr val="003766"/>
                </a:solidFill>
                <a:latin typeface="Montserrat" pitchFamily="34" charset="0"/>
                <a:ea typeface="Montserrat" pitchFamily="34" charset="-122"/>
                <a:cs typeface="Montserrat" pitchFamily="34" charset="-120"/>
              </a:rPr>
              <a:t>Observe responses under controlled conditions</a:t>
            </a:r>
            <a:endParaRPr lang="en-US" dirty="0"/>
          </a:p>
          <a:p>
            <a:pPr marL="284480" indent="-284480" algn="l">
              <a:lnSpc>
                <a:spcPct val="133000"/>
              </a:lnSpc>
              <a:buSzPct val="100000"/>
              <a:buChar char="•"/>
            </a:pPr>
            <a:r>
              <a:rPr lang="en-US" dirty="0">
                <a:solidFill>
                  <a:srgbClr val="003766"/>
                </a:solidFill>
                <a:latin typeface="Montserrat" pitchFamily="34" charset="0"/>
                <a:ea typeface="Montserrat" pitchFamily="34" charset="-122"/>
                <a:cs typeface="Montserrat" pitchFamily="34" charset="-120"/>
              </a:rPr>
              <a:t>Evaluate safety, tolerance, or effectiveness</a:t>
            </a:r>
            <a:endParaRPr lang="en-US" dirty="0"/>
          </a:p>
        </p:txBody>
      </p:sp>
      <p:sp>
        <p:nvSpPr>
          <p:cNvPr id="2" name="TextBox 1">
            <a:extLst>
              <a:ext uri="{FF2B5EF4-FFF2-40B4-BE49-F238E27FC236}">
                <a16:creationId xmlns:a16="http://schemas.microsoft.com/office/drawing/2014/main" id="{8FACF1D7-52C0-6CBC-33A9-ED02412B081A}"/>
              </a:ext>
            </a:extLst>
          </p:cNvPr>
          <p:cNvSpPr txBox="1"/>
          <p:nvPr/>
        </p:nvSpPr>
        <p:spPr>
          <a:xfrm>
            <a:off x="67923" y="6603663"/>
            <a:ext cx="6123708" cy="230832"/>
          </a:xfrm>
          <a:prstGeom prst="rect">
            <a:avLst/>
          </a:prstGeom>
          <a:noFill/>
        </p:spPr>
        <p:txBody>
          <a:bodyPr wrap="square">
            <a:spAutoFit/>
          </a:bodyPr>
          <a:lstStyle/>
          <a:p>
            <a:r>
              <a:rPr lang="en-US" sz="900" b="0" i="0" dirty="0">
                <a:solidFill>
                  <a:srgbClr val="1A3A5C"/>
                </a:solidFill>
                <a:effectLst/>
                <a:latin typeface="Roboto" panose="02000000000000000000" pitchFamily="2" charset="0"/>
              </a:rPr>
              <a:t>© 2026 - Society of Toxicology</a:t>
            </a:r>
            <a:endParaRPr lang="en-US" sz="900" dirty="0">
              <a:solidFill>
                <a:srgbClr val="1A3A5C"/>
              </a:solidFill>
            </a:endParaRPr>
          </a:p>
        </p:txBody>
      </p:sp>
    </p:spTree>
    <p:custDataLst>
      <p:tags r:id="rId1"/>
    </p:custDataLst>
    <p:extLst>
      <p:ext uri="{BB962C8B-B14F-4D97-AF65-F5344CB8AC3E}">
        <p14:creationId xmlns:p14="http://schemas.microsoft.com/office/powerpoint/2010/main" val="21001213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1E4A1-4365-2502-54D6-FC4F67B856C1}"/>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8839AA15-9934-AEFD-7096-08C84C1AE178}"/>
              </a:ext>
            </a:extLst>
          </p:cNvPr>
          <p:cNvSpPr/>
          <p:nvPr/>
        </p:nvSpPr>
        <p:spPr>
          <a:xfrm>
            <a:off x="631908" y="506115"/>
            <a:ext cx="7026000" cy="445492"/>
          </a:xfrm>
          <a:prstGeom prst="rect">
            <a:avLst/>
          </a:prstGeom>
          <a:noFill/>
          <a:ln/>
        </p:spPr>
        <p:txBody>
          <a:bodyPr wrap="none" lIns="0" tIns="0" rIns="0" bIns="0" rtlCol="0" anchor="t"/>
          <a:lstStyle/>
          <a:p>
            <a:pPr marL="0" indent="0" algn="l">
              <a:lnSpc>
                <a:spcPct val="104000"/>
              </a:lnSpc>
              <a:buNone/>
            </a:pPr>
            <a:r>
              <a:rPr lang="en-US" sz="3600" b="1" dirty="0">
                <a:solidFill>
                  <a:srgbClr val="00529C"/>
                </a:solidFill>
                <a:latin typeface="Barlow Bold" pitchFamily="34" charset="0"/>
                <a:ea typeface="Barlow Bold" pitchFamily="34" charset="-122"/>
                <a:cs typeface="Barlow Bold" pitchFamily="34" charset="-120"/>
              </a:rPr>
              <a:t>Common Exposures: What Were You Exposed to Today?</a:t>
            </a:r>
            <a:endParaRPr lang="en-US" sz="3600" dirty="0"/>
          </a:p>
        </p:txBody>
      </p:sp>
      <p:pic>
        <p:nvPicPr>
          <p:cNvPr id="3" name="Picture 2">
            <a:extLst>
              <a:ext uri="{FF2B5EF4-FFF2-40B4-BE49-F238E27FC236}">
                <a16:creationId xmlns:a16="http://schemas.microsoft.com/office/drawing/2014/main" id="{AF309E04-B66A-15A0-C9E2-26DC6DF28596}"/>
              </a:ext>
            </a:extLst>
          </p:cNvPr>
          <p:cNvPicPr>
            <a:picLocks noChangeAspect="1"/>
          </p:cNvPicPr>
          <p:nvPr/>
        </p:nvPicPr>
        <p:blipFill>
          <a:blip r:embed="rId4"/>
          <a:srcRect l="37" t="-607" r="3778" b="1"/>
          <a:stretch>
            <a:fillRect/>
          </a:stretch>
        </p:blipFill>
        <p:spPr>
          <a:xfrm>
            <a:off x="908355" y="1202425"/>
            <a:ext cx="10375290" cy="5150420"/>
          </a:xfrm>
          <a:prstGeom prst="rect">
            <a:avLst/>
          </a:prstGeom>
        </p:spPr>
      </p:pic>
      <p:sp>
        <p:nvSpPr>
          <p:cNvPr id="5" name="TextBox 4">
            <a:extLst>
              <a:ext uri="{FF2B5EF4-FFF2-40B4-BE49-F238E27FC236}">
                <a16:creationId xmlns:a16="http://schemas.microsoft.com/office/drawing/2014/main" id="{91DC394B-A558-4F31-9575-BFA74ADAD662}"/>
              </a:ext>
            </a:extLst>
          </p:cNvPr>
          <p:cNvSpPr txBox="1"/>
          <p:nvPr/>
        </p:nvSpPr>
        <p:spPr>
          <a:xfrm>
            <a:off x="67923" y="6603663"/>
            <a:ext cx="6123708" cy="230832"/>
          </a:xfrm>
          <a:prstGeom prst="rect">
            <a:avLst/>
          </a:prstGeom>
          <a:noFill/>
        </p:spPr>
        <p:txBody>
          <a:bodyPr wrap="square">
            <a:spAutoFit/>
          </a:bodyPr>
          <a:lstStyle/>
          <a:p>
            <a:r>
              <a:rPr lang="en-US" sz="900" b="0" i="0" dirty="0">
                <a:solidFill>
                  <a:srgbClr val="1A3A5C"/>
                </a:solidFill>
                <a:effectLst/>
                <a:latin typeface="Roboto" panose="02000000000000000000" pitchFamily="2" charset="0"/>
              </a:rPr>
              <a:t>© 2026 - Society of Toxicology</a:t>
            </a:r>
            <a:endParaRPr lang="en-US" sz="900" dirty="0">
              <a:solidFill>
                <a:srgbClr val="1A3A5C"/>
              </a:solidFill>
            </a:endParaRPr>
          </a:p>
        </p:txBody>
      </p:sp>
    </p:spTree>
    <p:custDataLst>
      <p:tags r:id="rId1"/>
    </p:custDataLst>
    <p:extLst>
      <p:ext uri="{BB962C8B-B14F-4D97-AF65-F5344CB8AC3E}">
        <p14:creationId xmlns:p14="http://schemas.microsoft.com/office/powerpoint/2010/main" val="32301326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57D28-3839-E59B-F665-4244091F503B}"/>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2A350597-1885-540C-9041-9E02154A45AC}"/>
              </a:ext>
            </a:extLst>
          </p:cNvPr>
          <p:cNvSpPr/>
          <p:nvPr/>
        </p:nvSpPr>
        <p:spPr>
          <a:xfrm>
            <a:off x="631908" y="506115"/>
            <a:ext cx="7026000" cy="445492"/>
          </a:xfrm>
          <a:prstGeom prst="rect">
            <a:avLst/>
          </a:prstGeom>
          <a:noFill/>
          <a:ln/>
        </p:spPr>
        <p:txBody>
          <a:bodyPr wrap="none" lIns="0" tIns="0" rIns="0" bIns="0" rtlCol="0" anchor="t"/>
          <a:lstStyle/>
          <a:p>
            <a:pPr marL="0" indent="0" algn="l">
              <a:lnSpc>
                <a:spcPct val="104000"/>
              </a:lnSpc>
              <a:buNone/>
            </a:pPr>
            <a:r>
              <a:rPr lang="en-US" sz="3600" b="1" dirty="0">
                <a:solidFill>
                  <a:srgbClr val="00529C"/>
                </a:solidFill>
                <a:latin typeface="Barlow Bold" pitchFamily="34" charset="0"/>
                <a:ea typeface="Barlow Bold" pitchFamily="34" charset="-122"/>
                <a:cs typeface="Barlow Bold" pitchFamily="34" charset="-120"/>
              </a:rPr>
              <a:t>Common Exposures: What Were You Exposed to Today?</a:t>
            </a:r>
            <a:endParaRPr lang="en-US" sz="3600" dirty="0"/>
          </a:p>
        </p:txBody>
      </p:sp>
      <p:pic>
        <p:nvPicPr>
          <p:cNvPr id="3" name="Picture 2">
            <a:extLst>
              <a:ext uri="{FF2B5EF4-FFF2-40B4-BE49-F238E27FC236}">
                <a16:creationId xmlns:a16="http://schemas.microsoft.com/office/drawing/2014/main" id="{5263DC41-3A55-7B05-2AEF-BB577896C1D2}"/>
              </a:ext>
            </a:extLst>
          </p:cNvPr>
          <p:cNvPicPr>
            <a:picLocks noChangeAspect="1"/>
          </p:cNvPicPr>
          <p:nvPr/>
        </p:nvPicPr>
        <p:blipFill>
          <a:blip r:embed="rId4"/>
          <a:srcRect t="1615" b="1615"/>
          <a:stretch/>
        </p:blipFill>
        <p:spPr>
          <a:xfrm>
            <a:off x="975296" y="1287888"/>
            <a:ext cx="10629654" cy="5063998"/>
          </a:xfrm>
          <a:prstGeom prst="rect">
            <a:avLst/>
          </a:prstGeom>
        </p:spPr>
      </p:pic>
      <p:sp>
        <p:nvSpPr>
          <p:cNvPr id="5" name="TextBox 4">
            <a:extLst>
              <a:ext uri="{FF2B5EF4-FFF2-40B4-BE49-F238E27FC236}">
                <a16:creationId xmlns:a16="http://schemas.microsoft.com/office/drawing/2014/main" id="{8FC166D6-67C7-BA57-DD73-E15270153774}"/>
              </a:ext>
            </a:extLst>
          </p:cNvPr>
          <p:cNvSpPr txBox="1"/>
          <p:nvPr/>
        </p:nvSpPr>
        <p:spPr>
          <a:xfrm>
            <a:off x="67923" y="6603663"/>
            <a:ext cx="6123708" cy="230832"/>
          </a:xfrm>
          <a:prstGeom prst="rect">
            <a:avLst/>
          </a:prstGeom>
          <a:noFill/>
        </p:spPr>
        <p:txBody>
          <a:bodyPr wrap="square">
            <a:spAutoFit/>
          </a:bodyPr>
          <a:lstStyle/>
          <a:p>
            <a:r>
              <a:rPr lang="en-US" sz="900" b="0" i="0" dirty="0">
                <a:solidFill>
                  <a:srgbClr val="1A3A5C"/>
                </a:solidFill>
                <a:effectLst/>
                <a:latin typeface="Roboto" panose="02000000000000000000" pitchFamily="2" charset="0"/>
              </a:rPr>
              <a:t>© 2026 - Society of Toxicology</a:t>
            </a:r>
            <a:endParaRPr lang="en-US" sz="900" dirty="0">
              <a:solidFill>
                <a:srgbClr val="1A3A5C"/>
              </a:solidFill>
            </a:endParaRPr>
          </a:p>
        </p:txBody>
      </p:sp>
    </p:spTree>
    <p:custDataLst>
      <p:tags r:id="rId1"/>
    </p:custDataLst>
    <p:extLst>
      <p:ext uri="{BB962C8B-B14F-4D97-AF65-F5344CB8AC3E}">
        <p14:creationId xmlns:p14="http://schemas.microsoft.com/office/powerpoint/2010/main" val="35132633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4" name="Shape 22"/>
          <p:cNvSpPr/>
          <p:nvPr/>
        </p:nvSpPr>
        <p:spPr>
          <a:xfrm>
            <a:off x="812383" y="5072180"/>
            <a:ext cx="10574303" cy="721916"/>
          </a:xfrm>
          <a:prstGeom prst="roundRect">
            <a:avLst>
              <a:gd name="adj" fmla="val 37514"/>
            </a:avLst>
          </a:prstGeom>
          <a:solidFill>
            <a:srgbClr val="D6410A"/>
          </a:solidFill>
          <a:ln/>
        </p:spPr>
        <p:txBody>
          <a:bodyPr/>
          <a:lstStyle/>
          <a:p>
            <a:endParaRPr lang="en-US"/>
          </a:p>
        </p:txBody>
      </p:sp>
      <p:sp>
        <p:nvSpPr>
          <p:cNvPr id="6" name="Shape 4"/>
          <p:cNvSpPr/>
          <p:nvPr/>
        </p:nvSpPr>
        <p:spPr>
          <a:xfrm>
            <a:off x="1850269" y="3152191"/>
            <a:ext cx="2210521" cy="1594001"/>
          </a:xfrm>
          <a:prstGeom prst="roundRect">
            <a:avLst>
              <a:gd name="adj" fmla="val 24491"/>
            </a:avLst>
          </a:prstGeom>
          <a:solidFill>
            <a:srgbClr val="FFFFFF"/>
          </a:solidFill>
          <a:ln w="25399">
            <a:solidFill>
              <a:srgbClr val="BDCDDA"/>
            </a:solidFill>
            <a:prstDash val="solid"/>
          </a:ln>
        </p:spPr>
        <p:txBody>
          <a:bodyPr/>
          <a:lstStyle/>
          <a:p>
            <a:endParaRPr lang="en-US"/>
          </a:p>
        </p:txBody>
      </p:sp>
      <p:pic>
        <p:nvPicPr>
          <p:cNvPr id="8" name="Picture 7">
            <a:extLst>
              <a:ext uri="{FF2B5EF4-FFF2-40B4-BE49-F238E27FC236}">
                <a16:creationId xmlns:a16="http://schemas.microsoft.com/office/drawing/2014/main" id="{4E966939-3C73-19D2-F86F-D2D33581380A}"/>
              </a:ext>
            </a:extLst>
          </p:cNvPr>
          <p:cNvPicPr>
            <a:picLocks noChangeAspect="1"/>
          </p:cNvPicPr>
          <p:nvPr/>
        </p:nvPicPr>
        <p:blipFill>
          <a:blip r:embed="rId4"/>
          <a:srcRect b="20369"/>
          <a:stretch>
            <a:fillRect/>
          </a:stretch>
        </p:blipFill>
        <p:spPr>
          <a:xfrm>
            <a:off x="2362405" y="3488834"/>
            <a:ext cx="1179690" cy="1028501"/>
          </a:xfrm>
          <a:prstGeom prst="rect">
            <a:avLst/>
          </a:prstGeom>
        </p:spPr>
      </p:pic>
      <p:sp>
        <p:nvSpPr>
          <p:cNvPr id="2" name="Text 0"/>
          <p:cNvSpPr/>
          <p:nvPr/>
        </p:nvSpPr>
        <p:spPr>
          <a:xfrm>
            <a:off x="404266" y="475629"/>
            <a:ext cx="11383468" cy="646185"/>
          </a:xfrm>
          <a:prstGeom prst="rect">
            <a:avLst/>
          </a:prstGeom>
          <a:noFill/>
          <a:ln/>
        </p:spPr>
        <p:txBody>
          <a:bodyPr wrap="square" lIns="0" tIns="0" rIns="0" bIns="0" rtlCol="0" anchor="t">
            <a:normAutofit/>
          </a:bodyPr>
          <a:lstStyle/>
          <a:p>
            <a:pPr marL="0" indent="0" algn="ctr">
              <a:lnSpc>
                <a:spcPct val="104000"/>
              </a:lnSpc>
              <a:buNone/>
            </a:pPr>
            <a:r>
              <a:rPr lang="en-US" sz="3600" b="1">
                <a:solidFill>
                  <a:srgbClr val="00529C"/>
                </a:solidFill>
                <a:latin typeface="Barlow Bold" pitchFamily="34" charset="0"/>
                <a:ea typeface="Barlow Bold" pitchFamily="34" charset="-122"/>
                <a:cs typeface="Barlow Bold" pitchFamily="34" charset="-120"/>
              </a:rPr>
              <a:t>Do You Want to Eat These Volatile Organic Compounds?</a:t>
            </a:r>
            <a:endParaRPr lang="en-US" sz="3600"/>
          </a:p>
        </p:txBody>
      </p:sp>
      <p:sp>
        <p:nvSpPr>
          <p:cNvPr id="3" name="Shape 1"/>
          <p:cNvSpPr/>
          <p:nvPr/>
        </p:nvSpPr>
        <p:spPr>
          <a:xfrm>
            <a:off x="3491154" y="1467672"/>
            <a:ext cx="1986136" cy="1515627"/>
          </a:xfrm>
          <a:prstGeom prst="roundRect">
            <a:avLst>
              <a:gd name="adj" fmla="val 24491"/>
            </a:avLst>
          </a:prstGeom>
          <a:solidFill>
            <a:srgbClr val="FFFFFF"/>
          </a:solidFill>
          <a:ln w="25399">
            <a:solidFill>
              <a:srgbClr val="BDCDDA"/>
            </a:solidFill>
            <a:prstDash val="solid"/>
          </a:ln>
        </p:spPr>
        <p:txBody>
          <a:bodyPr/>
          <a:lstStyle/>
          <a:p>
            <a:endParaRPr lang="en-US"/>
          </a:p>
        </p:txBody>
      </p:sp>
      <p:sp>
        <p:nvSpPr>
          <p:cNvPr id="4" name="Text 2"/>
          <p:cNvSpPr/>
          <p:nvPr/>
        </p:nvSpPr>
        <p:spPr>
          <a:xfrm>
            <a:off x="3619489" y="1708173"/>
            <a:ext cx="2184841" cy="296863"/>
          </a:xfrm>
          <a:prstGeom prst="rect">
            <a:avLst/>
          </a:prstGeom>
          <a:noFill/>
          <a:ln/>
        </p:spPr>
        <p:txBody>
          <a:bodyPr wrap="none" lIns="0" tIns="0" rIns="0" bIns="0" rtlCol="0" anchor="t"/>
          <a:lstStyle/>
          <a:p>
            <a:pPr marL="0" indent="0" algn="l">
              <a:lnSpc>
                <a:spcPct val="104000"/>
              </a:lnSpc>
              <a:buNone/>
            </a:pPr>
            <a:r>
              <a:rPr lang="en-US" sz="1850" b="1">
                <a:solidFill>
                  <a:srgbClr val="003766"/>
                </a:solidFill>
                <a:latin typeface="Barlow Bold" pitchFamily="34" charset="0"/>
                <a:ea typeface="Barlow Bold" pitchFamily="34" charset="-122"/>
                <a:cs typeface="Barlow Bold" pitchFamily="34" charset="-120"/>
              </a:rPr>
              <a:t>2-Phenylethanol</a:t>
            </a:r>
            <a:endParaRPr lang="en-US" sz="1850"/>
          </a:p>
        </p:txBody>
      </p:sp>
      <p:sp>
        <p:nvSpPr>
          <p:cNvPr id="7" name="Text 5"/>
          <p:cNvSpPr/>
          <p:nvPr/>
        </p:nvSpPr>
        <p:spPr>
          <a:xfrm>
            <a:off x="2045925" y="3443764"/>
            <a:ext cx="2184841" cy="296863"/>
          </a:xfrm>
          <a:prstGeom prst="rect">
            <a:avLst/>
          </a:prstGeom>
          <a:noFill/>
          <a:ln/>
        </p:spPr>
        <p:txBody>
          <a:bodyPr wrap="none" lIns="0" tIns="0" rIns="0" bIns="0" rtlCol="0" anchor="t"/>
          <a:lstStyle/>
          <a:p>
            <a:pPr marL="0" indent="0" algn="l">
              <a:lnSpc>
                <a:spcPct val="104000"/>
              </a:lnSpc>
              <a:buNone/>
            </a:pPr>
            <a:r>
              <a:rPr lang="en-US" sz="1850" b="1">
                <a:solidFill>
                  <a:srgbClr val="003766"/>
                </a:solidFill>
                <a:latin typeface="Barlow Bold" pitchFamily="34" charset="0"/>
                <a:ea typeface="Barlow Bold" pitchFamily="34" charset="-122"/>
                <a:cs typeface="Barlow Bold" pitchFamily="34" charset="-120"/>
              </a:rPr>
              <a:t>3-Methylbutanol</a:t>
            </a:r>
            <a:endParaRPr lang="en-US" sz="1850"/>
          </a:p>
        </p:txBody>
      </p:sp>
      <p:sp>
        <p:nvSpPr>
          <p:cNvPr id="9" name="Shape 7"/>
          <p:cNvSpPr/>
          <p:nvPr/>
        </p:nvSpPr>
        <p:spPr>
          <a:xfrm>
            <a:off x="5993528" y="1553261"/>
            <a:ext cx="2210520" cy="1353840"/>
          </a:xfrm>
          <a:prstGeom prst="roundRect">
            <a:avLst>
              <a:gd name="adj" fmla="val 24491"/>
            </a:avLst>
          </a:prstGeom>
          <a:solidFill>
            <a:srgbClr val="FFFFFF"/>
          </a:solidFill>
          <a:ln w="25399">
            <a:solidFill>
              <a:srgbClr val="BDCDDA"/>
            </a:solidFill>
            <a:prstDash val="solid"/>
          </a:ln>
        </p:spPr>
        <p:txBody>
          <a:bodyPr/>
          <a:lstStyle/>
          <a:p>
            <a:endParaRPr lang="en-US"/>
          </a:p>
        </p:txBody>
      </p:sp>
      <p:sp>
        <p:nvSpPr>
          <p:cNvPr id="10" name="Text 8"/>
          <p:cNvSpPr/>
          <p:nvPr/>
        </p:nvSpPr>
        <p:spPr>
          <a:xfrm>
            <a:off x="6199401" y="1759140"/>
            <a:ext cx="2184841" cy="296863"/>
          </a:xfrm>
          <a:prstGeom prst="rect">
            <a:avLst/>
          </a:prstGeom>
          <a:noFill/>
          <a:ln/>
        </p:spPr>
        <p:txBody>
          <a:bodyPr wrap="none" lIns="0" tIns="0" rIns="0" bIns="0" rtlCol="0" anchor="t"/>
          <a:lstStyle/>
          <a:p>
            <a:pPr marL="0" indent="0" algn="l">
              <a:lnSpc>
                <a:spcPct val="104000"/>
              </a:lnSpc>
              <a:buNone/>
            </a:pPr>
            <a:r>
              <a:rPr lang="en-US" sz="1850" b="1">
                <a:solidFill>
                  <a:srgbClr val="003766"/>
                </a:solidFill>
                <a:latin typeface="Barlow Bold" pitchFamily="34" charset="0"/>
                <a:ea typeface="Barlow Bold" pitchFamily="34" charset="-122"/>
                <a:cs typeface="Barlow Bold" pitchFamily="34" charset="-120"/>
              </a:rPr>
              <a:t>ß-</a:t>
            </a:r>
            <a:r>
              <a:rPr lang="en-US" sz="1850" b="1" err="1">
                <a:solidFill>
                  <a:srgbClr val="003766"/>
                </a:solidFill>
                <a:latin typeface="Barlow Bold" pitchFamily="34" charset="0"/>
                <a:ea typeface="Barlow Bold" pitchFamily="34" charset="-122"/>
                <a:cs typeface="Barlow Bold" pitchFamily="34" charset="-120"/>
              </a:rPr>
              <a:t>Damascenone</a:t>
            </a:r>
            <a:endParaRPr lang="en-US" sz="1850"/>
          </a:p>
        </p:txBody>
      </p:sp>
      <p:sp>
        <p:nvSpPr>
          <p:cNvPr id="12" name="Shape 10"/>
          <p:cNvSpPr/>
          <p:nvPr/>
        </p:nvSpPr>
        <p:spPr>
          <a:xfrm>
            <a:off x="8568456" y="1411560"/>
            <a:ext cx="1855698" cy="1594001"/>
          </a:xfrm>
          <a:prstGeom prst="roundRect">
            <a:avLst>
              <a:gd name="adj" fmla="val 24491"/>
            </a:avLst>
          </a:prstGeom>
          <a:solidFill>
            <a:srgbClr val="FFFFFF"/>
          </a:solidFill>
          <a:ln w="25399">
            <a:solidFill>
              <a:srgbClr val="BDCDDA"/>
            </a:solidFill>
            <a:prstDash val="solid"/>
          </a:ln>
        </p:spPr>
        <p:txBody>
          <a:bodyPr/>
          <a:lstStyle/>
          <a:p>
            <a:endParaRPr lang="en-US"/>
          </a:p>
        </p:txBody>
      </p:sp>
      <p:sp>
        <p:nvSpPr>
          <p:cNvPr id="13" name="Text 11"/>
          <p:cNvSpPr/>
          <p:nvPr/>
        </p:nvSpPr>
        <p:spPr>
          <a:xfrm>
            <a:off x="8997865" y="1545849"/>
            <a:ext cx="995306" cy="296863"/>
          </a:xfrm>
          <a:prstGeom prst="rect">
            <a:avLst/>
          </a:prstGeom>
          <a:noFill/>
          <a:ln/>
        </p:spPr>
        <p:txBody>
          <a:bodyPr wrap="none" lIns="0" tIns="0" rIns="0" bIns="0" rtlCol="0" anchor="t"/>
          <a:lstStyle/>
          <a:p>
            <a:pPr marL="0" indent="0" algn="l">
              <a:lnSpc>
                <a:spcPct val="104000"/>
              </a:lnSpc>
              <a:buNone/>
            </a:pPr>
            <a:r>
              <a:rPr lang="en-US" sz="1850" b="1">
                <a:solidFill>
                  <a:srgbClr val="003766"/>
                </a:solidFill>
                <a:latin typeface="Barlow Bold" pitchFamily="34" charset="0"/>
                <a:ea typeface="Barlow Bold" pitchFamily="34" charset="-122"/>
                <a:cs typeface="Barlow Bold" pitchFamily="34" charset="-120"/>
              </a:rPr>
              <a:t>ß-ionone</a:t>
            </a:r>
            <a:endParaRPr lang="en-US" sz="1850"/>
          </a:p>
        </p:txBody>
      </p:sp>
      <p:sp>
        <p:nvSpPr>
          <p:cNvPr id="15" name="Shape 13"/>
          <p:cNvSpPr/>
          <p:nvPr/>
        </p:nvSpPr>
        <p:spPr>
          <a:xfrm>
            <a:off x="1243877" y="1883928"/>
            <a:ext cx="1882869" cy="1105793"/>
          </a:xfrm>
          <a:prstGeom prst="roundRect">
            <a:avLst>
              <a:gd name="adj" fmla="val 24491"/>
            </a:avLst>
          </a:prstGeom>
          <a:solidFill>
            <a:srgbClr val="FFFFFF"/>
          </a:solidFill>
          <a:ln w="25399">
            <a:solidFill>
              <a:srgbClr val="BDCDDA"/>
            </a:solidFill>
            <a:prstDash val="solid"/>
          </a:ln>
        </p:spPr>
        <p:txBody>
          <a:bodyPr/>
          <a:lstStyle/>
          <a:p>
            <a:endParaRPr lang="en-US"/>
          </a:p>
        </p:txBody>
      </p:sp>
      <p:sp>
        <p:nvSpPr>
          <p:cNvPr id="16" name="Text 14"/>
          <p:cNvSpPr/>
          <p:nvPr/>
        </p:nvSpPr>
        <p:spPr>
          <a:xfrm>
            <a:off x="1734336" y="1965514"/>
            <a:ext cx="1092420" cy="296863"/>
          </a:xfrm>
          <a:prstGeom prst="rect">
            <a:avLst/>
          </a:prstGeom>
          <a:noFill/>
          <a:ln/>
        </p:spPr>
        <p:txBody>
          <a:bodyPr wrap="none" lIns="0" tIns="0" rIns="0" bIns="0" rtlCol="0" anchor="t"/>
          <a:lstStyle/>
          <a:p>
            <a:pPr marL="0" indent="0" algn="l">
              <a:lnSpc>
                <a:spcPct val="104000"/>
              </a:lnSpc>
              <a:buNone/>
            </a:pPr>
            <a:r>
              <a:rPr lang="en-US" sz="1850" b="1">
                <a:solidFill>
                  <a:srgbClr val="003766"/>
                </a:solidFill>
                <a:latin typeface="Barlow Bold" pitchFamily="34" charset="0"/>
                <a:ea typeface="Barlow Bold" pitchFamily="34" charset="-122"/>
                <a:cs typeface="Barlow Bold" pitchFamily="34" charset="-120"/>
              </a:rPr>
              <a:t>Hexanal</a:t>
            </a:r>
            <a:endParaRPr lang="en-US" sz="1850"/>
          </a:p>
        </p:txBody>
      </p:sp>
      <p:sp>
        <p:nvSpPr>
          <p:cNvPr id="18" name="Shape 16"/>
          <p:cNvSpPr/>
          <p:nvPr/>
        </p:nvSpPr>
        <p:spPr>
          <a:xfrm>
            <a:off x="4411661" y="3138116"/>
            <a:ext cx="2210520" cy="1713017"/>
          </a:xfrm>
          <a:prstGeom prst="roundRect">
            <a:avLst>
              <a:gd name="adj" fmla="val 24491"/>
            </a:avLst>
          </a:prstGeom>
          <a:solidFill>
            <a:srgbClr val="FFFFFF"/>
          </a:solidFill>
          <a:ln w="25399">
            <a:solidFill>
              <a:srgbClr val="BDCDDA"/>
            </a:solidFill>
            <a:prstDash val="solid"/>
          </a:ln>
        </p:spPr>
        <p:txBody>
          <a:bodyPr/>
          <a:lstStyle/>
          <a:p>
            <a:endParaRPr lang="en-US"/>
          </a:p>
        </p:txBody>
      </p:sp>
      <p:sp>
        <p:nvSpPr>
          <p:cNvPr id="19" name="Text 17"/>
          <p:cNvSpPr/>
          <p:nvPr/>
        </p:nvSpPr>
        <p:spPr>
          <a:xfrm>
            <a:off x="4617533" y="3343994"/>
            <a:ext cx="2375535" cy="296863"/>
          </a:xfrm>
          <a:prstGeom prst="rect">
            <a:avLst/>
          </a:prstGeom>
          <a:noFill/>
          <a:ln/>
        </p:spPr>
        <p:txBody>
          <a:bodyPr wrap="none" lIns="0" tIns="0" rIns="0" bIns="0" rtlCol="0" anchor="t"/>
          <a:lstStyle/>
          <a:p>
            <a:pPr marL="0" indent="0" algn="l">
              <a:lnSpc>
                <a:spcPct val="104000"/>
              </a:lnSpc>
              <a:buNone/>
            </a:pPr>
            <a:r>
              <a:rPr lang="en-US" sz="1850" b="1">
                <a:solidFill>
                  <a:srgbClr val="003766"/>
                </a:solidFill>
                <a:latin typeface="Barlow Bold" pitchFamily="34" charset="0"/>
                <a:ea typeface="Barlow Bold" pitchFamily="34" charset="-122"/>
                <a:cs typeface="Barlow Bold" pitchFamily="34" charset="-120"/>
              </a:rPr>
              <a:t>Methyl salicylate</a:t>
            </a:r>
            <a:endParaRPr lang="en-US" sz="1850"/>
          </a:p>
        </p:txBody>
      </p:sp>
      <p:sp>
        <p:nvSpPr>
          <p:cNvPr id="21" name="Shape 19"/>
          <p:cNvSpPr/>
          <p:nvPr/>
        </p:nvSpPr>
        <p:spPr>
          <a:xfrm>
            <a:off x="6951175" y="3162377"/>
            <a:ext cx="2486845" cy="1493772"/>
          </a:xfrm>
          <a:prstGeom prst="roundRect">
            <a:avLst>
              <a:gd name="adj" fmla="val 24491"/>
            </a:avLst>
          </a:prstGeom>
          <a:solidFill>
            <a:srgbClr val="FFFFFF"/>
          </a:solidFill>
          <a:ln w="25399">
            <a:solidFill>
              <a:srgbClr val="BDCDDA"/>
            </a:solidFill>
            <a:prstDash val="solid"/>
          </a:ln>
        </p:spPr>
        <p:txBody>
          <a:bodyPr/>
          <a:lstStyle/>
          <a:p>
            <a:endParaRPr lang="en-US"/>
          </a:p>
        </p:txBody>
      </p:sp>
      <p:sp>
        <p:nvSpPr>
          <p:cNvPr id="22" name="Text 20"/>
          <p:cNvSpPr/>
          <p:nvPr/>
        </p:nvSpPr>
        <p:spPr>
          <a:xfrm>
            <a:off x="7132016" y="3403011"/>
            <a:ext cx="2375535" cy="296863"/>
          </a:xfrm>
          <a:prstGeom prst="rect">
            <a:avLst/>
          </a:prstGeom>
          <a:noFill/>
          <a:ln/>
        </p:spPr>
        <p:txBody>
          <a:bodyPr wrap="none" lIns="0" tIns="0" rIns="0" bIns="0" rtlCol="0" anchor="t"/>
          <a:lstStyle/>
          <a:p>
            <a:pPr marL="0" indent="0" algn="l">
              <a:lnSpc>
                <a:spcPct val="104000"/>
              </a:lnSpc>
              <a:buNone/>
            </a:pPr>
            <a:r>
              <a:rPr lang="en-US" sz="1850" b="1">
                <a:solidFill>
                  <a:srgbClr val="003766"/>
                </a:solidFill>
                <a:latin typeface="Barlow Bold" pitchFamily="34" charset="0"/>
                <a:ea typeface="Barlow Bold" pitchFamily="34" charset="-122"/>
                <a:cs typeface="Barlow Bold" pitchFamily="34" charset="-120"/>
              </a:rPr>
              <a:t>Phenylacetaldehyde</a:t>
            </a:r>
            <a:endParaRPr lang="en-US" sz="1850"/>
          </a:p>
        </p:txBody>
      </p:sp>
      <p:pic>
        <p:nvPicPr>
          <p:cNvPr id="5" name="Picture 4">
            <a:extLst>
              <a:ext uri="{FF2B5EF4-FFF2-40B4-BE49-F238E27FC236}">
                <a16:creationId xmlns:a16="http://schemas.microsoft.com/office/drawing/2014/main" id="{4095CB69-7E1F-E571-6ECC-77C8EC96CE8C}"/>
              </a:ext>
            </a:extLst>
          </p:cNvPr>
          <p:cNvPicPr>
            <a:picLocks noChangeAspect="1"/>
          </p:cNvPicPr>
          <p:nvPr/>
        </p:nvPicPr>
        <p:blipFill>
          <a:blip r:embed="rId5"/>
          <a:stretch>
            <a:fillRect/>
          </a:stretch>
        </p:blipFill>
        <p:spPr>
          <a:xfrm>
            <a:off x="3856422" y="2024979"/>
            <a:ext cx="1280160" cy="768350"/>
          </a:xfrm>
          <a:prstGeom prst="rect">
            <a:avLst/>
          </a:prstGeom>
        </p:spPr>
      </p:pic>
      <p:pic>
        <p:nvPicPr>
          <p:cNvPr id="11" name="Picture 10">
            <a:extLst>
              <a:ext uri="{FF2B5EF4-FFF2-40B4-BE49-F238E27FC236}">
                <a16:creationId xmlns:a16="http://schemas.microsoft.com/office/drawing/2014/main" id="{8DBD9240-D136-248F-6AED-5BA1C6B1FD2F}"/>
              </a:ext>
            </a:extLst>
          </p:cNvPr>
          <p:cNvPicPr>
            <a:picLocks noChangeAspect="1"/>
          </p:cNvPicPr>
          <p:nvPr/>
        </p:nvPicPr>
        <p:blipFill>
          <a:blip r:embed="rId6"/>
          <a:srcRect t="19100" b="20236"/>
          <a:stretch>
            <a:fillRect/>
          </a:stretch>
        </p:blipFill>
        <p:spPr>
          <a:xfrm>
            <a:off x="6563863" y="2045475"/>
            <a:ext cx="1280160" cy="783532"/>
          </a:xfrm>
          <a:prstGeom prst="rect">
            <a:avLst/>
          </a:prstGeom>
        </p:spPr>
      </p:pic>
      <p:pic>
        <p:nvPicPr>
          <p:cNvPr id="14" name="Picture 13">
            <a:extLst>
              <a:ext uri="{FF2B5EF4-FFF2-40B4-BE49-F238E27FC236}">
                <a16:creationId xmlns:a16="http://schemas.microsoft.com/office/drawing/2014/main" id="{CDF87728-9FF0-D3C3-18EF-3234DFC8C2BD}"/>
              </a:ext>
            </a:extLst>
          </p:cNvPr>
          <p:cNvPicPr>
            <a:picLocks noChangeAspect="1"/>
          </p:cNvPicPr>
          <p:nvPr/>
        </p:nvPicPr>
        <p:blipFill>
          <a:blip r:embed="rId7"/>
          <a:srcRect t="10708" b="8908"/>
          <a:stretch>
            <a:fillRect/>
          </a:stretch>
        </p:blipFill>
        <p:spPr>
          <a:xfrm>
            <a:off x="8803533" y="1842712"/>
            <a:ext cx="1280160" cy="1038225"/>
          </a:xfrm>
          <a:prstGeom prst="rect">
            <a:avLst/>
          </a:prstGeom>
        </p:spPr>
      </p:pic>
      <p:pic>
        <p:nvPicPr>
          <p:cNvPr id="17" name="Picture 16">
            <a:extLst>
              <a:ext uri="{FF2B5EF4-FFF2-40B4-BE49-F238E27FC236}">
                <a16:creationId xmlns:a16="http://schemas.microsoft.com/office/drawing/2014/main" id="{2B06BA42-DE09-B472-15BA-AAD5E27869BF}"/>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728457" y="3676561"/>
            <a:ext cx="804545" cy="811530"/>
          </a:xfrm>
          <a:prstGeom prst="rect">
            <a:avLst/>
          </a:prstGeom>
          <a:noFill/>
          <a:ln>
            <a:noFill/>
          </a:ln>
        </p:spPr>
      </p:pic>
      <p:pic>
        <p:nvPicPr>
          <p:cNvPr id="20" name="Picture 19">
            <a:extLst>
              <a:ext uri="{FF2B5EF4-FFF2-40B4-BE49-F238E27FC236}">
                <a16:creationId xmlns:a16="http://schemas.microsoft.com/office/drawing/2014/main" id="{13902714-11D7-5E18-6643-A62ADCD9494D}"/>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996821" y="3679358"/>
            <a:ext cx="1038860" cy="1048385"/>
          </a:xfrm>
          <a:prstGeom prst="rect">
            <a:avLst/>
          </a:prstGeom>
          <a:noFill/>
          <a:ln>
            <a:noFill/>
          </a:ln>
        </p:spPr>
      </p:pic>
      <p:pic>
        <p:nvPicPr>
          <p:cNvPr id="23" name="Picture 22">
            <a:extLst>
              <a:ext uri="{FF2B5EF4-FFF2-40B4-BE49-F238E27FC236}">
                <a16:creationId xmlns:a16="http://schemas.microsoft.com/office/drawing/2014/main" id="{5EA5942F-8E82-D0DF-8FDF-2495833C1B18}"/>
              </a:ext>
            </a:extLst>
          </p:cNvPr>
          <p:cNvPicPr>
            <a:picLocks noChangeAspect="1"/>
          </p:cNvPicPr>
          <p:nvPr/>
        </p:nvPicPr>
        <p:blipFill>
          <a:blip r:embed="rId10">
            <a:extLst>
              <a:ext uri="{28A0092B-C50C-407E-A947-70E740481C1C}">
                <a14:useLocalDpi xmlns:a14="http://schemas.microsoft.com/office/drawing/2010/main" val="0"/>
              </a:ext>
            </a:extLst>
          </a:blip>
          <a:srcRect t="31428" b="36308"/>
          <a:stretch>
            <a:fillRect/>
          </a:stretch>
        </p:blipFill>
        <p:spPr bwMode="auto">
          <a:xfrm>
            <a:off x="1516315" y="2263754"/>
            <a:ext cx="1433830" cy="467111"/>
          </a:xfrm>
          <a:prstGeom prst="rect">
            <a:avLst/>
          </a:prstGeom>
          <a:noFill/>
          <a:ln>
            <a:noFill/>
          </a:ln>
        </p:spPr>
      </p:pic>
      <p:sp>
        <p:nvSpPr>
          <p:cNvPr id="27" name="Shape 22">
            <a:extLst>
              <a:ext uri="{FF2B5EF4-FFF2-40B4-BE49-F238E27FC236}">
                <a16:creationId xmlns:a16="http://schemas.microsoft.com/office/drawing/2014/main" id="{30C5551D-915F-6952-5279-C7EA27B9EB3F}"/>
              </a:ext>
            </a:extLst>
          </p:cNvPr>
          <p:cNvSpPr/>
          <p:nvPr/>
        </p:nvSpPr>
        <p:spPr>
          <a:xfrm>
            <a:off x="2038318" y="5894430"/>
            <a:ext cx="7211564" cy="721916"/>
          </a:xfrm>
          <a:prstGeom prst="roundRect">
            <a:avLst>
              <a:gd name="adj" fmla="val 37514"/>
            </a:avLst>
          </a:prstGeom>
          <a:solidFill>
            <a:srgbClr val="D6410A"/>
          </a:solidFill>
          <a:ln/>
        </p:spPr>
        <p:txBody>
          <a:bodyPr/>
          <a:lstStyle/>
          <a:p>
            <a:pPr algn="ctr"/>
            <a:endParaRPr lang="en-US" sz="2000">
              <a:solidFill>
                <a:srgbClr val="FFFFFF"/>
              </a:solidFill>
              <a:latin typeface="Montserrat" pitchFamily="34" charset="0"/>
              <a:ea typeface="Montserrat" pitchFamily="34" charset="-122"/>
              <a:cs typeface="Montserrat" pitchFamily="34" charset="-120"/>
            </a:endParaRPr>
          </a:p>
        </p:txBody>
      </p:sp>
      <p:sp>
        <p:nvSpPr>
          <p:cNvPr id="28" name="Text 23">
            <a:extLst>
              <a:ext uri="{FF2B5EF4-FFF2-40B4-BE49-F238E27FC236}">
                <a16:creationId xmlns:a16="http://schemas.microsoft.com/office/drawing/2014/main" id="{7A751540-FCBF-3198-498A-59CD7EF3608D}"/>
              </a:ext>
            </a:extLst>
          </p:cNvPr>
          <p:cNvSpPr/>
          <p:nvPr/>
        </p:nvSpPr>
        <p:spPr>
          <a:xfrm>
            <a:off x="1005508" y="5177121"/>
            <a:ext cx="10180984" cy="534332"/>
          </a:xfrm>
          <a:prstGeom prst="rect">
            <a:avLst/>
          </a:prstGeom>
          <a:noFill/>
          <a:ln/>
        </p:spPr>
        <p:txBody>
          <a:bodyPr wrap="none" lIns="0" tIns="0" rIns="0" bIns="0" rtlCol="0" anchor="t"/>
          <a:lstStyle/>
          <a:p>
            <a:pPr marL="0" indent="0" algn="l">
              <a:lnSpc>
                <a:spcPct val="133000"/>
              </a:lnSpc>
              <a:buNone/>
            </a:pPr>
            <a:r>
              <a:rPr lang="en-US" sz="2000">
                <a:solidFill>
                  <a:srgbClr val="FFFFFF"/>
                </a:solidFill>
                <a:latin typeface="Montserrat" pitchFamily="34" charset="0"/>
                <a:ea typeface="Montserrat" pitchFamily="34" charset="-122"/>
                <a:cs typeface="Montserrat" pitchFamily="34" charset="-120"/>
              </a:rPr>
              <a:t>Surprise! These chemicals are naturally found in </a:t>
            </a:r>
            <a:r>
              <a:rPr lang="en-US" sz="2000" b="1">
                <a:solidFill>
                  <a:srgbClr val="FFFFFF"/>
                </a:solidFill>
                <a:latin typeface="Montserrat Bold" pitchFamily="34" charset="0"/>
                <a:ea typeface="Montserrat Bold" pitchFamily="34" charset="-122"/>
                <a:cs typeface="Montserrat Bold" pitchFamily="34" charset="-120"/>
              </a:rPr>
              <a:t>spaghetti sauce and ketchup!</a:t>
            </a:r>
            <a:endParaRPr lang="en-US" sz="2000"/>
          </a:p>
        </p:txBody>
      </p:sp>
      <p:sp>
        <p:nvSpPr>
          <p:cNvPr id="30" name="TextBox 29">
            <a:extLst>
              <a:ext uri="{FF2B5EF4-FFF2-40B4-BE49-F238E27FC236}">
                <a16:creationId xmlns:a16="http://schemas.microsoft.com/office/drawing/2014/main" id="{F9CCFAF4-C269-9D1D-40C8-1F1AC195611B}"/>
              </a:ext>
            </a:extLst>
          </p:cNvPr>
          <p:cNvSpPr txBox="1"/>
          <p:nvPr/>
        </p:nvSpPr>
        <p:spPr>
          <a:xfrm>
            <a:off x="2314575" y="6070722"/>
            <a:ext cx="6540963" cy="400110"/>
          </a:xfrm>
          <a:prstGeom prst="rect">
            <a:avLst/>
          </a:prstGeom>
          <a:noFill/>
        </p:spPr>
        <p:txBody>
          <a:bodyPr wrap="square" rtlCol="0">
            <a:spAutoFit/>
          </a:bodyPr>
          <a:lstStyle/>
          <a:p>
            <a:pPr algn="ctr"/>
            <a:r>
              <a:rPr lang="en-US" sz="2000">
                <a:solidFill>
                  <a:srgbClr val="FFFFFF"/>
                </a:solidFill>
                <a:latin typeface="Montserrat" pitchFamily="2" charset="0"/>
                <a:ea typeface="Montserrat" pitchFamily="34" charset="-122"/>
                <a:cs typeface="Montserrat" pitchFamily="34" charset="-120"/>
              </a:rPr>
              <a:t>Many</a:t>
            </a:r>
            <a:r>
              <a:rPr lang="en-US" sz="2000">
                <a:latin typeface="Montserrat" pitchFamily="2" charset="0"/>
              </a:rPr>
              <a:t> </a:t>
            </a:r>
            <a:r>
              <a:rPr lang="en-US" sz="2000">
                <a:solidFill>
                  <a:srgbClr val="FFFFFF"/>
                </a:solidFill>
                <a:latin typeface="Montserrat" pitchFamily="2" charset="0"/>
              </a:rPr>
              <a:t>c</a:t>
            </a:r>
            <a:r>
              <a:rPr lang="en-US" sz="2000">
                <a:solidFill>
                  <a:srgbClr val="FFFFFF"/>
                </a:solidFill>
                <a:latin typeface="Montserrat" pitchFamily="2" charset="0"/>
                <a:ea typeface="Montserrat" pitchFamily="34" charset="-122"/>
                <a:cs typeface="Montserrat" pitchFamily="34" charset="-120"/>
              </a:rPr>
              <a:t>hemicals sound scary, but </a:t>
            </a:r>
            <a:r>
              <a:rPr lang="en-US">
                <a:solidFill>
                  <a:srgbClr val="FFFFFF"/>
                </a:solidFill>
                <a:latin typeface="Montserrat" pitchFamily="34" charset="0"/>
                <a:ea typeface="Montserrat" pitchFamily="34" charset="-122"/>
                <a:cs typeface="Montserrat" pitchFamily="34" charset="-120"/>
              </a:rPr>
              <a:t>don’t pose a risk.</a:t>
            </a:r>
          </a:p>
        </p:txBody>
      </p:sp>
      <p:sp>
        <p:nvSpPr>
          <p:cNvPr id="26" name="TextBox 25">
            <a:extLst>
              <a:ext uri="{FF2B5EF4-FFF2-40B4-BE49-F238E27FC236}">
                <a16:creationId xmlns:a16="http://schemas.microsoft.com/office/drawing/2014/main" id="{007B4EE7-6CE1-AEA9-6B60-86787D6F3121}"/>
              </a:ext>
            </a:extLst>
          </p:cNvPr>
          <p:cNvSpPr txBox="1"/>
          <p:nvPr/>
        </p:nvSpPr>
        <p:spPr>
          <a:xfrm>
            <a:off x="67923" y="6603663"/>
            <a:ext cx="6123708" cy="230832"/>
          </a:xfrm>
          <a:prstGeom prst="rect">
            <a:avLst/>
          </a:prstGeom>
          <a:noFill/>
        </p:spPr>
        <p:txBody>
          <a:bodyPr wrap="square">
            <a:spAutoFit/>
          </a:bodyPr>
          <a:lstStyle/>
          <a:p>
            <a:r>
              <a:rPr lang="en-US" sz="900" b="0" i="0" dirty="0">
                <a:solidFill>
                  <a:srgbClr val="1A3A5C"/>
                </a:solidFill>
                <a:effectLst/>
                <a:latin typeface="Roboto" panose="02000000000000000000" pitchFamily="2" charset="0"/>
              </a:rPr>
              <a:t>© 2026 - Society of Toxicology</a:t>
            </a:r>
            <a:endParaRPr lang="en-US" sz="900" dirty="0">
              <a:solidFill>
                <a:srgbClr val="1A3A5C"/>
              </a:solidFill>
            </a:endParaRPr>
          </a:p>
        </p:txBody>
      </p:sp>
    </p:spTree>
    <p:custDataLst>
      <p:tags r:id="rId1"/>
    </p:custDataLst>
    <p:extLst>
      <p:ext uri="{BB962C8B-B14F-4D97-AF65-F5344CB8AC3E}">
        <p14:creationId xmlns:p14="http://schemas.microsoft.com/office/powerpoint/2010/main" val="3335126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76879" y="796686"/>
            <a:ext cx="8112021" cy="593923"/>
          </a:xfrm>
          <a:prstGeom prst="rect">
            <a:avLst/>
          </a:prstGeom>
          <a:noFill/>
          <a:ln/>
        </p:spPr>
        <p:txBody>
          <a:bodyPr wrap="none" lIns="0" tIns="0" rIns="0" bIns="0" rtlCol="0" anchor="t"/>
          <a:lstStyle/>
          <a:p>
            <a:pPr marL="0" indent="0" algn="l">
              <a:lnSpc>
                <a:spcPct val="104000"/>
              </a:lnSpc>
              <a:buNone/>
            </a:pPr>
            <a:r>
              <a:rPr lang="en-US" sz="3700" b="1">
                <a:solidFill>
                  <a:srgbClr val="00529C"/>
                </a:solidFill>
                <a:latin typeface="Barlow Bold" pitchFamily="34" charset="0"/>
                <a:ea typeface="Barlow Bold" pitchFamily="34" charset="-122"/>
                <a:cs typeface="Barlow Bold" pitchFamily="34" charset="-120"/>
              </a:rPr>
              <a:t>How Are We Exposed to Chemicals?</a:t>
            </a:r>
            <a:endParaRPr lang="en-US" sz="3700"/>
          </a:p>
        </p:txBody>
      </p:sp>
      <p:pic>
        <p:nvPicPr>
          <p:cNvPr id="3" name="Image 0" descr="preencoded.png"/>
          <p:cNvPicPr>
            <a:picLocks noChangeAspect="1"/>
          </p:cNvPicPr>
          <p:nvPr/>
        </p:nvPicPr>
        <p:blipFill>
          <a:blip r:embed="rId4"/>
          <a:stretch>
            <a:fillRect/>
          </a:stretch>
        </p:blipFill>
        <p:spPr>
          <a:xfrm>
            <a:off x="1102370" y="1537995"/>
            <a:ext cx="5939647" cy="4672492"/>
          </a:xfrm>
          <a:prstGeom prst="rect">
            <a:avLst/>
          </a:prstGeom>
        </p:spPr>
      </p:pic>
      <p:sp>
        <p:nvSpPr>
          <p:cNvPr id="4" name="Text 1"/>
          <p:cNvSpPr/>
          <p:nvPr/>
        </p:nvSpPr>
        <p:spPr>
          <a:xfrm>
            <a:off x="7769515" y="1892081"/>
            <a:ext cx="4088280" cy="593923"/>
          </a:xfrm>
          <a:prstGeom prst="rect">
            <a:avLst/>
          </a:prstGeom>
          <a:noFill/>
          <a:ln/>
        </p:spPr>
        <p:txBody>
          <a:bodyPr wrap="none" lIns="0" tIns="0" rIns="0" bIns="0" rtlCol="0" anchor="t"/>
          <a:lstStyle/>
          <a:p>
            <a:pPr marL="0" indent="0" algn="l">
              <a:lnSpc>
                <a:spcPct val="104000"/>
              </a:lnSpc>
              <a:buNone/>
            </a:pPr>
            <a:r>
              <a:rPr lang="en-US" sz="3200" b="1">
                <a:solidFill>
                  <a:srgbClr val="00529C"/>
                </a:solidFill>
                <a:latin typeface="Barlow Bold" pitchFamily="34" charset="0"/>
                <a:ea typeface="Barlow Bold" pitchFamily="34" charset="-122"/>
                <a:cs typeface="Barlow Bold" pitchFamily="34" charset="-120"/>
              </a:rPr>
              <a:t>Routes of Exposure</a:t>
            </a:r>
            <a:endParaRPr lang="en-US" sz="3200"/>
          </a:p>
        </p:txBody>
      </p:sp>
      <p:sp>
        <p:nvSpPr>
          <p:cNvPr id="17" name="TextBox 16">
            <a:extLst>
              <a:ext uri="{FF2B5EF4-FFF2-40B4-BE49-F238E27FC236}">
                <a16:creationId xmlns:a16="http://schemas.microsoft.com/office/drawing/2014/main" id="{6F744013-320A-F4E9-EC30-537A0A7BAE08}"/>
              </a:ext>
            </a:extLst>
          </p:cNvPr>
          <p:cNvSpPr txBox="1"/>
          <p:nvPr/>
        </p:nvSpPr>
        <p:spPr>
          <a:xfrm>
            <a:off x="7769515" y="2577881"/>
            <a:ext cx="3720560" cy="3170099"/>
          </a:xfrm>
          <a:prstGeom prst="rect">
            <a:avLst/>
          </a:prstGeom>
          <a:noFill/>
        </p:spPr>
        <p:txBody>
          <a:bodyPr wrap="square" rtlCol="0">
            <a:spAutoFit/>
          </a:bodyPr>
          <a:lstStyle/>
          <a:p>
            <a:r>
              <a:rPr lang="en-US" sz="2000" dirty="0"/>
              <a:t>The toxicity of a substance can change depending on how you’re exposed.</a:t>
            </a:r>
          </a:p>
          <a:p>
            <a:endParaRPr lang="en-US" sz="2000" dirty="0"/>
          </a:p>
          <a:p>
            <a:pPr marL="342900" indent="-342900">
              <a:buFont typeface="Arial" panose="020B0604020202020204" pitchFamily="34" charset="0"/>
              <a:buChar char="•"/>
            </a:pPr>
            <a:r>
              <a:rPr lang="en-US" sz="2000" dirty="0"/>
              <a:t>Chewing an antacid made of calcium carbonate is </a:t>
            </a:r>
            <a:r>
              <a:rPr lang="en-US" sz="2000" dirty="0">
                <a:latin typeface="Montserrat" pitchFamily="2" charset="0"/>
              </a:rPr>
              <a:t>safe</a:t>
            </a:r>
            <a:r>
              <a:rPr lang="en-US" sz="2000" dirty="0"/>
              <a:t>.</a:t>
            </a: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Inhaling the same amount as a fine powder would inflame the lungs.</a:t>
            </a:r>
          </a:p>
        </p:txBody>
      </p:sp>
      <p:sp>
        <p:nvSpPr>
          <p:cNvPr id="5" name="TextBox 4">
            <a:extLst>
              <a:ext uri="{FF2B5EF4-FFF2-40B4-BE49-F238E27FC236}">
                <a16:creationId xmlns:a16="http://schemas.microsoft.com/office/drawing/2014/main" id="{4B81F6B5-69E2-95A5-34E9-E921A8221EB9}"/>
              </a:ext>
            </a:extLst>
          </p:cNvPr>
          <p:cNvSpPr txBox="1"/>
          <p:nvPr/>
        </p:nvSpPr>
        <p:spPr>
          <a:xfrm>
            <a:off x="67923" y="6603663"/>
            <a:ext cx="6123708" cy="230832"/>
          </a:xfrm>
          <a:prstGeom prst="rect">
            <a:avLst/>
          </a:prstGeom>
          <a:noFill/>
        </p:spPr>
        <p:txBody>
          <a:bodyPr wrap="square">
            <a:spAutoFit/>
          </a:bodyPr>
          <a:lstStyle/>
          <a:p>
            <a:r>
              <a:rPr lang="en-US" sz="900" b="0" i="0" dirty="0">
                <a:solidFill>
                  <a:srgbClr val="1A3A5C"/>
                </a:solidFill>
                <a:effectLst/>
                <a:latin typeface="Roboto" panose="02000000000000000000" pitchFamily="2" charset="0"/>
              </a:rPr>
              <a:t>© 2026 - Society of Toxicology</a:t>
            </a:r>
            <a:endParaRPr lang="en-US" sz="900" dirty="0">
              <a:solidFill>
                <a:srgbClr val="1A3A5C"/>
              </a:solidFill>
            </a:endParaRPr>
          </a:p>
        </p:txBody>
      </p:sp>
    </p:spTree>
    <p:custDataLst>
      <p:tags r:id="rId1"/>
    </p:custDataLst>
    <p:extLst>
      <p:ext uri="{BB962C8B-B14F-4D97-AF65-F5344CB8AC3E}">
        <p14:creationId xmlns:p14="http://schemas.microsoft.com/office/powerpoint/2010/main" val="1108586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7391520" y="0"/>
            <a:ext cx="4800480" cy="6858000"/>
          </a:xfrm>
          <a:prstGeom prst="rect">
            <a:avLst/>
          </a:prstGeom>
          <a:solidFill>
            <a:srgbClr val="D7E7F4"/>
          </a:solidFill>
          <a:ln/>
        </p:spPr>
        <p:txBody>
          <a:bodyPr/>
          <a:lstStyle/>
          <a:p>
            <a:endParaRPr lang="en-US"/>
          </a:p>
        </p:txBody>
      </p:sp>
      <p:sp>
        <p:nvSpPr>
          <p:cNvPr id="4" name="Text 1"/>
          <p:cNvSpPr/>
          <p:nvPr/>
        </p:nvSpPr>
        <p:spPr>
          <a:xfrm>
            <a:off x="713365" y="629780"/>
            <a:ext cx="6274536" cy="593923"/>
          </a:xfrm>
          <a:prstGeom prst="rect">
            <a:avLst/>
          </a:prstGeom>
          <a:noFill/>
          <a:ln/>
        </p:spPr>
        <p:txBody>
          <a:bodyPr wrap="none" lIns="0" tIns="0" rIns="0" bIns="0" rtlCol="0" anchor="t"/>
          <a:lstStyle/>
          <a:p>
            <a:pPr marL="0" indent="0" algn="l">
              <a:lnSpc>
                <a:spcPct val="104000"/>
              </a:lnSpc>
              <a:buNone/>
            </a:pPr>
            <a:r>
              <a:rPr lang="en-US" sz="3700" b="1">
                <a:solidFill>
                  <a:srgbClr val="00529C"/>
                </a:solidFill>
                <a:latin typeface="Barlow Bold" pitchFamily="34" charset="0"/>
                <a:ea typeface="Barlow Bold" pitchFamily="34" charset="-122"/>
                <a:cs typeface="Barlow Bold" pitchFamily="34" charset="-120"/>
              </a:rPr>
              <a:t>The Dose Makes the Poison</a:t>
            </a:r>
            <a:endParaRPr lang="en-US" sz="3700"/>
          </a:p>
        </p:txBody>
      </p:sp>
      <p:sp>
        <p:nvSpPr>
          <p:cNvPr id="5" name="Text 2"/>
          <p:cNvSpPr/>
          <p:nvPr/>
        </p:nvSpPr>
        <p:spPr>
          <a:xfrm>
            <a:off x="638258" y="1589372"/>
            <a:ext cx="6355993" cy="2422824"/>
          </a:xfrm>
          <a:prstGeom prst="rect">
            <a:avLst/>
          </a:prstGeom>
          <a:noFill/>
          <a:ln/>
        </p:spPr>
        <p:txBody>
          <a:bodyPr wrap="square" lIns="0" tIns="0" rIns="0" bIns="0" rtlCol="0" anchor="t">
            <a:noAutofit/>
          </a:bodyPr>
          <a:lstStyle/>
          <a:p>
            <a:pPr marL="0" indent="0" algn="l">
              <a:lnSpc>
                <a:spcPct val="133000"/>
              </a:lnSpc>
              <a:buNone/>
            </a:pPr>
            <a:r>
              <a:rPr lang="en-US" sz="2000">
                <a:solidFill>
                  <a:srgbClr val="003766"/>
                </a:solidFill>
                <a:latin typeface="Montserrat" pitchFamily="34" charset="0"/>
                <a:ea typeface="Montserrat" pitchFamily="34" charset="-122"/>
                <a:cs typeface="Montserrat" pitchFamily="34" charset="-120"/>
              </a:rPr>
              <a:t>A foundational toxicology principle: </a:t>
            </a:r>
          </a:p>
          <a:p>
            <a:pPr marL="0" indent="0" algn="l">
              <a:lnSpc>
                <a:spcPct val="133000"/>
              </a:lnSpc>
              <a:buNone/>
            </a:pPr>
            <a:r>
              <a:rPr lang="en-US" sz="2000" b="1">
                <a:solidFill>
                  <a:srgbClr val="003766"/>
                </a:solidFill>
                <a:latin typeface="Montserrat Bold" pitchFamily="34" charset="0"/>
                <a:ea typeface="Montserrat" pitchFamily="34" charset="-122"/>
                <a:cs typeface="Montserrat" pitchFamily="34" charset="-120"/>
              </a:rPr>
              <a:t>D</a:t>
            </a:r>
            <a:r>
              <a:rPr lang="en-US" sz="2000" b="1">
                <a:solidFill>
                  <a:srgbClr val="003766"/>
                </a:solidFill>
                <a:latin typeface="Montserrat Bold" pitchFamily="34" charset="0"/>
                <a:ea typeface="Montserrat Bold" pitchFamily="34" charset="-122"/>
                <a:cs typeface="Montserrat Bold" pitchFamily="34" charset="-120"/>
              </a:rPr>
              <a:t>ose determines whether a chemical is beneficial or poisonous.</a:t>
            </a:r>
            <a:r>
              <a:rPr lang="en-US" sz="2000">
                <a:solidFill>
                  <a:srgbClr val="003766"/>
                </a:solidFill>
                <a:latin typeface="Montserrat" pitchFamily="34" charset="0"/>
                <a:ea typeface="Montserrat" pitchFamily="34" charset="-122"/>
                <a:cs typeface="Montserrat" pitchFamily="34" charset="-120"/>
              </a:rPr>
              <a:t> </a:t>
            </a:r>
          </a:p>
          <a:p>
            <a:pPr marL="0" indent="0" algn="l">
              <a:lnSpc>
                <a:spcPct val="133000"/>
              </a:lnSpc>
              <a:buNone/>
            </a:pPr>
            <a:endParaRPr lang="en-US" sz="800">
              <a:solidFill>
                <a:srgbClr val="003766"/>
              </a:solidFill>
              <a:latin typeface="Montserrat" pitchFamily="34" charset="0"/>
              <a:ea typeface="Montserrat" pitchFamily="34" charset="-122"/>
              <a:cs typeface="Montserrat" pitchFamily="34" charset="-120"/>
            </a:endParaRPr>
          </a:p>
          <a:p>
            <a:pPr marL="0" indent="0" algn="l">
              <a:lnSpc>
                <a:spcPct val="133000"/>
              </a:lnSpc>
              <a:buNone/>
            </a:pPr>
            <a:r>
              <a:rPr lang="en-US" sz="2000">
                <a:solidFill>
                  <a:srgbClr val="003766"/>
                </a:solidFill>
                <a:latin typeface="Montserrat" pitchFamily="34" charset="0"/>
                <a:ea typeface="Montserrat" pitchFamily="34" charset="-122"/>
                <a:cs typeface="Montserrat" pitchFamily="34" charset="-120"/>
              </a:rPr>
              <a:t>All substances can be hazardous at certain amounts.</a:t>
            </a:r>
            <a:endParaRPr lang="en-US" sz="2000"/>
          </a:p>
        </p:txBody>
      </p:sp>
      <p:sp>
        <p:nvSpPr>
          <p:cNvPr id="6" name="Shape 3"/>
          <p:cNvSpPr/>
          <p:nvPr/>
        </p:nvSpPr>
        <p:spPr>
          <a:xfrm>
            <a:off x="502409" y="4167275"/>
            <a:ext cx="6584191" cy="2122686"/>
          </a:xfrm>
          <a:prstGeom prst="roundRect">
            <a:avLst>
              <a:gd name="adj" fmla="val 12758"/>
            </a:avLst>
          </a:prstGeom>
          <a:solidFill>
            <a:srgbClr val="D7E7F4"/>
          </a:solidFill>
          <a:ln w="6350">
            <a:solidFill>
              <a:srgbClr val="BDCDDA"/>
            </a:solidFill>
            <a:prstDash val="solid"/>
          </a:ln>
        </p:spPr>
        <p:txBody>
          <a:bodyPr/>
          <a:lstStyle/>
          <a:p>
            <a:endParaRPr lang="en-US"/>
          </a:p>
        </p:txBody>
      </p:sp>
      <p:sp>
        <p:nvSpPr>
          <p:cNvPr id="8" name="Text 5"/>
          <p:cNvSpPr/>
          <p:nvPr/>
        </p:nvSpPr>
        <p:spPr>
          <a:xfrm>
            <a:off x="760118" y="4354104"/>
            <a:ext cx="2375535" cy="296863"/>
          </a:xfrm>
          <a:prstGeom prst="rect">
            <a:avLst/>
          </a:prstGeom>
          <a:noFill/>
          <a:ln/>
        </p:spPr>
        <p:txBody>
          <a:bodyPr wrap="none" lIns="0" tIns="0" rIns="0" bIns="0" rtlCol="0" anchor="t"/>
          <a:lstStyle/>
          <a:p>
            <a:pPr marL="0" indent="0" algn="l">
              <a:lnSpc>
                <a:spcPct val="104000"/>
              </a:lnSpc>
              <a:buNone/>
            </a:pPr>
            <a:r>
              <a:rPr lang="en-US" sz="2400" b="1" dirty="0">
                <a:solidFill>
                  <a:srgbClr val="003766"/>
                </a:solidFill>
                <a:latin typeface="Barlow Bold" pitchFamily="34" charset="0"/>
                <a:ea typeface="Barlow Bold" pitchFamily="34" charset="-122"/>
                <a:cs typeface="Barlow Bold" pitchFamily="34" charset="-120"/>
              </a:rPr>
              <a:t>Salt</a:t>
            </a:r>
            <a:endParaRPr lang="en-US" sz="2400" dirty="0"/>
          </a:p>
        </p:txBody>
      </p:sp>
      <p:sp>
        <p:nvSpPr>
          <p:cNvPr id="9" name="Text 6"/>
          <p:cNvSpPr/>
          <p:nvPr/>
        </p:nvSpPr>
        <p:spPr>
          <a:xfrm>
            <a:off x="760118" y="4759214"/>
            <a:ext cx="5982344" cy="288925"/>
          </a:xfrm>
          <a:prstGeom prst="rect">
            <a:avLst/>
          </a:prstGeom>
          <a:noFill/>
          <a:ln/>
        </p:spPr>
        <p:txBody>
          <a:bodyPr wrap="none" lIns="0" tIns="0" rIns="0" bIns="0" rtlCol="0" anchor="t"/>
          <a:lstStyle/>
          <a:p>
            <a:pPr marL="0" indent="0" algn="l">
              <a:lnSpc>
                <a:spcPct val="133000"/>
              </a:lnSpc>
              <a:buNone/>
            </a:pPr>
            <a:r>
              <a:rPr lang="en-US" dirty="0">
                <a:solidFill>
                  <a:srgbClr val="003766"/>
                </a:solidFill>
                <a:latin typeface="Montserrat" pitchFamily="34" charset="0"/>
                <a:ea typeface="Montserrat" pitchFamily="34" charset="-122"/>
                <a:cs typeface="Montserrat" pitchFamily="34" charset="-120"/>
              </a:rPr>
              <a:t>Lethal dose ≈ </a:t>
            </a:r>
            <a:r>
              <a:rPr lang="en-US" b="1" dirty="0">
                <a:solidFill>
                  <a:srgbClr val="003766"/>
                </a:solidFill>
                <a:latin typeface="Montserrat Bold" pitchFamily="34" charset="0"/>
                <a:ea typeface="Montserrat Bold" pitchFamily="34" charset="-122"/>
                <a:cs typeface="Montserrat Bold" pitchFamily="34" charset="-120"/>
              </a:rPr>
              <a:t>350 g</a:t>
            </a:r>
            <a:r>
              <a:rPr lang="en-US" dirty="0">
                <a:solidFill>
                  <a:srgbClr val="003766"/>
                </a:solidFill>
                <a:latin typeface="Montserrat" pitchFamily="34" charset="0"/>
                <a:ea typeface="Montserrat" pitchFamily="34" charset="-122"/>
                <a:cs typeface="Montserrat" pitchFamily="34" charset="-120"/>
              </a:rPr>
              <a:t> (about 70 teaspoons)</a:t>
            </a:r>
            <a:endParaRPr lang="en-US" dirty="0"/>
          </a:p>
        </p:txBody>
      </p:sp>
      <p:sp>
        <p:nvSpPr>
          <p:cNvPr id="12" name="Text 9"/>
          <p:cNvSpPr/>
          <p:nvPr/>
        </p:nvSpPr>
        <p:spPr>
          <a:xfrm>
            <a:off x="760118" y="5409097"/>
            <a:ext cx="2686467" cy="296863"/>
          </a:xfrm>
          <a:prstGeom prst="rect">
            <a:avLst/>
          </a:prstGeom>
          <a:noFill/>
          <a:ln/>
        </p:spPr>
        <p:txBody>
          <a:bodyPr wrap="none" lIns="0" tIns="0" rIns="0" bIns="0" rtlCol="0" anchor="t"/>
          <a:lstStyle/>
          <a:p>
            <a:pPr marL="0" indent="0" algn="l">
              <a:lnSpc>
                <a:spcPct val="104000"/>
              </a:lnSpc>
              <a:buNone/>
            </a:pPr>
            <a:r>
              <a:rPr lang="en-US" sz="2400" b="1" dirty="0">
                <a:solidFill>
                  <a:srgbClr val="003766"/>
                </a:solidFill>
                <a:latin typeface="Barlow Bold" pitchFamily="34" charset="0"/>
                <a:ea typeface="Barlow Bold" pitchFamily="34" charset="-122"/>
                <a:cs typeface="Barlow Bold" pitchFamily="34" charset="-120"/>
              </a:rPr>
              <a:t>Botulinum Toxin (Botox)</a:t>
            </a:r>
            <a:endParaRPr lang="en-US" sz="2400" dirty="0"/>
          </a:p>
        </p:txBody>
      </p:sp>
      <p:sp>
        <p:nvSpPr>
          <p:cNvPr id="13" name="Text 10"/>
          <p:cNvSpPr/>
          <p:nvPr/>
        </p:nvSpPr>
        <p:spPr>
          <a:xfrm>
            <a:off x="713226" y="5814207"/>
            <a:ext cx="5982344" cy="288925"/>
          </a:xfrm>
          <a:prstGeom prst="rect">
            <a:avLst/>
          </a:prstGeom>
          <a:noFill/>
          <a:ln/>
        </p:spPr>
        <p:txBody>
          <a:bodyPr wrap="none" lIns="0" tIns="0" rIns="0" bIns="0" rtlCol="0" anchor="t"/>
          <a:lstStyle/>
          <a:p>
            <a:pPr marL="0" indent="0" algn="l">
              <a:lnSpc>
                <a:spcPct val="133000"/>
              </a:lnSpc>
              <a:buNone/>
            </a:pPr>
            <a:r>
              <a:rPr lang="en-US" dirty="0">
                <a:solidFill>
                  <a:srgbClr val="003766"/>
                </a:solidFill>
                <a:latin typeface="Montserrat" pitchFamily="34" charset="0"/>
                <a:ea typeface="Montserrat" pitchFamily="34" charset="-122"/>
                <a:cs typeface="Montserrat" pitchFamily="34" charset="-120"/>
              </a:rPr>
              <a:t>Lethal dose ≈ </a:t>
            </a:r>
            <a:r>
              <a:rPr lang="en-US" b="1" dirty="0">
                <a:solidFill>
                  <a:srgbClr val="003766"/>
                </a:solidFill>
                <a:latin typeface="Montserrat Bold" pitchFamily="34" charset="0"/>
                <a:ea typeface="Montserrat Bold" pitchFamily="34" charset="-122"/>
                <a:cs typeface="Montserrat Bold" pitchFamily="34" charset="-120"/>
              </a:rPr>
              <a:t>0.000001 g</a:t>
            </a:r>
            <a:r>
              <a:rPr lang="en-US" dirty="0">
                <a:solidFill>
                  <a:srgbClr val="003766"/>
                </a:solidFill>
                <a:latin typeface="Montserrat" pitchFamily="34" charset="0"/>
                <a:ea typeface="Montserrat" pitchFamily="34" charset="-122"/>
                <a:cs typeface="Montserrat" pitchFamily="34" charset="-120"/>
              </a:rPr>
              <a:t> </a:t>
            </a:r>
            <a:r>
              <a:rPr lang="en-US" sz="1600" dirty="0">
                <a:solidFill>
                  <a:srgbClr val="003766"/>
                </a:solidFill>
                <a:latin typeface="Montserrat" pitchFamily="34" charset="0"/>
                <a:ea typeface="Montserrat" pitchFamily="34" charset="-122"/>
                <a:cs typeface="Montserrat" pitchFamily="34" charset="-120"/>
              </a:rPr>
              <a:t>— 1/70th the size of a grain of salt</a:t>
            </a:r>
            <a:endParaRPr lang="en-US" sz="1600" dirty="0"/>
          </a:p>
        </p:txBody>
      </p:sp>
      <p:pic>
        <p:nvPicPr>
          <p:cNvPr id="20" name="Picture 19" descr="A blue robotic arm holding a vial of liquid, positioned on a scale, against a clear background.&#10;&#10;AI-generated content may be incorrect.">
            <a:extLst>
              <a:ext uri="{FF2B5EF4-FFF2-40B4-BE49-F238E27FC236}">
                <a16:creationId xmlns:a16="http://schemas.microsoft.com/office/drawing/2014/main" id="{4B6D9819-B8CA-055C-F855-0DA729A40FF1}"/>
              </a:ext>
            </a:extLst>
          </p:cNvPr>
          <p:cNvPicPr>
            <a:picLocks noChangeAspect="1"/>
          </p:cNvPicPr>
          <p:nvPr/>
        </p:nvPicPr>
        <p:blipFill>
          <a:blip r:embed="rId4"/>
          <a:stretch>
            <a:fillRect/>
          </a:stretch>
        </p:blipFill>
        <p:spPr>
          <a:xfrm>
            <a:off x="7619718" y="1164776"/>
            <a:ext cx="4039164" cy="5010849"/>
          </a:xfrm>
          <a:prstGeom prst="rect">
            <a:avLst/>
          </a:prstGeom>
        </p:spPr>
      </p:pic>
      <p:sp>
        <p:nvSpPr>
          <p:cNvPr id="11" name="Shape 8"/>
          <p:cNvSpPr/>
          <p:nvPr/>
        </p:nvSpPr>
        <p:spPr>
          <a:xfrm>
            <a:off x="638258" y="5228618"/>
            <a:ext cx="6343293" cy="25400"/>
          </a:xfrm>
          <a:prstGeom prst="roundRect">
            <a:avLst>
              <a:gd name="adj" fmla="val 1066224"/>
            </a:avLst>
          </a:prstGeom>
          <a:solidFill>
            <a:srgbClr val="BDCDDA"/>
          </a:solidFill>
          <a:ln/>
        </p:spPr>
        <p:txBody>
          <a:bodyPr/>
          <a:lstStyle/>
          <a:p>
            <a:endParaRPr lang="en-US"/>
          </a:p>
        </p:txBody>
      </p:sp>
      <p:sp>
        <p:nvSpPr>
          <p:cNvPr id="3" name="TextBox 2">
            <a:extLst>
              <a:ext uri="{FF2B5EF4-FFF2-40B4-BE49-F238E27FC236}">
                <a16:creationId xmlns:a16="http://schemas.microsoft.com/office/drawing/2014/main" id="{67EFAB1A-4CD9-CD82-B860-98565D0C8416}"/>
              </a:ext>
            </a:extLst>
          </p:cNvPr>
          <p:cNvSpPr txBox="1"/>
          <p:nvPr/>
        </p:nvSpPr>
        <p:spPr>
          <a:xfrm>
            <a:off x="67923" y="6603663"/>
            <a:ext cx="6123708" cy="230832"/>
          </a:xfrm>
          <a:prstGeom prst="rect">
            <a:avLst/>
          </a:prstGeom>
          <a:noFill/>
        </p:spPr>
        <p:txBody>
          <a:bodyPr wrap="square">
            <a:spAutoFit/>
          </a:bodyPr>
          <a:lstStyle/>
          <a:p>
            <a:r>
              <a:rPr lang="en-US" sz="900" b="0" i="0" dirty="0">
                <a:solidFill>
                  <a:srgbClr val="1A3A5C"/>
                </a:solidFill>
                <a:effectLst/>
                <a:latin typeface="Roboto" panose="02000000000000000000" pitchFamily="2" charset="0"/>
              </a:rPr>
              <a:t>© 2026 - Society of Toxicology</a:t>
            </a:r>
            <a:endParaRPr lang="en-US" sz="900" dirty="0">
              <a:solidFill>
                <a:srgbClr val="1A3A5C"/>
              </a:solidFill>
            </a:endParaRPr>
          </a:p>
        </p:txBody>
      </p:sp>
    </p:spTree>
    <p:custDataLst>
      <p:tags r:id="rId1"/>
    </p:custDataLst>
    <p:extLst>
      <p:ext uri="{BB962C8B-B14F-4D97-AF65-F5344CB8AC3E}">
        <p14:creationId xmlns:p14="http://schemas.microsoft.com/office/powerpoint/2010/main" val="20550230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31908" y="413173"/>
            <a:ext cx="5123528" cy="599586"/>
          </a:xfrm>
          <a:prstGeom prst="rect">
            <a:avLst/>
          </a:prstGeom>
          <a:noFill/>
          <a:ln/>
        </p:spPr>
        <p:txBody>
          <a:bodyPr wrap="none" lIns="0" tIns="0" rIns="0" bIns="0" rtlCol="0" anchor="t"/>
          <a:lstStyle/>
          <a:p>
            <a:pPr marL="0" indent="0" algn="l">
              <a:lnSpc>
                <a:spcPct val="104000"/>
              </a:lnSpc>
              <a:buNone/>
            </a:pPr>
            <a:r>
              <a:rPr lang="en-US" sz="3600" b="1">
                <a:solidFill>
                  <a:srgbClr val="00529C"/>
                </a:solidFill>
                <a:latin typeface="Barlow Bold" pitchFamily="34" charset="0"/>
                <a:ea typeface="Barlow Bold" pitchFamily="34" charset="-122"/>
                <a:cs typeface="Barlow Bold" pitchFamily="34" charset="-120"/>
              </a:rPr>
              <a:t>Dose-Response</a:t>
            </a:r>
            <a:endParaRPr lang="en-US" sz="3600"/>
          </a:p>
        </p:txBody>
      </p:sp>
      <p:pic>
        <p:nvPicPr>
          <p:cNvPr id="4" name="Image 1" descr="preencoded.png"/>
          <p:cNvPicPr>
            <a:picLocks noChangeAspect="1"/>
          </p:cNvPicPr>
          <p:nvPr/>
        </p:nvPicPr>
        <p:blipFill>
          <a:blip r:embed="rId4"/>
          <a:stretch>
            <a:fillRect/>
          </a:stretch>
        </p:blipFill>
        <p:spPr>
          <a:xfrm>
            <a:off x="7184715" y="3159991"/>
            <a:ext cx="3477431" cy="2576413"/>
          </a:xfrm>
          <a:prstGeom prst="rect">
            <a:avLst/>
          </a:prstGeom>
        </p:spPr>
      </p:pic>
      <p:sp>
        <p:nvSpPr>
          <p:cNvPr id="9" name="Shape 4"/>
          <p:cNvSpPr/>
          <p:nvPr/>
        </p:nvSpPr>
        <p:spPr>
          <a:xfrm>
            <a:off x="1934756" y="1266791"/>
            <a:ext cx="9367228" cy="697508"/>
          </a:xfrm>
          <a:prstGeom prst="roundRect">
            <a:avLst>
              <a:gd name="adj" fmla="val 20111"/>
            </a:avLst>
          </a:prstGeom>
          <a:solidFill>
            <a:srgbClr val="D7E7F4"/>
          </a:solidFill>
          <a:ln w="6350">
            <a:solidFill>
              <a:srgbClr val="BDCDDA"/>
            </a:solidFill>
            <a:prstDash val="solid"/>
          </a:ln>
        </p:spPr>
        <p:txBody>
          <a:bodyPr/>
          <a:lstStyle/>
          <a:p>
            <a:endParaRPr lang="en-US"/>
          </a:p>
        </p:txBody>
      </p:sp>
      <p:sp>
        <p:nvSpPr>
          <p:cNvPr id="10" name="Text 5"/>
          <p:cNvSpPr/>
          <p:nvPr/>
        </p:nvSpPr>
        <p:spPr>
          <a:xfrm>
            <a:off x="2076348" y="1518265"/>
            <a:ext cx="8687588" cy="198721"/>
          </a:xfrm>
          <a:prstGeom prst="rect">
            <a:avLst/>
          </a:prstGeom>
          <a:noFill/>
          <a:ln/>
        </p:spPr>
        <p:txBody>
          <a:bodyPr wrap="none" lIns="0" tIns="0" rIns="0" bIns="0" rtlCol="0" anchor="t"/>
          <a:lstStyle/>
          <a:p>
            <a:pPr>
              <a:lnSpc>
                <a:spcPct val="104000"/>
              </a:lnSpc>
            </a:pPr>
            <a:r>
              <a:rPr lang="en-US" sz="2000" b="1" dirty="0">
                <a:solidFill>
                  <a:srgbClr val="003766"/>
                </a:solidFill>
                <a:latin typeface="Barlow Bold"/>
                <a:ea typeface="Barlow Bold" pitchFamily="34" charset="-122"/>
                <a:cs typeface="Barlow Bold" pitchFamily="34" charset="-120"/>
              </a:rPr>
              <a:t>Dose (exposure) = </a:t>
            </a:r>
            <a:r>
              <a:rPr lang="en-US" sz="2000" dirty="0">
                <a:solidFill>
                  <a:srgbClr val="003766"/>
                </a:solidFill>
                <a:latin typeface="Montserrat"/>
                <a:ea typeface="Montserrat" pitchFamily="34" charset="-122"/>
                <a:cs typeface="Montserrat" pitchFamily="34" charset="-120"/>
              </a:rPr>
              <a:t>Amount of chemical contacted by an organism</a:t>
            </a:r>
            <a:endParaRPr lang="en-US" sz="2000" dirty="0">
              <a:latin typeface="Montserrat"/>
            </a:endParaRPr>
          </a:p>
          <a:p>
            <a:pPr marL="0" indent="0" algn="l">
              <a:lnSpc>
                <a:spcPct val="104000"/>
              </a:lnSpc>
              <a:buNone/>
            </a:pPr>
            <a:endParaRPr lang="en-US" sz="1900" dirty="0"/>
          </a:p>
        </p:txBody>
      </p:sp>
      <p:sp>
        <p:nvSpPr>
          <p:cNvPr id="14" name="Shape 8"/>
          <p:cNvSpPr/>
          <p:nvPr/>
        </p:nvSpPr>
        <p:spPr>
          <a:xfrm>
            <a:off x="1934756" y="2246048"/>
            <a:ext cx="9367228" cy="697508"/>
          </a:xfrm>
          <a:prstGeom prst="roundRect">
            <a:avLst>
              <a:gd name="adj" fmla="val 20111"/>
            </a:avLst>
          </a:prstGeom>
          <a:solidFill>
            <a:srgbClr val="D7E7F4"/>
          </a:solidFill>
          <a:ln w="6350">
            <a:solidFill>
              <a:srgbClr val="BDCDDA"/>
            </a:solidFill>
            <a:prstDash val="solid"/>
          </a:ln>
        </p:spPr>
        <p:txBody>
          <a:bodyPr/>
          <a:lstStyle/>
          <a:p>
            <a:endParaRPr lang="en-US"/>
          </a:p>
        </p:txBody>
      </p:sp>
      <p:sp>
        <p:nvSpPr>
          <p:cNvPr id="15" name="Text 9"/>
          <p:cNvSpPr/>
          <p:nvPr/>
        </p:nvSpPr>
        <p:spPr>
          <a:xfrm>
            <a:off x="2076348" y="2433097"/>
            <a:ext cx="8186845" cy="423692"/>
          </a:xfrm>
          <a:prstGeom prst="rect">
            <a:avLst/>
          </a:prstGeom>
          <a:noFill/>
          <a:ln/>
        </p:spPr>
        <p:txBody>
          <a:bodyPr wrap="none" lIns="0" tIns="0" rIns="0" bIns="0" rtlCol="0" anchor="t"/>
          <a:lstStyle/>
          <a:p>
            <a:pPr>
              <a:lnSpc>
                <a:spcPct val="104000"/>
              </a:lnSpc>
            </a:pPr>
            <a:r>
              <a:rPr lang="en-US" sz="2000" b="1" dirty="0">
                <a:solidFill>
                  <a:srgbClr val="003766"/>
                </a:solidFill>
                <a:latin typeface="Barlow Bold"/>
                <a:ea typeface="Barlow Bold" pitchFamily="34" charset="-122"/>
                <a:cs typeface="Barlow Bold" pitchFamily="34" charset="-120"/>
              </a:rPr>
              <a:t>Response =</a:t>
            </a:r>
            <a:r>
              <a:rPr lang="en-US" sz="2000" b="1" dirty="0">
                <a:solidFill>
                  <a:srgbClr val="003766"/>
                </a:solidFill>
                <a:latin typeface="Barlow Bold"/>
              </a:rPr>
              <a:t> </a:t>
            </a:r>
            <a:r>
              <a:rPr lang="en-US" sz="2000" dirty="0">
                <a:solidFill>
                  <a:srgbClr val="003766"/>
                </a:solidFill>
                <a:latin typeface="Montserrat"/>
              </a:rPr>
              <a:t>An adverse reaction to a chemical</a:t>
            </a:r>
          </a:p>
        </p:txBody>
      </p:sp>
      <p:sp>
        <p:nvSpPr>
          <p:cNvPr id="17" name="TextBox 16">
            <a:extLst>
              <a:ext uri="{FF2B5EF4-FFF2-40B4-BE49-F238E27FC236}">
                <a16:creationId xmlns:a16="http://schemas.microsoft.com/office/drawing/2014/main" id="{BBD9328A-9FC2-AD72-3D19-A4C4D10CC49E}"/>
              </a:ext>
            </a:extLst>
          </p:cNvPr>
          <p:cNvSpPr txBox="1"/>
          <p:nvPr/>
        </p:nvSpPr>
        <p:spPr>
          <a:xfrm>
            <a:off x="7184715" y="5705824"/>
            <a:ext cx="3682577" cy="246221"/>
          </a:xfrm>
          <a:prstGeom prst="rect">
            <a:avLst/>
          </a:prstGeom>
          <a:noFill/>
        </p:spPr>
        <p:txBody>
          <a:bodyPr wrap="square" rtlCol="0">
            <a:spAutoFit/>
          </a:bodyPr>
          <a:lstStyle/>
          <a:p>
            <a:r>
              <a:rPr lang="en-US" sz="1000" dirty="0">
                <a:latin typeface="Montserrat" pitchFamily="2" charset="0"/>
              </a:rPr>
              <a:t>AP Images: left </a:t>
            </a:r>
            <a:r>
              <a:rPr lang="en-US" sz="1000" dirty="0" err="1">
                <a:latin typeface="Montserrat" pitchFamily="2" charset="0"/>
              </a:rPr>
              <a:t>Antoly</a:t>
            </a:r>
            <a:r>
              <a:rPr lang="en-US" sz="1000" dirty="0">
                <a:latin typeface="Montserrat" pitchFamily="2" charset="0"/>
              </a:rPr>
              <a:t> </a:t>
            </a:r>
            <a:r>
              <a:rPr lang="en-US" sz="1000" dirty="0" err="1">
                <a:latin typeface="Montserrat" pitchFamily="2" charset="0"/>
              </a:rPr>
              <a:t>Medzyk</a:t>
            </a:r>
            <a:r>
              <a:rPr lang="en-US" sz="1000" dirty="0">
                <a:latin typeface="Montserrat" pitchFamily="2" charset="0"/>
              </a:rPr>
              <a:t>, right Sergei </a:t>
            </a:r>
            <a:r>
              <a:rPr lang="en-US" sz="1000" dirty="0" err="1">
                <a:latin typeface="Montserrat" pitchFamily="2" charset="0"/>
              </a:rPr>
              <a:t>Supinsky</a:t>
            </a:r>
            <a:r>
              <a:rPr lang="en-US" sz="1000" dirty="0">
                <a:latin typeface="Montserrat" pitchFamily="2" charset="0"/>
              </a:rPr>
              <a:t> </a:t>
            </a:r>
          </a:p>
        </p:txBody>
      </p:sp>
      <p:sp>
        <p:nvSpPr>
          <p:cNvPr id="6" name="TextBox 5">
            <a:extLst>
              <a:ext uri="{FF2B5EF4-FFF2-40B4-BE49-F238E27FC236}">
                <a16:creationId xmlns:a16="http://schemas.microsoft.com/office/drawing/2014/main" id="{314187BB-8D30-4658-F30D-F42F9A441D6C}"/>
              </a:ext>
            </a:extLst>
          </p:cNvPr>
          <p:cNvSpPr txBox="1"/>
          <p:nvPr/>
        </p:nvSpPr>
        <p:spPr>
          <a:xfrm>
            <a:off x="2670858" y="6213994"/>
            <a:ext cx="387316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latin typeface="Montserrat" pitchFamily="2" charset="0"/>
              </a:rPr>
              <a:t>Adapted from Zhou, Y., S. van Leeuwen, et al. 2021. DOI:</a:t>
            </a:r>
            <a:r>
              <a:rPr lang="en-US" sz="1000" dirty="0">
                <a:latin typeface="Montserrat" pitchFamily="2" charset="0"/>
                <a:hlinkClick r:id="rId5">
                  <a:extLst>
                    <a:ext uri="{A12FA001-AC4F-418D-AE19-62706E023703}">
                      <ahyp:hlinkClr xmlns:ahyp="http://schemas.microsoft.com/office/drawing/2018/hyperlinkcolor" val="tx"/>
                    </a:ext>
                  </a:extLst>
                </a:hlinkClick>
              </a:rPr>
              <a:t>10.1016/j.tiv.2021.105098</a:t>
            </a:r>
            <a:endParaRPr lang="en-US" sz="1000" dirty="0">
              <a:latin typeface="Montserrat" pitchFamily="2" charset="0"/>
            </a:endParaRPr>
          </a:p>
        </p:txBody>
      </p:sp>
      <p:sp>
        <p:nvSpPr>
          <p:cNvPr id="3" name="TextBox 2">
            <a:extLst>
              <a:ext uri="{FF2B5EF4-FFF2-40B4-BE49-F238E27FC236}">
                <a16:creationId xmlns:a16="http://schemas.microsoft.com/office/drawing/2014/main" id="{6BCC602D-A22B-FEF6-1637-DC916ECE7FF2}"/>
              </a:ext>
            </a:extLst>
          </p:cNvPr>
          <p:cNvSpPr txBox="1"/>
          <p:nvPr/>
        </p:nvSpPr>
        <p:spPr>
          <a:xfrm rot="16200000">
            <a:off x="1582861" y="4122210"/>
            <a:ext cx="1356307" cy="369332"/>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Montserrat" pitchFamily="2" charset="0"/>
                <a:ea typeface="Calibri"/>
                <a:cs typeface="Calibri"/>
              </a:rPr>
              <a:t>Response</a:t>
            </a:r>
            <a:endParaRPr lang="en-US" dirty="0">
              <a:latin typeface="Montserrat" pitchFamily="2" charset="0"/>
            </a:endParaRPr>
          </a:p>
        </p:txBody>
      </p:sp>
      <p:sp>
        <p:nvSpPr>
          <p:cNvPr id="8" name="TextBox 7">
            <a:extLst>
              <a:ext uri="{FF2B5EF4-FFF2-40B4-BE49-F238E27FC236}">
                <a16:creationId xmlns:a16="http://schemas.microsoft.com/office/drawing/2014/main" id="{D4D46401-3952-90B6-0520-4F539662119F}"/>
              </a:ext>
            </a:extLst>
          </p:cNvPr>
          <p:cNvSpPr txBox="1"/>
          <p:nvPr/>
        </p:nvSpPr>
        <p:spPr>
          <a:xfrm>
            <a:off x="3866901" y="5819758"/>
            <a:ext cx="1140385" cy="369332"/>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Montserrat" pitchFamily="2" charset="0"/>
                <a:ea typeface="Calibri"/>
                <a:cs typeface="Calibri"/>
              </a:rPr>
              <a:t>Dose</a:t>
            </a:r>
          </a:p>
        </p:txBody>
      </p:sp>
      <p:pic>
        <p:nvPicPr>
          <p:cNvPr id="33" name="Picture 32">
            <a:extLst>
              <a:ext uri="{FF2B5EF4-FFF2-40B4-BE49-F238E27FC236}">
                <a16:creationId xmlns:a16="http://schemas.microsoft.com/office/drawing/2014/main" id="{37E9C489-5674-AEC1-FBFF-4D07C9986A0C}"/>
              </a:ext>
            </a:extLst>
          </p:cNvPr>
          <p:cNvPicPr>
            <a:picLocks noChangeAspect="1"/>
          </p:cNvPicPr>
          <p:nvPr/>
        </p:nvPicPr>
        <p:blipFill>
          <a:blip r:embed="rId6"/>
          <a:srcRect l="18" r="18"/>
          <a:stretch/>
        </p:blipFill>
        <p:spPr>
          <a:xfrm>
            <a:off x="2540000" y="3225305"/>
            <a:ext cx="4006495" cy="2480519"/>
          </a:xfrm>
          <a:prstGeom prst="rect">
            <a:avLst/>
          </a:prstGeom>
        </p:spPr>
      </p:pic>
      <p:pic>
        <p:nvPicPr>
          <p:cNvPr id="7" name="Picture 6" descr="The image displays a bar chart with three bars representing exposure levels: -4, -24, and 48 hours.&#10;&#10;AI-generated content may be incorrect.">
            <a:extLst>
              <a:ext uri="{FF2B5EF4-FFF2-40B4-BE49-F238E27FC236}">
                <a16:creationId xmlns:a16="http://schemas.microsoft.com/office/drawing/2014/main" id="{8B18A128-49B5-5F55-8F06-05D5EEC889C7}"/>
              </a:ext>
            </a:extLst>
          </p:cNvPr>
          <p:cNvPicPr>
            <a:picLocks noChangeAspect="1"/>
          </p:cNvPicPr>
          <p:nvPr/>
        </p:nvPicPr>
        <p:blipFill>
          <a:blip r:embed="rId7"/>
          <a:stretch>
            <a:fillRect/>
          </a:stretch>
        </p:blipFill>
        <p:spPr>
          <a:xfrm>
            <a:off x="5540731" y="4671297"/>
            <a:ext cx="819264" cy="685896"/>
          </a:xfrm>
          <a:prstGeom prst="rect">
            <a:avLst/>
          </a:prstGeom>
        </p:spPr>
      </p:pic>
      <p:sp>
        <p:nvSpPr>
          <p:cNvPr id="5" name="TextBox 4">
            <a:extLst>
              <a:ext uri="{FF2B5EF4-FFF2-40B4-BE49-F238E27FC236}">
                <a16:creationId xmlns:a16="http://schemas.microsoft.com/office/drawing/2014/main" id="{BAE3CC24-56FF-D7B4-DF95-EEBB5440B303}"/>
              </a:ext>
            </a:extLst>
          </p:cNvPr>
          <p:cNvSpPr txBox="1"/>
          <p:nvPr/>
        </p:nvSpPr>
        <p:spPr>
          <a:xfrm>
            <a:off x="67923" y="6603663"/>
            <a:ext cx="6123708" cy="230832"/>
          </a:xfrm>
          <a:prstGeom prst="rect">
            <a:avLst/>
          </a:prstGeom>
          <a:noFill/>
        </p:spPr>
        <p:txBody>
          <a:bodyPr wrap="square">
            <a:spAutoFit/>
          </a:bodyPr>
          <a:lstStyle/>
          <a:p>
            <a:r>
              <a:rPr lang="en-US" sz="900" b="0" i="0" dirty="0">
                <a:solidFill>
                  <a:srgbClr val="1A3A5C"/>
                </a:solidFill>
                <a:effectLst/>
                <a:latin typeface="Roboto" panose="02000000000000000000" pitchFamily="2" charset="0"/>
              </a:rPr>
              <a:t>© 2026 - Society of Toxicology</a:t>
            </a:r>
            <a:endParaRPr lang="en-US" sz="900" dirty="0">
              <a:solidFill>
                <a:srgbClr val="1A3A5C"/>
              </a:solidFill>
            </a:endParaRPr>
          </a:p>
        </p:txBody>
      </p:sp>
    </p:spTree>
    <p:custDataLst>
      <p:tags r:id="rId1"/>
    </p:custDataLst>
    <p:extLst>
      <p:ext uri="{BB962C8B-B14F-4D97-AF65-F5344CB8AC3E}">
        <p14:creationId xmlns:p14="http://schemas.microsoft.com/office/powerpoint/2010/main" val="374916934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30"/>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270D0"/>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3EA643D2AA8754EB8A5CEDDBCBAF452" ma:contentTypeVersion="14" ma:contentTypeDescription="Create a new document." ma:contentTypeScope="" ma:versionID="d8dbb93442daeeb63acb8e47a640428c">
  <xsd:schema xmlns:xsd="http://www.w3.org/2001/XMLSchema" xmlns:xs="http://www.w3.org/2001/XMLSchema" xmlns:p="http://schemas.microsoft.com/office/2006/metadata/properties" xmlns:ns2="c74abbc5-3efa-4210-b1b3-9e8c73b71016" xmlns:ns3="19a87cb8-2912-4d74-b91e-9466c2b82f7f" targetNamespace="http://schemas.microsoft.com/office/2006/metadata/properties" ma:root="true" ma:fieldsID="9551749a0688d98c2771ef982faa959e" ns2:_="" ns3:_="">
    <xsd:import namespace="c74abbc5-3efa-4210-b1b3-9e8c73b71016"/>
    <xsd:import namespace="19a87cb8-2912-4d74-b91e-9466c2b82f7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4abbc5-3efa-4210-b1b3-9e8c73b7101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67721163-e1a7-4dd8-afbf-7acc4ed5e712"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9a87cb8-2912-4d74-b91e-9466c2b82f7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72352bef-38df-4c1b-818a-a368f37c63c0}" ma:internalName="TaxCatchAll" ma:showField="CatchAllData" ma:web="19a87cb8-2912-4d74-b91e-9466c2b82f7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74abbc5-3efa-4210-b1b3-9e8c73b71016">
      <Terms xmlns="http://schemas.microsoft.com/office/infopath/2007/PartnerControls"/>
    </lcf76f155ced4ddcb4097134ff3c332f>
    <TaxCatchAll xmlns="19a87cb8-2912-4d74-b91e-9466c2b82f7f" xsi:nil="true"/>
  </documentManagement>
</p:properties>
</file>

<file path=customXml/itemProps1.xml><?xml version="1.0" encoding="utf-8"?>
<ds:datastoreItem xmlns:ds="http://schemas.openxmlformats.org/officeDocument/2006/customXml" ds:itemID="{1800A7C2-23DA-4C63-8FC3-9D5C38AFC2D5}">
  <ds:schemaRefs>
    <ds:schemaRef ds:uri="http://schemas.microsoft.com/sharepoint/v3/contenttype/forms"/>
  </ds:schemaRefs>
</ds:datastoreItem>
</file>

<file path=customXml/itemProps2.xml><?xml version="1.0" encoding="utf-8"?>
<ds:datastoreItem xmlns:ds="http://schemas.openxmlformats.org/officeDocument/2006/customXml" ds:itemID="{51369F3F-8CB7-4847-9BAF-71B5700DBFDA}">
  <ds:schemaRefs>
    <ds:schemaRef ds:uri="19a87cb8-2912-4d74-b91e-9466c2b82f7f"/>
    <ds:schemaRef ds:uri="c74abbc5-3efa-4210-b1b3-9e8c73b7101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1D53801-E605-4FA1-9EEC-094454480E9D}">
  <ds:schemaRefs>
    <ds:schemaRef ds:uri="19a87cb8-2912-4d74-b91e-9466c2b82f7f"/>
    <ds:schemaRef ds:uri="c74abbc5-3efa-4210-b1b3-9e8c73b71016"/>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3595</TotalTime>
  <Words>1580</Words>
  <Application>Microsoft Office PowerPoint</Application>
  <PresentationFormat>Widescreen</PresentationFormat>
  <Paragraphs>263</Paragraphs>
  <Slides>30</Slides>
  <Notes>28</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Betty Eidemiller</dc:creator>
  <cp:lastModifiedBy>Betty Eidemiller</cp:lastModifiedBy>
  <cp:revision>13</cp:revision>
  <dcterms:created xsi:type="dcterms:W3CDTF">2026-06-26T17:57:29Z</dcterms:created>
  <dcterms:modified xsi:type="dcterms:W3CDTF">2026-07-29T17:00:55Z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0x010100A3EA643D2AA8754EB8A5CEDDBCBAF452</vt:lpwstr>
  </property>
  <property fmtid="{D5CDD505-2E9C-101B-9397-08002B2CF9AE}" pid="4" name="ArticulateGUID">
    <vt:lpwstr>103E84B8-15BA-4927-926A-1A14CA257119</vt:lpwstr>
  </property>
  <property fmtid="{D5CDD505-2E9C-101B-9397-08002B2CF9AE}" pid="5" name="ArticulatePath">
    <vt:lpwstr>https://societyoftoxicology.sharepoint.com/Library/CMMTTEES/EEOC/Intro to Tox Slides/Introduction-to-Toxicology slide deck</vt:lpwstr>
  </property>
</Properties>
</file>