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89" r:id="rId6"/>
    <p:sldId id="262" r:id="rId7"/>
    <p:sldId id="287" r:id="rId8"/>
    <p:sldId id="291" r:id="rId9"/>
    <p:sldId id="288" r:id="rId10"/>
    <p:sldId id="266" r:id="rId11"/>
    <p:sldId id="267" r:id="rId12"/>
    <p:sldId id="268" r:id="rId13"/>
    <p:sldId id="269" r:id="rId14"/>
    <p:sldId id="270" r:id="rId15"/>
    <p:sldId id="271" r:id="rId16"/>
    <p:sldId id="293" r:id="rId17"/>
    <p:sldId id="294" r:id="rId18"/>
    <p:sldId id="295" r:id="rId19"/>
    <p:sldId id="296" r:id="rId20"/>
    <p:sldId id="297" r:id="rId21"/>
    <p:sldId id="275" r:id="rId22"/>
    <p:sldId id="276" r:id="rId23"/>
    <p:sldId id="274" r:id="rId24"/>
    <p:sldId id="298" r:id="rId25"/>
    <p:sldId id="299" r:id="rId26"/>
    <p:sldId id="300" r:id="rId27"/>
    <p:sldId id="28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D70DD1-5091-46DA-9068-E3762BB6DDA6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D70DD1-5091-46DA-9068-E3762BB6DDA6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D70DD1-5091-46DA-9068-E3762BB6DDA6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D70DD1-5091-46DA-9068-E3762BB6DDA6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D70DD1-5091-46DA-9068-E3762BB6DDA6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D70DD1-5091-46DA-9068-E3762BB6DDA6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D70DD1-5091-46DA-9068-E3762BB6DDA6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D70DD1-5091-46DA-9068-E3762BB6DDA6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D70DD1-5091-46DA-9068-E3762BB6DDA6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4D70DD1-5091-46DA-9068-E3762BB6DDA6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D70DD1-5091-46DA-9068-E3762BB6DDA6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D70DD1-5091-46DA-9068-E3762BB6DDA6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8153400" cy="25908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Perspectives on the Animal Rule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What is the Animal Rule?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The Basics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J.E. Estep, DVM, PhD</a:t>
            </a:r>
          </a:p>
          <a:p>
            <a:r>
              <a:rPr lang="en-US" dirty="0" smtClean="0"/>
              <a:t>Senior Program Manager</a:t>
            </a:r>
          </a:p>
          <a:p>
            <a:r>
              <a:rPr lang="en-US" dirty="0" smtClean="0"/>
              <a:t>Battelle Memorial Institute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18309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29 January 2009</a:t>
            </a:r>
            <a:endParaRPr lang="en-US" sz="1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Predict the outcome of controls following challenged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route, dose, and strain of the infectious agent or chemical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Preparation &amp; characterization of the infectious agent or chemical material must be standardized, consistent, reproducible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Challenge material is a “critical reagent”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Use optimized/validated assays to monitor the response and bridge data to humans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Non-validated assays may be useful and acceptable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Pivotal studies conducted under the FDA GLPs guidelines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Have a prospective statistical plan in place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Final, Definitive Animal</a:t>
            </a:r>
            <a:br>
              <a:rPr lang="en-US" sz="4400" dirty="0" smtClean="0"/>
            </a:br>
            <a:r>
              <a:rPr lang="en-US" sz="4400" dirty="0" smtClean="0"/>
              <a:t>Efficacy Studies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All studies subject to this Rule must be conducted in accordance with preexisting requirements under the Good Laboratory Practices (21 CFR § 58) regulations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Adherence to Animal Welfare Act (7 U.S.C. 2131) required  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GLP expected for the definitive/pivotal animal studies – not necessary for the pilot studies. Also, if you want to describe an animal study in the label (package insert), then it should comply with GLP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GLP &amp; AWA Requirements</a:t>
            </a:r>
            <a:r>
              <a:rPr lang="en-US" sz="44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44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The word “V</a:t>
            </a:r>
            <a:r>
              <a:rPr lang="en-US" sz="2000" i="1" dirty="0" smtClean="0">
                <a:latin typeface="Arial" charset="0"/>
              </a:rPr>
              <a:t>alidated</a:t>
            </a:r>
            <a:r>
              <a:rPr lang="en-US" sz="2000" dirty="0" smtClean="0">
                <a:latin typeface="Arial" charset="0"/>
              </a:rPr>
              <a:t>” is not mentioned in the regulatory language of the Rule.  The Rule uses the phrase - “</a:t>
            </a:r>
            <a:r>
              <a:rPr lang="en-US" sz="2000" i="1" dirty="0" smtClean="0">
                <a:latin typeface="Arial" charset="0"/>
              </a:rPr>
              <a:t>adequate and well controlled animal studies.</a:t>
            </a:r>
            <a:r>
              <a:rPr lang="en-US" sz="2000" dirty="0" smtClean="0">
                <a:latin typeface="Arial" charset="0"/>
              </a:rPr>
              <a:t>”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Animals are complex biological systems that will have individual animal variation (e.g. they are not a 96-well plate, cell culture, an instrument, etc.) -- ??  validated animal model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Studies must be reproducible and predicative for infected / intoxicated negative controls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Use validated assays</a:t>
            </a:r>
          </a:p>
          <a:p>
            <a:pPr lvl="1">
              <a:lnSpc>
                <a:spcPct val="90000"/>
              </a:lnSpc>
            </a:pPr>
            <a:r>
              <a:rPr lang="en-US" sz="2000" smtClean="0">
                <a:latin typeface="Arial" charset="0"/>
              </a:rPr>
              <a:t>Standardized </a:t>
            </a:r>
            <a:r>
              <a:rPr lang="en-US" sz="2000" dirty="0" smtClean="0">
                <a:latin typeface="Arial" charset="0"/>
              </a:rPr>
              <a:t>instruments and procedures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Techniques or methods should be sensitive enough to make make comparisons on studies and between species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Comparable results from a given type/dose/route of challenge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Comparable results if study conducted at different location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“Validation” Under Animal Rule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200" dirty="0" smtClean="0">
                <a:latin typeface="Arial" charset="0"/>
              </a:rPr>
              <a:t>The Rule does </a:t>
            </a:r>
            <a:r>
              <a:rPr lang="en-US" sz="2200" u="sng" dirty="0" smtClean="0">
                <a:latin typeface="Arial" charset="0"/>
              </a:rPr>
              <a:t>not</a:t>
            </a:r>
            <a:r>
              <a:rPr lang="en-US" sz="2200" dirty="0" smtClean="0">
                <a:latin typeface="Arial" charset="0"/>
              </a:rPr>
              <a:t> apply if product approval can be based on standards described elsewhere in FDA's regulations – normal human trials can be done</a:t>
            </a:r>
          </a:p>
          <a:p>
            <a:pPr>
              <a:lnSpc>
                <a:spcPct val="90000"/>
              </a:lnSpc>
            </a:pPr>
            <a:endParaRPr lang="en-US" sz="220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200" dirty="0" smtClean="0">
                <a:latin typeface="Arial" charset="0"/>
              </a:rPr>
              <a:t>Safety </a:t>
            </a:r>
            <a:r>
              <a:rPr lang="en-US" sz="2200" u="sng" dirty="0" smtClean="0">
                <a:latin typeface="Arial" charset="0"/>
              </a:rPr>
              <a:t>must</a:t>
            </a:r>
            <a:r>
              <a:rPr lang="en-US" sz="2200" dirty="0" smtClean="0">
                <a:latin typeface="Arial" charset="0"/>
              </a:rPr>
              <a:t> still be demonstrated in human subjects enrolled in Phase I, II &amp; III clinical trials</a:t>
            </a:r>
          </a:p>
          <a:p>
            <a:pPr>
              <a:lnSpc>
                <a:spcPct val="90000"/>
              </a:lnSpc>
            </a:pPr>
            <a:endParaRPr lang="en-US" sz="220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200" dirty="0" smtClean="0">
                <a:latin typeface="Arial" charset="0"/>
              </a:rPr>
              <a:t>The Rule is </a:t>
            </a:r>
            <a:r>
              <a:rPr lang="en-US" sz="2200" u="sng" dirty="0" smtClean="0">
                <a:latin typeface="Arial" charset="0"/>
              </a:rPr>
              <a:t>not</a:t>
            </a:r>
            <a:r>
              <a:rPr lang="en-US" sz="2200" dirty="0" smtClean="0">
                <a:latin typeface="Arial" charset="0"/>
              </a:rPr>
              <a:t> an Accelerated or Fast-Track approval and is not a short-cut to approval, in fact, it may take longer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>
                <a:latin typeface="Arial" charset="0"/>
              </a:rPr>
              <a:t>Two products licensed under the Animal Rule today, but many more on the very near horizon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>
                <a:latin typeface="Arial" charset="0"/>
              </a:rPr>
              <a:t>Seven years in all that we have  been using this rule</a:t>
            </a:r>
          </a:p>
          <a:p>
            <a:pPr>
              <a:lnSpc>
                <a:spcPct val="90000"/>
              </a:lnSpc>
            </a:pPr>
            <a:endParaRPr lang="en-US" sz="220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200" dirty="0" smtClean="0">
                <a:latin typeface="Arial" charset="0"/>
              </a:rPr>
              <a:t>The purpose of the “Animal Rule” is to develop a product for use in </a:t>
            </a:r>
            <a:r>
              <a:rPr lang="en-US" sz="2200" u="sng" dirty="0" smtClean="0">
                <a:latin typeface="Arial" charset="0"/>
              </a:rPr>
              <a:t>humans</a:t>
            </a:r>
            <a:r>
              <a:rPr lang="en-US" sz="2200" dirty="0" smtClean="0">
                <a:latin typeface="Arial" charset="0"/>
              </a:rPr>
              <a:t>, not animals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Potential Misunderstandings</a:t>
            </a:r>
            <a:r>
              <a:rPr lang="en-US" sz="4000" dirty="0" smtClean="0">
                <a:latin typeface="Times New Roman" pitchFamily="18" charset="0"/>
              </a:rPr>
              <a:t> </a:t>
            </a:r>
            <a:endParaRPr lang="en-US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From product concept through advanced development, </a:t>
            </a:r>
            <a:r>
              <a:rPr lang="en-US" sz="2800" i="1" dirty="0" smtClean="0">
                <a:latin typeface="Arial" charset="0"/>
              </a:rPr>
              <a:t>everyone</a:t>
            </a:r>
            <a:r>
              <a:rPr lang="en-US" sz="2800" dirty="0" smtClean="0">
                <a:latin typeface="Arial" charset="0"/>
              </a:rPr>
              <a:t> should </a:t>
            </a:r>
            <a:r>
              <a:rPr lang="en-US" sz="2800" u="sng" dirty="0" smtClean="0">
                <a:latin typeface="Arial" charset="0"/>
              </a:rPr>
              <a:t>consider the applicability and requirements of the Animal Rule</a:t>
            </a:r>
          </a:p>
          <a:p>
            <a:pPr>
              <a:lnSpc>
                <a:spcPct val="90000"/>
              </a:lnSpc>
            </a:pPr>
            <a:endParaRPr lang="en-US" sz="200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Design studies on a critical path to support the product development goal – licensure</a:t>
            </a:r>
          </a:p>
          <a:p>
            <a:pPr>
              <a:lnSpc>
                <a:spcPct val="90000"/>
              </a:lnSpc>
            </a:pPr>
            <a:endParaRPr lang="en-US" sz="200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Develop integrated research plans which account for all aspects of the licensing needs</a:t>
            </a:r>
          </a:p>
          <a:p>
            <a:pPr>
              <a:lnSpc>
                <a:spcPct val="90000"/>
              </a:lnSpc>
            </a:pPr>
            <a:endParaRPr lang="en-US" sz="200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Studies require Good Laboratory Practice (GLP) Compliance</a:t>
            </a:r>
          </a:p>
          <a:p>
            <a:pPr>
              <a:lnSpc>
                <a:spcPct val="90000"/>
              </a:lnSpc>
            </a:pPr>
            <a:endParaRPr lang="en-US" sz="200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Validation of all critical assays is expected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Animal Rule Important Highlights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Arial" charset="0"/>
              </a:rPr>
              <a:t>Animal Model - Selection Criteria</a:t>
            </a:r>
          </a:p>
          <a:p>
            <a:pPr lvl="1"/>
            <a:r>
              <a:rPr lang="en-US" sz="2400" dirty="0" smtClean="0">
                <a:latin typeface="Arial" charset="0"/>
              </a:rPr>
              <a:t>Species</a:t>
            </a:r>
          </a:p>
          <a:p>
            <a:pPr lvl="1"/>
            <a:r>
              <a:rPr lang="en-US" sz="2400" dirty="0" smtClean="0">
                <a:latin typeface="Arial" charset="0"/>
              </a:rPr>
              <a:t>Pathogenesis</a:t>
            </a:r>
          </a:p>
          <a:p>
            <a:pPr lvl="1"/>
            <a:r>
              <a:rPr lang="en-US" sz="2400" dirty="0" smtClean="0">
                <a:latin typeface="Arial" charset="0"/>
              </a:rPr>
              <a:t>Endpoints of Study</a:t>
            </a:r>
          </a:p>
          <a:p>
            <a:pPr lvl="1"/>
            <a:r>
              <a:rPr lang="en-US" sz="2400" dirty="0" smtClean="0">
                <a:latin typeface="Arial" charset="0"/>
              </a:rPr>
              <a:t>Manipulations Required</a:t>
            </a:r>
          </a:p>
          <a:p>
            <a:pPr lvl="1"/>
            <a:r>
              <a:rPr lang="en-US" sz="2400" dirty="0" smtClean="0">
                <a:latin typeface="Arial" charset="0"/>
              </a:rPr>
              <a:t>Cost</a:t>
            </a:r>
          </a:p>
          <a:p>
            <a:r>
              <a:rPr lang="en-US" sz="2400" dirty="0" smtClean="0">
                <a:latin typeface="Arial" charset="0"/>
              </a:rPr>
              <a:t>Challenge System</a:t>
            </a:r>
          </a:p>
          <a:p>
            <a:pPr lvl="1"/>
            <a:r>
              <a:rPr lang="en-US" sz="2400" dirty="0" smtClean="0">
                <a:latin typeface="Arial" charset="0"/>
              </a:rPr>
              <a:t>Vaccine / Therapeutic Dose</a:t>
            </a:r>
          </a:p>
          <a:p>
            <a:pPr lvl="1"/>
            <a:r>
              <a:rPr lang="en-US" sz="2400" dirty="0" smtClean="0">
                <a:latin typeface="Arial" charset="0"/>
              </a:rPr>
              <a:t>Delivery of Agent</a:t>
            </a:r>
          </a:p>
          <a:p>
            <a:pPr lvl="1"/>
            <a:r>
              <a:rPr lang="en-US" sz="2400" dirty="0" smtClean="0">
                <a:latin typeface="Arial" charset="0"/>
              </a:rPr>
              <a:t>Strain or Form of Agent</a:t>
            </a:r>
          </a:p>
          <a:p>
            <a:pPr lvl="1"/>
            <a:r>
              <a:rPr lang="en-US" sz="2400" dirty="0" smtClean="0">
                <a:latin typeface="Arial" charset="0"/>
              </a:rPr>
              <a:t>Challenge Dose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Essential Data Elements of an Animal Model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Characterization of the Agent (CBRN)</a:t>
            </a:r>
          </a:p>
          <a:p>
            <a:pPr lvl="1"/>
            <a:r>
              <a:rPr lang="en-US" dirty="0" smtClean="0"/>
              <a:t>Etiologic agent same as that caused disease in humans</a:t>
            </a:r>
          </a:p>
          <a:p>
            <a:pPr lvl="2"/>
            <a:r>
              <a:rPr lang="en-US" dirty="0" smtClean="0"/>
              <a:t>Surrogates can be acceptable</a:t>
            </a:r>
          </a:p>
          <a:p>
            <a:pPr lvl="3"/>
            <a:r>
              <a:rPr lang="en-US" dirty="0" smtClean="0"/>
              <a:t>Monkey pox</a:t>
            </a:r>
          </a:p>
          <a:p>
            <a:pPr lvl="1"/>
            <a:r>
              <a:rPr lang="en-US" dirty="0" smtClean="0"/>
              <a:t>Pathogenic Determinants</a:t>
            </a:r>
          </a:p>
          <a:p>
            <a:pPr lvl="2"/>
            <a:r>
              <a:rPr lang="en-US" dirty="0" smtClean="0"/>
              <a:t>How does the agent cause the pathology</a:t>
            </a:r>
          </a:p>
          <a:p>
            <a:pPr lvl="3"/>
            <a:r>
              <a:rPr lang="en-US" dirty="0" smtClean="0"/>
              <a:t>Toxin production of a bacteria</a:t>
            </a:r>
          </a:p>
          <a:p>
            <a:pPr lvl="3"/>
            <a:r>
              <a:rPr lang="en-US" dirty="0" smtClean="0"/>
              <a:t>Target and disrupt a target organ</a:t>
            </a:r>
          </a:p>
          <a:p>
            <a:pPr lvl="2"/>
            <a:r>
              <a:rPr lang="en-US" dirty="0" smtClean="0"/>
              <a:t>This should be the same in both humans and the animal species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Essential Data Elements of an Animal Model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Characterization of the Agent – continued</a:t>
            </a:r>
          </a:p>
          <a:p>
            <a:pPr lvl="1"/>
            <a:r>
              <a:rPr lang="en-US" dirty="0" smtClean="0"/>
              <a:t>Route of Exposure should be same as the treat to humans</a:t>
            </a:r>
          </a:p>
          <a:p>
            <a:pPr lvl="2"/>
            <a:r>
              <a:rPr lang="en-US" dirty="0" smtClean="0"/>
              <a:t>Inhalation, oral, etc</a:t>
            </a:r>
          </a:p>
          <a:p>
            <a:pPr lvl="1"/>
            <a:r>
              <a:rPr lang="en-US" dirty="0" smtClean="0"/>
              <a:t>Quantification of Exposure</a:t>
            </a:r>
          </a:p>
          <a:p>
            <a:pPr lvl="2"/>
            <a:r>
              <a:rPr lang="en-US" dirty="0" smtClean="0"/>
              <a:t>Reliable and reproducible challenge dose</a:t>
            </a:r>
          </a:p>
          <a:p>
            <a:pPr lvl="2"/>
            <a:r>
              <a:rPr lang="en-US" dirty="0" smtClean="0"/>
              <a:t>Show scalable relationship between dose and outcome (especially in humans)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Essential Data Elements of an Animal Model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Host susceptibility and response</a:t>
            </a:r>
          </a:p>
          <a:p>
            <a:pPr lvl="1"/>
            <a:r>
              <a:rPr lang="en-US" dirty="0" smtClean="0"/>
              <a:t>Animal species chosen should be susceptible to the agent – seems obvious but requires consideration of the dose compared to the human dose must be discussed</a:t>
            </a:r>
          </a:p>
          <a:p>
            <a:r>
              <a:rPr lang="en-US" dirty="0" smtClean="0"/>
              <a:t>Natural history of the disease</a:t>
            </a:r>
          </a:p>
          <a:p>
            <a:pPr lvl="1"/>
            <a:r>
              <a:rPr lang="en-US" dirty="0" smtClean="0"/>
              <a:t>Pathophysiologic comparable to humans</a:t>
            </a:r>
          </a:p>
          <a:p>
            <a:pPr lvl="1"/>
            <a:r>
              <a:rPr lang="en-US" dirty="0" smtClean="0"/>
              <a:t>Time course of disease</a:t>
            </a:r>
          </a:p>
          <a:p>
            <a:pPr lvl="1"/>
            <a:r>
              <a:rPr lang="en-US" dirty="0" smtClean="0"/>
              <a:t>Manifestations of disease (signs, symptoms)</a:t>
            </a:r>
          </a:p>
          <a:p>
            <a:pPr lvl="1"/>
            <a:r>
              <a:rPr lang="en-US" dirty="0" smtClean="0"/>
              <a:t>Pathology </a:t>
            </a:r>
          </a:p>
          <a:p>
            <a:pPr lvl="1"/>
            <a:r>
              <a:rPr lang="en-US" dirty="0" smtClean="0"/>
              <a:t>Outcome (death, recovery)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Essential Data Elements of an Animal Model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Trigger for Intervention</a:t>
            </a:r>
          </a:p>
          <a:p>
            <a:r>
              <a:rPr lang="en-US" dirty="0" smtClean="0"/>
              <a:t>Characterization of medical intervention</a:t>
            </a:r>
          </a:p>
          <a:p>
            <a:pPr lvl="1"/>
            <a:r>
              <a:rPr lang="en-US" dirty="0" smtClean="0"/>
              <a:t>Type of material</a:t>
            </a:r>
          </a:p>
          <a:p>
            <a:pPr lvl="1"/>
            <a:r>
              <a:rPr lang="en-US" dirty="0" smtClean="0"/>
              <a:t>Mechanism of action</a:t>
            </a:r>
          </a:p>
          <a:p>
            <a:pPr lvl="1"/>
            <a:r>
              <a:rPr lang="en-US" dirty="0" smtClean="0"/>
              <a:t>Activity (in vitro and in vivo) – how does it intervene</a:t>
            </a:r>
          </a:p>
          <a:p>
            <a:pPr lvl="1"/>
            <a:r>
              <a:rPr lang="en-US" dirty="0" smtClean="0"/>
              <a:t>Pharmacokinetics/</a:t>
            </a:r>
            <a:r>
              <a:rPr lang="en-US" dirty="0" err="1" smtClean="0"/>
              <a:t>Pharmacodynamics</a:t>
            </a:r>
            <a:endParaRPr lang="en-US" dirty="0" smtClean="0"/>
          </a:p>
          <a:p>
            <a:pPr lvl="1"/>
            <a:r>
              <a:rPr lang="en-US" dirty="0" smtClean="0"/>
              <a:t>Interactions with other medical products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Essential Data Elements of an Animal Model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History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What is “The Animal Rule”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Essential Elements of an Animal Model as a Test System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Discussion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Outline</a:t>
            </a:r>
            <a:endParaRPr lang="en-US" sz="4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Endpoints</a:t>
            </a:r>
          </a:p>
          <a:p>
            <a:pPr lvl="1"/>
            <a:r>
              <a:rPr lang="en-US" dirty="0" smtClean="0"/>
              <a:t>Ultimate key to success is the study endpoints</a:t>
            </a:r>
          </a:p>
          <a:p>
            <a:pPr lvl="1"/>
            <a:r>
              <a:rPr lang="en-US" dirty="0" smtClean="0"/>
              <a:t>You need to measure something, otherwise you cannot make a comparison to humans or characterize the pathogenesis and/or pathology</a:t>
            </a:r>
          </a:p>
          <a:p>
            <a:pPr lvl="1"/>
            <a:r>
              <a:rPr lang="en-US" dirty="0" smtClean="0"/>
              <a:t>Common endpoint in our business is ,but we need drill down to the pathogenesis to understand how that developed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 Considerations for Animal Efficacy Studies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latin typeface="Arial" charset="0"/>
              </a:rPr>
              <a:t>Endpoints of Study</a:t>
            </a:r>
          </a:p>
          <a:p>
            <a:pPr lvl="1"/>
            <a:r>
              <a:rPr lang="en-US" sz="2000" dirty="0" smtClean="0">
                <a:latin typeface="Arial" charset="0"/>
              </a:rPr>
              <a:t>Survival / Lethality (ultimate goal, but good not enough)</a:t>
            </a:r>
          </a:p>
          <a:p>
            <a:pPr lvl="1"/>
            <a:r>
              <a:rPr lang="en-US" sz="2000" dirty="0" smtClean="0">
                <a:latin typeface="Arial" charset="0"/>
              </a:rPr>
              <a:t>Non-Lethal Pathology or Clinical Observations</a:t>
            </a:r>
          </a:p>
          <a:p>
            <a:pPr lvl="2"/>
            <a:r>
              <a:rPr lang="en-US" sz="2000" dirty="0" smtClean="0">
                <a:latin typeface="Arial" charset="0"/>
              </a:rPr>
              <a:t>Pneumonia</a:t>
            </a:r>
          </a:p>
          <a:p>
            <a:pPr lvl="2"/>
            <a:r>
              <a:rPr lang="en-US" sz="2000" dirty="0" smtClean="0">
                <a:latin typeface="Arial" charset="0"/>
              </a:rPr>
              <a:t>Fever</a:t>
            </a:r>
          </a:p>
          <a:p>
            <a:pPr lvl="2"/>
            <a:r>
              <a:rPr lang="en-US" sz="2000" dirty="0" smtClean="0">
                <a:latin typeface="Arial" charset="0"/>
              </a:rPr>
              <a:t>Emesis</a:t>
            </a:r>
          </a:p>
          <a:p>
            <a:pPr lvl="2"/>
            <a:r>
              <a:rPr lang="en-US" sz="2000" dirty="0" smtClean="0">
                <a:latin typeface="Arial" charset="0"/>
              </a:rPr>
              <a:t>Hematology (white blood cell shift reflecting infection)</a:t>
            </a:r>
          </a:p>
          <a:p>
            <a:pPr lvl="2"/>
            <a:r>
              <a:rPr lang="en-US" sz="2000" dirty="0" smtClean="0">
                <a:latin typeface="Arial" charset="0"/>
              </a:rPr>
              <a:t>Clinical Chemistries (i.e., Liver Function Tests)</a:t>
            </a:r>
          </a:p>
          <a:p>
            <a:pPr lvl="1"/>
            <a:r>
              <a:rPr lang="en-US" sz="2000" dirty="0" err="1" smtClean="0">
                <a:latin typeface="Arial" charset="0"/>
              </a:rPr>
              <a:t>Bacteremia</a:t>
            </a:r>
            <a:r>
              <a:rPr lang="en-US" sz="2000" dirty="0" smtClean="0">
                <a:latin typeface="Arial" charset="0"/>
              </a:rPr>
              <a:t> / </a:t>
            </a:r>
            <a:r>
              <a:rPr lang="en-US" sz="2000" dirty="0" err="1" smtClean="0">
                <a:latin typeface="Arial" charset="0"/>
              </a:rPr>
              <a:t>Viremia</a:t>
            </a:r>
            <a:endParaRPr lang="en-US" sz="2000" dirty="0" smtClean="0">
              <a:latin typeface="Arial" charset="0"/>
            </a:endParaRPr>
          </a:p>
          <a:p>
            <a:pPr lvl="1"/>
            <a:r>
              <a:rPr lang="en-US" sz="2000" dirty="0" err="1" smtClean="0">
                <a:latin typeface="Arial" charset="0"/>
              </a:rPr>
              <a:t>Immunomodulation</a:t>
            </a:r>
            <a:r>
              <a:rPr lang="en-US" sz="2000" dirty="0" smtClean="0">
                <a:latin typeface="Arial" charset="0"/>
              </a:rPr>
              <a:t> Assessments</a:t>
            </a:r>
          </a:p>
          <a:p>
            <a:pPr lvl="2"/>
            <a:r>
              <a:rPr lang="en-US" sz="2000" dirty="0" smtClean="0">
                <a:latin typeface="Arial" charset="0"/>
              </a:rPr>
              <a:t>Antibody Production</a:t>
            </a:r>
          </a:p>
          <a:p>
            <a:pPr lvl="2"/>
            <a:r>
              <a:rPr lang="en-US" sz="2000" dirty="0" smtClean="0">
                <a:latin typeface="Arial" charset="0"/>
              </a:rPr>
              <a:t>T / B Cell Stimulation</a:t>
            </a:r>
          </a:p>
          <a:p>
            <a:pPr lvl="2"/>
            <a:r>
              <a:rPr lang="en-US" sz="2000" dirty="0" smtClean="0">
                <a:latin typeface="Arial" charset="0"/>
              </a:rPr>
              <a:t>Reagent Availability and Correlation in Humans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Animal Species Selection</a:t>
            </a:r>
            <a:endParaRPr lang="en-US" sz="4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latin typeface="Arial" charset="0"/>
              </a:rPr>
              <a:t>Manipulations Required</a:t>
            </a:r>
          </a:p>
          <a:p>
            <a:pPr lvl="1"/>
            <a:r>
              <a:rPr lang="en-US" sz="2000" dirty="0" smtClean="0">
                <a:latin typeface="Arial" charset="0"/>
              </a:rPr>
              <a:t>Pulmonary Radiographs</a:t>
            </a:r>
          </a:p>
          <a:p>
            <a:pPr lvl="2"/>
            <a:r>
              <a:rPr lang="en-US" sz="2000" dirty="0" smtClean="0">
                <a:latin typeface="Arial" charset="0"/>
              </a:rPr>
              <a:t>Larger Animal Model</a:t>
            </a:r>
          </a:p>
          <a:p>
            <a:pPr lvl="1"/>
            <a:r>
              <a:rPr lang="en-US" sz="2000" dirty="0" smtClean="0">
                <a:latin typeface="Arial" charset="0"/>
              </a:rPr>
              <a:t>Blood Draw Volume</a:t>
            </a:r>
          </a:p>
          <a:p>
            <a:pPr lvl="2"/>
            <a:r>
              <a:rPr lang="en-US" sz="2000" dirty="0" smtClean="0">
                <a:latin typeface="Arial" charset="0"/>
              </a:rPr>
              <a:t>Limits Based on Body Weight</a:t>
            </a:r>
          </a:p>
          <a:p>
            <a:pPr lvl="2"/>
            <a:r>
              <a:rPr lang="en-US" sz="2000" dirty="0" smtClean="0">
                <a:latin typeface="Arial" charset="0"/>
              </a:rPr>
              <a:t>Cellular Component Assessment Require Larger Volumes</a:t>
            </a:r>
          </a:p>
          <a:p>
            <a:pPr lvl="1"/>
            <a:r>
              <a:rPr lang="en-US" sz="2000" dirty="0" smtClean="0">
                <a:latin typeface="Arial" charset="0"/>
              </a:rPr>
              <a:t>Constant Physiological Monitoring Vs Clinical Observations</a:t>
            </a:r>
          </a:p>
          <a:p>
            <a:pPr lvl="2"/>
            <a:r>
              <a:rPr lang="en-US" sz="2000" dirty="0" smtClean="0">
                <a:latin typeface="Arial" charset="0"/>
              </a:rPr>
              <a:t>Telemetry </a:t>
            </a:r>
            <a:r>
              <a:rPr lang="en-US" sz="2000" dirty="0" err="1" smtClean="0">
                <a:latin typeface="Arial" charset="0"/>
              </a:rPr>
              <a:t>vs</a:t>
            </a:r>
            <a:r>
              <a:rPr lang="en-US" sz="2000" dirty="0" smtClean="0">
                <a:latin typeface="Arial" charset="0"/>
              </a:rPr>
              <a:t> Chaired/Restraint Manipulation</a:t>
            </a:r>
          </a:p>
          <a:p>
            <a:pPr lvl="1"/>
            <a:r>
              <a:rPr lang="en-US" sz="2000" dirty="0" smtClean="0">
                <a:latin typeface="Arial" charset="0"/>
              </a:rPr>
              <a:t>Exposure Route</a:t>
            </a:r>
          </a:p>
          <a:p>
            <a:pPr lvl="2"/>
            <a:r>
              <a:rPr lang="en-US" sz="2000" dirty="0" smtClean="0">
                <a:latin typeface="Arial" charset="0"/>
              </a:rPr>
              <a:t>Inhalation (Head-Only, Nose-Only, Whole-Body)</a:t>
            </a:r>
          </a:p>
          <a:p>
            <a:pPr lvl="2"/>
            <a:r>
              <a:rPr lang="en-US" sz="2000" dirty="0" err="1" smtClean="0">
                <a:latin typeface="Arial" charset="0"/>
              </a:rPr>
              <a:t>Parenteral</a:t>
            </a:r>
            <a:endParaRPr lang="en-US" sz="2000" dirty="0" smtClean="0">
              <a:latin typeface="Arial" charset="0"/>
            </a:endParaRPr>
          </a:p>
          <a:p>
            <a:pPr lvl="2"/>
            <a:r>
              <a:rPr lang="en-US" sz="2000" dirty="0" smtClean="0">
                <a:latin typeface="Arial" charset="0"/>
              </a:rPr>
              <a:t>Oral</a:t>
            </a:r>
          </a:p>
          <a:p>
            <a:pPr lvl="2"/>
            <a:r>
              <a:rPr lang="en-US" sz="2000" dirty="0" smtClean="0">
                <a:latin typeface="Arial" charset="0"/>
              </a:rPr>
              <a:t>Dermal (</a:t>
            </a:r>
            <a:r>
              <a:rPr lang="en-US" sz="2000" dirty="0" err="1" smtClean="0">
                <a:latin typeface="Arial" charset="0"/>
              </a:rPr>
              <a:t>percutaneous</a:t>
            </a:r>
            <a:r>
              <a:rPr lang="en-US" sz="2000" dirty="0" smtClean="0">
                <a:latin typeface="Arial" charset="0"/>
              </a:rPr>
              <a:t>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Animal Species Selection</a:t>
            </a:r>
            <a:endParaRPr lang="en-US" sz="4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>
                <a:latin typeface="Arial" charset="0"/>
              </a:rPr>
              <a:t>Pathogenesis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Similarity to human disease process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SEB - causes emesis and fever in humans and monkeys</a:t>
            </a:r>
          </a:p>
          <a:p>
            <a:pPr lvl="3">
              <a:lnSpc>
                <a:spcPct val="80000"/>
              </a:lnSpc>
            </a:pPr>
            <a:r>
              <a:rPr lang="en-US" dirty="0" smtClean="0">
                <a:latin typeface="Arial" charset="0"/>
              </a:rPr>
              <a:t>Lethal at higher doses (~1,000 X emesis dose)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Anthrax - widened </a:t>
            </a:r>
            <a:r>
              <a:rPr lang="en-US" sz="2000" dirty="0" err="1" smtClean="0">
                <a:latin typeface="Arial" charset="0"/>
              </a:rPr>
              <a:t>mediastinum</a:t>
            </a:r>
            <a:r>
              <a:rPr lang="en-US" sz="2000" dirty="0" smtClean="0">
                <a:latin typeface="Arial" charset="0"/>
              </a:rPr>
              <a:t> in humans and monkeys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Q-Fever - pneumonia in humans and monkeys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Botulinum - flaccid paralysis in virtually all species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Classical Nerve Agents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Not an absolute criteria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Tuberculosis</a:t>
            </a:r>
          </a:p>
          <a:p>
            <a:pPr lvl="3">
              <a:lnSpc>
                <a:spcPct val="80000"/>
              </a:lnSpc>
            </a:pPr>
            <a:r>
              <a:rPr lang="en-US" dirty="0" smtClean="0">
                <a:latin typeface="Arial" charset="0"/>
              </a:rPr>
              <a:t>Rabbit / Pulmonary Tubercles</a:t>
            </a:r>
          </a:p>
          <a:p>
            <a:pPr lvl="3">
              <a:lnSpc>
                <a:spcPct val="80000"/>
              </a:lnSpc>
            </a:pPr>
            <a:r>
              <a:rPr lang="en-US" dirty="0" smtClean="0">
                <a:latin typeface="Arial" charset="0"/>
              </a:rPr>
              <a:t>Mouse and guinea pig usually other forms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VEE – mouse is a lethal model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Sulfur Mustard – no good animal vessication model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Animal Species Selection</a:t>
            </a:r>
            <a:endParaRPr lang="en-US" sz="4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Timing of intervention</a:t>
            </a:r>
          </a:p>
          <a:p>
            <a:r>
              <a:rPr lang="en-US" dirty="0" smtClean="0"/>
              <a:t>Route of administration</a:t>
            </a:r>
          </a:p>
          <a:p>
            <a:r>
              <a:rPr lang="en-US" dirty="0" smtClean="0"/>
              <a:t>Dose or dose regimen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 Considerations for Animal Efficacy Studies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Agent characterization</a:t>
            </a:r>
          </a:p>
          <a:p>
            <a:r>
              <a:rPr lang="en-US" dirty="0" smtClean="0"/>
              <a:t>Host susceptibility and natural history</a:t>
            </a:r>
          </a:p>
          <a:p>
            <a:pPr lvl="1"/>
            <a:r>
              <a:rPr lang="en-US" dirty="0" smtClean="0"/>
              <a:t>Compared to human disease</a:t>
            </a:r>
          </a:p>
          <a:p>
            <a:r>
              <a:rPr lang="en-US" dirty="0" smtClean="0"/>
              <a:t>Intervention – what and when</a:t>
            </a:r>
          </a:p>
          <a:p>
            <a:r>
              <a:rPr lang="en-US" dirty="0" smtClean="0"/>
              <a:t>How does the product affect outcome</a:t>
            </a:r>
          </a:p>
          <a:p>
            <a:r>
              <a:rPr lang="en-US" dirty="0" smtClean="0"/>
              <a:t>Animal test design</a:t>
            </a:r>
          </a:p>
          <a:p>
            <a:pPr lvl="1"/>
            <a:r>
              <a:rPr lang="en-US" dirty="0" smtClean="0"/>
              <a:t>Endpoints</a:t>
            </a:r>
          </a:p>
          <a:p>
            <a:pPr lvl="1"/>
            <a:r>
              <a:rPr lang="en-US" dirty="0" smtClean="0"/>
              <a:t>Timing of endpoints measuring drive intervention</a:t>
            </a:r>
          </a:p>
          <a:p>
            <a:pPr lvl="1"/>
            <a:r>
              <a:rPr lang="en-US" dirty="0" smtClean="0"/>
              <a:t>Route of administration agent</a:t>
            </a:r>
          </a:p>
          <a:p>
            <a:pPr lvl="1"/>
            <a:r>
              <a:rPr lang="en-US" dirty="0" smtClean="0"/>
              <a:t>Dosing – route and regimen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Data Packet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Involve FDA early and in every step of the product develop program</a:t>
            </a:r>
          </a:p>
          <a:p>
            <a:r>
              <a:rPr lang="en-US" dirty="0" smtClean="0"/>
              <a:t>Never start and pivotal animal challenge study without getting comments from FDA</a:t>
            </a:r>
          </a:p>
          <a:p>
            <a:r>
              <a:rPr lang="en-US" dirty="0" smtClean="0"/>
              <a:t>When you talk to FDA on the animal test program – have animal model experienced scientists on board – FDA expects details on the plan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Last Point - Important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charset="0"/>
              </a:rPr>
              <a:t>John Wade, DVM, PhD, Personal communication and prior presentations materials</a:t>
            </a:r>
          </a:p>
          <a:p>
            <a:endParaRPr lang="en-US" sz="2400" dirty="0" smtClean="0">
              <a:latin typeface="Arial" charset="0"/>
            </a:endParaRPr>
          </a:p>
          <a:p>
            <a:r>
              <a:rPr lang="en-US" sz="2400" dirty="0" smtClean="0">
                <a:latin typeface="Arial" charset="0"/>
              </a:rPr>
              <a:t>Mark J. </a:t>
            </a:r>
            <a:r>
              <a:rPr lang="en-US" sz="2400" dirty="0" err="1" smtClean="0">
                <a:latin typeface="Arial" charset="0"/>
              </a:rPr>
              <a:t>Abdy</a:t>
            </a:r>
            <a:r>
              <a:rPr lang="en-US" sz="2400" dirty="0" smtClean="0">
                <a:latin typeface="Arial" charset="0"/>
              </a:rPr>
              <a:t>, DVM, PhD - “Clarification of the Regulatory Position Regarding Animal Studies to bring Vaccines to Licensure,”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sz="2400" dirty="0" smtClean="0">
                <a:latin typeface="Arial" charset="0"/>
              </a:rPr>
              <a:t>2006</a:t>
            </a:r>
          </a:p>
          <a:p>
            <a:endParaRPr lang="en-US" sz="2400" dirty="0" smtClean="0">
              <a:latin typeface="Arial" charset="0"/>
            </a:endParaRPr>
          </a:p>
          <a:p>
            <a:r>
              <a:rPr lang="en-US" sz="2400" dirty="0" smtClean="0">
                <a:latin typeface="Arial" charset="0"/>
              </a:rPr>
              <a:t>Many: Scientists, Battelle and other companies, NIAID Program Officers, FDA through meetings and discussions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Acknowledgements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Issue: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Licensing of CBRN medical products (prophylactics, therapeutics) when normal clinical trails are not possible requires alternative approaches for </a:t>
            </a:r>
            <a:r>
              <a:rPr lang="en-US" sz="2000" u="sng" dirty="0" smtClean="0">
                <a:latin typeface="Arial" pitchFamily="34" charset="0"/>
                <a:cs typeface="Arial" pitchFamily="34" charset="0"/>
              </a:rPr>
              <a:t>efficacy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demonstration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Background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80000"/>
              </a:lnSpc>
            </a:pPr>
            <a:endParaRPr lang="en-US" sz="16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Arial" charset="0"/>
              </a:rPr>
              <a:t>Solution – 21 CFR 314.600 &amp; 21 CFR 601.90 – “Animal Rule”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1800" u="sng" dirty="0" smtClean="0">
                <a:latin typeface="Arial" charset="0"/>
              </a:rPr>
              <a:t>Approval of Drugs and Biological Products (Vaccines, Therapeutics)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1800" u="sng" dirty="0" smtClean="0">
                <a:latin typeface="Arial" charset="0"/>
              </a:rPr>
              <a:t>When Human Efficacy Studies Are Neither Ethical or Feasible</a:t>
            </a:r>
          </a:p>
          <a:p>
            <a:pPr>
              <a:lnSpc>
                <a:spcPct val="80000"/>
              </a:lnSpc>
            </a:pPr>
            <a:endParaRPr lang="en-US" sz="1800" u="sng" dirty="0" smtClean="0">
              <a:latin typeface="Arial" charset="0"/>
            </a:endParaRPr>
          </a:p>
          <a:p>
            <a:pPr lvl="1">
              <a:lnSpc>
                <a:spcPct val="80000"/>
              </a:lnSpc>
            </a:pPr>
            <a:r>
              <a:rPr lang="en-US" sz="1600" dirty="0" smtClean="0">
                <a:latin typeface="Arial" charset="0"/>
              </a:rPr>
              <a:t>Request For Comments: 	62 FR 40996 (July 31, 1997)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>
                <a:latin typeface="Arial" charset="0"/>
              </a:rPr>
              <a:t>Proposed Rule: 		64 FR 53960 (Oct 5, 1999)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>
                <a:latin typeface="Arial" charset="0"/>
              </a:rPr>
              <a:t>Final Rule: 			67 FR 37988 (May 31, 2002)**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>
                <a:latin typeface="Arial" charset="0"/>
              </a:rPr>
              <a:t>Regulations:			21 CFR § 601.90-95 (Biologicals)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Arial" charset="0"/>
              </a:rPr>
              <a:t>					</a:t>
            </a:r>
            <a:r>
              <a:rPr lang="en-US" sz="1600" dirty="0" smtClean="0">
                <a:latin typeface="Arial" charset="0"/>
              </a:rPr>
              <a:t>21 CFR § 314.600-650 (Pharmaceuticals)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800" dirty="0" smtClean="0">
              <a:latin typeface="Arial" charset="0"/>
            </a:endParaRPr>
          </a:p>
          <a:p>
            <a:pPr lvl="1">
              <a:lnSpc>
                <a:spcPct val="80000"/>
              </a:lnSpc>
            </a:pPr>
            <a:r>
              <a:rPr lang="en-US" sz="1600" dirty="0" smtClean="0">
                <a:latin typeface="Arial" charset="0"/>
              </a:rPr>
              <a:t>Guidance for Industry: Animal Models – Essential Elements to Address Efficacy Under the Animal Rule</a:t>
            </a:r>
            <a:r>
              <a:rPr lang="en-US" sz="1800" dirty="0" smtClean="0">
                <a:latin typeface="Arial" charset="0"/>
              </a:rPr>
              <a:t>	</a:t>
            </a:r>
            <a:r>
              <a:rPr lang="en-US" sz="1600" dirty="0" smtClean="0">
                <a:latin typeface="Arial" charset="0"/>
              </a:rPr>
              <a:t>(January 2009) – </a:t>
            </a:r>
            <a:r>
              <a:rPr lang="en-US" sz="1600" b="1" dirty="0" smtClean="0">
                <a:latin typeface="Arial" charset="0"/>
              </a:rPr>
              <a:t>DRAFT </a:t>
            </a:r>
            <a:r>
              <a:rPr lang="en-US" sz="1600" dirty="0" smtClean="0">
                <a:latin typeface="Arial" charset="0"/>
              </a:rPr>
              <a:t>(recommendations)</a:t>
            </a:r>
          </a:p>
          <a:p>
            <a:pPr lvl="1">
              <a:lnSpc>
                <a:spcPct val="80000"/>
              </a:lnSpc>
            </a:pPr>
            <a:endParaRPr lang="en-US" sz="1600" b="1" dirty="0" smtClean="0">
              <a:latin typeface="Arial" charset="0"/>
            </a:endParaRPr>
          </a:p>
          <a:p>
            <a:pPr lvl="1">
              <a:lnSpc>
                <a:spcPct val="80000"/>
              </a:lnSpc>
            </a:pPr>
            <a:endParaRPr lang="en-US" sz="1600" b="1" dirty="0" smtClean="0">
              <a:latin typeface="Arial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1600" b="1" dirty="0" smtClean="0">
                <a:latin typeface="Arial" charset="0"/>
              </a:rPr>
              <a:t>** = significant change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History / Background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Important points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Animal rule concerns the approval of new drug or biological products when human efficacy studies are neither ethical nor feasible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Testing under the Animal Rule is a surrogate for human efficacy/clinical studies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U.S. FDA Animal Rule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Arial" charset="0"/>
              </a:rPr>
              <a:t>The Rule does not apply if product approval can be based on standards described elsewhere in U.S. FDA regulations</a:t>
            </a:r>
          </a:p>
          <a:p>
            <a:r>
              <a:rPr lang="en-US" sz="2400" dirty="0" smtClean="0">
                <a:latin typeface="Arial" charset="0"/>
              </a:rPr>
              <a:t>Safety must still be demonstrated in human subjects enrolled in conventional clinical trials – Phases I-III</a:t>
            </a:r>
          </a:p>
          <a:p>
            <a:r>
              <a:rPr lang="en-US" sz="2400" dirty="0" smtClean="0">
                <a:latin typeface="Arial" charset="0"/>
              </a:rPr>
              <a:t>FDA may approve a product for which …</a:t>
            </a:r>
          </a:p>
          <a:p>
            <a:pPr lvl="1"/>
            <a:r>
              <a:rPr lang="en-US" sz="2000" dirty="0" smtClean="0">
                <a:latin typeface="Arial" charset="0"/>
              </a:rPr>
              <a:t>Human safety has been established, and; </a:t>
            </a:r>
          </a:p>
          <a:p>
            <a:pPr lvl="1"/>
            <a:r>
              <a:rPr lang="en-US" sz="2000" dirty="0" smtClean="0">
                <a:latin typeface="Arial" charset="0"/>
              </a:rPr>
              <a:t>“Animal Rule” requirements are met – based on adequate and well-controlled animal studies, the results of which establish that the product is </a:t>
            </a:r>
            <a:r>
              <a:rPr lang="en-US" sz="2000" u="sng" dirty="0" smtClean="0">
                <a:latin typeface="Arial" charset="0"/>
              </a:rPr>
              <a:t>reasonably likely</a:t>
            </a:r>
            <a:r>
              <a:rPr lang="en-US" sz="2000" dirty="0" smtClean="0">
                <a:latin typeface="Arial" charset="0"/>
              </a:rPr>
              <a:t> to provide clinical benefit when administered in humans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U.S. FDA Animal Rule</a:t>
            </a:r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81328"/>
            <a:ext cx="8686800" cy="45259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Reasonably well-understood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pathophysiological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mechanism of the toxicity of the substance (agent) and its prevention/reduction by the test product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Effect is demonstrated in more than one animal species expected to react with a response predictive of human </a:t>
            </a:r>
          </a:p>
          <a:p>
            <a:pPr lvl="1"/>
            <a:r>
              <a:rPr lang="en-US" sz="2000" i="1" dirty="0" smtClean="0">
                <a:latin typeface="Arial" pitchFamily="34" charset="0"/>
                <a:cs typeface="Arial" pitchFamily="34" charset="0"/>
              </a:rPr>
              <a:t>”2 Animal Rule” *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900" i="1" dirty="0" smtClean="0">
                <a:latin typeface="Arial" pitchFamily="34" charset="0"/>
                <a:cs typeface="Arial" pitchFamily="34" charset="0"/>
              </a:rPr>
              <a:t>* </a:t>
            </a:r>
            <a:r>
              <a:rPr lang="en-US" sz="19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effect can be demonstrated in a single animal species if there is a sufficiently well-characterized animal model for predicting the response in humans; </a:t>
            </a:r>
            <a:r>
              <a:rPr lang="en-US" sz="19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nowhere in the Rule is “Two Animal” stated</a:t>
            </a:r>
            <a:endParaRPr lang="en-US" sz="19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U.S. FDA Animal Rule – Tenets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Animal study outcome is clearly related to the desired benefit in human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Reduced morbidity/mortality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Data on pharmacokinetics/dynamics of the product in animals and humans allows selection of an effective dose in humans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U.S. FDA Animal Rule - Tenets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If these tenets are met then it is reasonable to expect the effectiveness of the product in animals to be a reliable indicator of its effectiveness in human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U.S. FDA Animal Rule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790</TotalTime>
  <Words>1538</Words>
  <Application>Microsoft Office PowerPoint</Application>
  <PresentationFormat>On-screen Show (4:3)</PresentationFormat>
  <Paragraphs>218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Concourse</vt:lpstr>
      <vt:lpstr>Perspectives on the Animal Rule  What is the Animal Rule?  The Basics</vt:lpstr>
      <vt:lpstr>Outline</vt:lpstr>
      <vt:lpstr>Background</vt:lpstr>
      <vt:lpstr>History / Background</vt:lpstr>
      <vt:lpstr>U.S. FDA Animal Rule</vt:lpstr>
      <vt:lpstr>U.S. FDA Animal Rule</vt:lpstr>
      <vt:lpstr>U.S. FDA Animal Rule – Tenets</vt:lpstr>
      <vt:lpstr>U.S. FDA Animal Rule - Tenets</vt:lpstr>
      <vt:lpstr>U.S. FDA Animal Rule</vt:lpstr>
      <vt:lpstr>Final, Definitive Animal Efficacy Studies</vt:lpstr>
      <vt:lpstr>GLP &amp; AWA Requirements </vt:lpstr>
      <vt:lpstr>“Validation” Under Animal Rule</vt:lpstr>
      <vt:lpstr>Potential Misunderstandings </vt:lpstr>
      <vt:lpstr>Animal Rule Important Highlights</vt:lpstr>
      <vt:lpstr>Essential Data Elements of an Animal Model</vt:lpstr>
      <vt:lpstr>Essential Data Elements of an Animal Model</vt:lpstr>
      <vt:lpstr>Essential Data Elements of an Animal Model</vt:lpstr>
      <vt:lpstr>Essential Data Elements of an Animal Model</vt:lpstr>
      <vt:lpstr>Essential Data Elements of an Animal Model</vt:lpstr>
      <vt:lpstr>Design Considerations for Animal Efficacy Studies</vt:lpstr>
      <vt:lpstr>Animal Species Selection</vt:lpstr>
      <vt:lpstr>Animal Species Selection</vt:lpstr>
      <vt:lpstr>Animal Species Selection</vt:lpstr>
      <vt:lpstr>Design Considerations for Animal Efficacy Studies</vt:lpstr>
      <vt:lpstr>Summary of Data Packet</vt:lpstr>
      <vt:lpstr>One Last Point - Important</vt:lpstr>
      <vt:lpstr>Acknowledgements</vt:lpstr>
    </vt:vector>
  </TitlesOfParts>
  <Company>Battelle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Rule - Basics</dc:title>
  <dc:creator>ESTEP</dc:creator>
  <cp:lastModifiedBy>ESTEP</cp:lastModifiedBy>
  <cp:revision>75</cp:revision>
  <dcterms:created xsi:type="dcterms:W3CDTF">2009-01-28T03:37:37Z</dcterms:created>
  <dcterms:modified xsi:type="dcterms:W3CDTF">2009-02-23T17:28:28Z</dcterms:modified>
</cp:coreProperties>
</file>