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</p:sldMasterIdLst>
  <p:notesMasterIdLst>
    <p:notesMasterId r:id="rId29"/>
  </p:notesMasterIdLst>
  <p:handoutMasterIdLst>
    <p:handoutMasterId r:id="rId30"/>
  </p:handoutMasterIdLst>
  <p:sldIdLst>
    <p:sldId id="505" r:id="rId3"/>
    <p:sldId id="693" r:id="rId4"/>
    <p:sldId id="734" r:id="rId5"/>
    <p:sldId id="655" r:id="rId6"/>
    <p:sldId id="657" r:id="rId7"/>
    <p:sldId id="661" r:id="rId8"/>
    <p:sldId id="733" r:id="rId9"/>
    <p:sldId id="664" r:id="rId10"/>
    <p:sldId id="666" r:id="rId11"/>
    <p:sldId id="731" r:id="rId12"/>
    <p:sldId id="668" r:id="rId13"/>
    <p:sldId id="670" r:id="rId14"/>
    <p:sldId id="671" r:id="rId15"/>
    <p:sldId id="673" r:id="rId16"/>
    <p:sldId id="675" r:id="rId17"/>
    <p:sldId id="677" r:id="rId18"/>
    <p:sldId id="678" r:id="rId19"/>
    <p:sldId id="679" r:id="rId20"/>
    <p:sldId id="681" r:id="rId21"/>
    <p:sldId id="682" r:id="rId22"/>
    <p:sldId id="683" r:id="rId23"/>
    <p:sldId id="686" r:id="rId24"/>
    <p:sldId id="687" r:id="rId25"/>
    <p:sldId id="688" r:id="rId26"/>
    <p:sldId id="689" r:id="rId27"/>
    <p:sldId id="73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F69"/>
    <a:srgbClr val="FFFF00"/>
    <a:srgbClr val="548DC6"/>
    <a:srgbClr val="FDAE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00" autoAdjust="0"/>
    <p:restoredTop sz="74550" autoAdjust="0"/>
  </p:normalViewPr>
  <p:slideViewPr>
    <p:cSldViewPr snapToGrid="0">
      <p:cViewPr>
        <p:scale>
          <a:sx n="100" d="100"/>
          <a:sy n="100" d="100"/>
        </p:scale>
        <p:origin x="-239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t" anchorCtr="0" compatLnSpc="1">
            <a:prstTxWarp prst="textNoShape">
              <a:avLst/>
            </a:prstTxWarp>
          </a:bodyPr>
          <a:lstStyle>
            <a:lvl1pPr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t" anchorCtr="0" compatLnSpc="1">
            <a:prstTxWarp prst="textNoShape">
              <a:avLst/>
            </a:prstTxWarp>
          </a:bodyPr>
          <a:lstStyle>
            <a:lvl1pPr algn="r"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b" anchorCtr="0" compatLnSpc="1">
            <a:prstTxWarp prst="textNoShape">
              <a:avLst/>
            </a:prstTxWarp>
          </a:bodyPr>
          <a:lstStyle>
            <a:lvl1pPr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b" anchorCtr="0" compatLnSpc="1">
            <a:prstTxWarp prst="textNoShape">
              <a:avLst/>
            </a:prstTxWarp>
          </a:bodyPr>
          <a:lstStyle>
            <a:lvl1pPr algn="r" defTabSz="881591">
              <a:defRPr sz="1200"/>
            </a:lvl1pPr>
          </a:lstStyle>
          <a:p>
            <a:fld id="{64148283-6FB8-4CB8-841C-62522F5B9AD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2330">
              <a:defRPr sz="1300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330">
              <a:defRPr sz="130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663"/>
            <a:ext cx="5608954" cy="41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2330">
              <a:defRPr sz="1300"/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330">
              <a:defRPr sz="1300"/>
            </a:lvl1pPr>
          </a:lstStyle>
          <a:p>
            <a:fld id="{880B1336-C847-439E-A7CA-E128E278636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793D496-925D-4700-8B43-81292D238CB7}" type="slidenum">
              <a:rPr lang="en-US" sz="120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9668-BDD0-4FBE-AE89-CC9B3631F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91200" cy="5410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6A5F-4EEA-4E09-8DC1-AD238AEA2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ckgrounds_2955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FFFFFF"/>
                </a:solidFill>
                <a:latin typeface="Arial" charset="0"/>
                <a:ea typeface="ＭＳ Ｐゴシック" pitchFamily="1" charset="-128"/>
                <a:cs typeface="+mn-cs"/>
              </a:rPr>
              <a:t>Office of Research and Development</a:t>
            </a:r>
            <a:endParaRPr lang="en-US" sz="900" b="1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srgbClr val="FFFFFF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590800" y="3657600"/>
            <a:ext cx="6657975" cy="14478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DD9E36-5E00-4ED7-8C7B-1836278DEA1A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AD043-5178-4D3B-A7C3-14C9E1EBA8D9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209C5B-1FAF-4C89-A03F-0D5F08D99F13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DA1680-1538-4D3C-BA2C-12194585FC2F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610E-9175-4F9A-8C52-CC05771D1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70F6DD-9C3D-4DA5-93BB-DCEDAC2291E6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C6FCD0-4286-4B5D-BD09-CA13F1E4D8F2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075" y="1295400"/>
            <a:ext cx="1960563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730875" cy="4648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3D8E18-C963-45A9-8A07-FD5235320AB5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8FD34-2F6A-4C23-99B6-58EA70CB3221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624DEB-EB1E-42AA-98E3-A7ED9992502C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84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CE7DA3-7A72-47CA-BD54-2309B886F62F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96C8-FD3D-4542-A068-C7CB4D2C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A28C-9226-4DCC-8F19-EA01CBA33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C099-E338-43D5-81A7-C5F03889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7D9C-4F6A-4B3D-9A27-DB35D59AF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6D8A-A344-49FB-80E2-4A95302AB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DE77-67E8-4FB6-A903-FD0E59F6F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9665-017A-4575-82B1-D3BD337C2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grounds_2955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3F69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426FF22-3B19-4605-A045-D14B5DAE5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57238" y="6299200"/>
            <a:ext cx="56435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3F69"/>
                </a:solidFill>
                <a:latin typeface="Arial" charset="0"/>
              </a:rPr>
              <a:t>Office of Research and Development</a:t>
            </a:r>
          </a:p>
        </p:txBody>
      </p:sp>
      <p:sp>
        <p:nvSpPr>
          <p:cNvPr id="15367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backgrounds_2955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609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8F02E-0A1E-419A-AC51-DC890D31D2A7}" type="slidenum">
              <a:rPr lang="en-US" kern="1200"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t>Office of Research and Development</a:t>
            </a:r>
          </a:p>
          <a:p>
            <a: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1200" dirty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t>National Center for Computational Toxicology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sz="16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00374" y="2114551"/>
            <a:ext cx="6143625" cy="5715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Computational Toxicology and High-Throughput Risk Assessment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00375" y="2914650"/>
            <a:ext cx="5713413" cy="338138"/>
          </a:xfrm>
        </p:spPr>
        <p:txBody>
          <a:bodyPr/>
          <a:lstStyle/>
          <a:p>
            <a:r>
              <a:rPr lang="en-US" dirty="0" smtClean="0"/>
              <a:t>Richard Judson </a:t>
            </a:r>
          </a:p>
          <a:p>
            <a:r>
              <a:rPr lang="en-US" dirty="0" smtClean="0"/>
              <a:t>U.S. EPA, National Center for Computational Toxicology</a:t>
            </a:r>
          </a:p>
          <a:p>
            <a:r>
              <a:rPr lang="en-US" dirty="0" smtClean="0"/>
              <a:t>Office of Research and Development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6211669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rPr>
              <a:t>The views expressed in this presentation are those of the author and do not necessarily reflect the views or policies of the U.S. EPA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kern="1200" dirty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7" name="Picture 8" descr="CompTox L2R log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6248400" cy="18780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95700" y="5437257"/>
            <a:ext cx="499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NCAC SOT Regional Meeting April 19, 2011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27813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001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1858"/>
          <a:stretch>
            <a:fillRect/>
          </a:stretch>
        </p:blipFill>
        <p:spPr bwMode="auto">
          <a:xfrm rot="16200000">
            <a:off x="3957637" y="2738437"/>
            <a:ext cx="1362074" cy="687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1566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  <a:ea typeface="ＭＳ Ｐゴシック" pitchFamily="-111" charset="-128"/>
              </a:rPr>
              <a:t>Triclosan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343400" y="1828800"/>
            <a:ext cx="76200" cy="4572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2249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  <a:ea typeface="ＭＳ Ｐゴシック" pitchFamily="-111" charset="-128"/>
              </a:rPr>
              <a:t>Pyrithiobac-sodium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470150" y="1905000"/>
            <a:ext cx="82550" cy="466725"/>
          </a:xfrm>
          <a:prstGeom prst="downArrow">
            <a:avLst>
              <a:gd name="adj1" fmla="val 50000"/>
              <a:gd name="adj2" fmla="val 1413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16200000">
            <a:off x="-656431" y="2961481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a typeface="ＭＳ Ｐゴシック" pitchFamily="-111" charset="-128"/>
              </a:rPr>
              <a:t>log (mg/kg/day)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4770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 smtClean="0"/>
              <a:t>Rotroff, et al. </a:t>
            </a:r>
            <a:r>
              <a:rPr lang="en-US" sz="1200" dirty="0" err="1" smtClean="0"/>
              <a:t>Tox.Sci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24588"/>
            <a:ext cx="1905000" cy="228600"/>
          </a:xfrm>
        </p:spPr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67464" y="2590800"/>
            <a:ext cx="3048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1143169"/>
            <a:ext cx="2971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Range of </a:t>
            </a:r>
            <a:r>
              <a:rPr lang="en-US" sz="1800" i="1" dirty="0" smtClean="0"/>
              <a:t>in vitro </a:t>
            </a:r>
            <a:r>
              <a:rPr lang="en-US" sz="1800" dirty="0" smtClean="0"/>
              <a:t>AC50 values converted to </a:t>
            </a:r>
            <a:r>
              <a:rPr lang="en-US" sz="1800" u="sng" dirty="0" smtClean="0"/>
              <a:t>human</a:t>
            </a:r>
            <a:r>
              <a:rPr lang="en-US" sz="1800" dirty="0" smtClean="0"/>
              <a:t> </a:t>
            </a:r>
            <a:r>
              <a:rPr lang="en-US" sz="1800" i="1" dirty="0" smtClean="0"/>
              <a:t>in vivo </a:t>
            </a:r>
            <a:r>
              <a:rPr lang="en-US" sz="1800" dirty="0" smtClean="0"/>
              <a:t>daily dose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12" idx="2"/>
            <a:endCxn id="11" idx="0"/>
          </p:cNvCxnSpPr>
          <p:nvPr/>
        </p:nvCxnSpPr>
        <p:spPr>
          <a:xfrm rot="5400000">
            <a:off x="2943232" y="2143131"/>
            <a:ext cx="524301" cy="37103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76600" y="4521992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91200" y="4953000"/>
            <a:ext cx="30187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Actual Exposure (est. max.)</a:t>
            </a:r>
            <a:endParaRPr lang="en-US" sz="1800" dirty="0"/>
          </a:p>
        </p:txBody>
      </p:sp>
      <p:cxnSp>
        <p:nvCxnSpPr>
          <p:cNvPr id="19" name="Straight Arrow Connector 18"/>
          <p:cNvCxnSpPr>
            <a:stCxn id="17" idx="1"/>
            <a:endCxn id="16" idx="6"/>
          </p:cNvCxnSpPr>
          <p:nvPr/>
        </p:nvCxnSpPr>
        <p:spPr>
          <a:xfrm rot="10800000">
            <a:off x="5562600" y="4864892"/>
            <a:ext cx="228600" cy="2727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477000" y="4038600"/>
            <a:ext cx="228600" cy="533400"/>
          </a:xfrm>
          <a:prstGeom prst="rightBrac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5600" y="4114800"/>
            <a:ext cx="16081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Safety margin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0"/>
            <a:ext cx="64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Combining </a:t>
            </a:r>
            <a:r>
              <a:rPr lang="en-US" sz="2400" b="1" i="1" dirty="0" smtClean="0"/>
              <a:t>in vitro </a:t>
            </a:r>
            <a:r>
              <a:rPr lang="en-US" sz="2400" b="1" dirty="0" smtClean="0"/>
              <a:t>activity and dosimetry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5257800" y="1994094"/>
            <a:ext cx="3048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hape 25"/>
          <p:cNvCxnSpPr>
            <a:stCxn id="12" idx="3"/>
            <a:endCxn id="24" idx="0"/>
          </p:cNvCxnSpPr>
          <p:nvPr/>
        </p:nvCxnSpPr>
        <p:spPr>
          <a:xfrm>
            <a:off x="4876800" y="1604834"/>
            <a:ext cx="533400" cy="38926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Conazoles and Liver 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Conazoles are known to cause liver hypertrophy and other liver pathologies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Believed to be due (at least in part) to interactions with the CAR/PXR pathway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ToxCast has measured many relevant assays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Calculate BPADL for 14 conazoles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Compare with liver hypertrophy NEL/100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943600" cy="304800"/>
          </a:xfrm>
        </p:spPr>
        <p:txBody>
          <a:bodyPr/>
          <a:lstStyle/>
          <a:p>
            <a:r>
              <a:rPr lang="en-US" dirty="0" smtClean="0"/>
              <a:t>Conazole / CAR/PXR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1905000" cy="228600"/>
          </a:xfrm>
        </p:spPr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658792" y="5720860"/>
            <a:ext cx="304800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2709446"/>
            <a:ext cx="304800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304800" y="990600"/>
          <a:ext cx="8458200" cy="4932175"/>
        </p:xfrm>
        <a:graphic>
          <a:graphicData uri="http://schemas.openxmlformats.org/presentationml/2006/ole">
            <p:oleObj spid="_x0000_s139266" name="Acrobat Document" r:id="rId3" imgW="5716800" imgH="3333600" progId="AcroExch.Document.7">
              <p:embed/>
            </p:oleObj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4267200" y="4724400"/>
            <a:ext cx="12954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800600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LEL, NEL</a:t>
            </a:r>
            <a:endParaRPr lang="en-US" sz="1800" dirty="0"/>
          </a:p>
        </p:txBody>
      </p:sp>
      <p:sp>
        <p:nvSpPr>
          <p:cNvPr id="14" name="Oval 13"/>
          <p:cNvSpPr/>
          <p:nvPr/>
        </p:nvSpPr>
        <p:spPr bwMode="auto">
          <a:xfrm>
            <a:off x="4572000" y="990600"/>
            <a:ext cx="2209800" cy="476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1300" y="676275"/>
            <a:ext cx="154612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BPAD</a:t>
            </a:r>
            <a:r>
              <a:rPr lang="en-US" dirty="0" smtClean="0"/>
              <a:t> </a:t>
            </a:r>
            <a:r>
              <a:rPr lang="en-US" sz="1800" dirty="0" smtClean="0"/>
              <a:t>Range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838200" y="2209800"/>
            <a:ext cx="838200" cy="47607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743200"/>
            <a:ext cx="20954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Exposure estimate</a:t>
            </a:r>
            <a:endParaRPr lang="en-US" sz="1800" dirty="0"/>
          </a:p>
        </p:txBody>
      </p:sp>
      <p:sp>
        <p:nvSpPr>
          <p:cNvPr id="18" name="Oval 17"/>
          <p:cNvSpPr/>
          <p:nvPr/>
        </p:nvSpPr>
        <p:spPr bwMode="auto">
          <a:xfrm>
            <a:off x="2619375" y="4772025"/>
            <a:ext cx="609600" cy="47607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9275" y="4452938"/>
            <a:ext cx="10823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NEL/100</a:t>
            </a:r>
            <a:endParaRPr lang="en-US" sz="1800" dirty="0"/>
          </a:p>
        </p:txBody>
      </p:sp>
      <p:grpSp>
        <p:nvGrpSpPr>
          <p:cNvPr id="3" name="Group 32"/>
          <p:cNvGrpSpPr/>
          <p:nvPr/>
        </p:nvGrpSpPr>
        <p:grpSpPr>
          <a:xfrm>
            <a:off x="6172200" y="5440296"/>
            <a:ext cx="2971800" cy="1447800"/>
            <a:chOff x="5029200" y="1052713"/>
            <a:chExt cx="3810000" cy="2190859"/>
          </a:xfrm>
        </p:grpSpPr>
        <p:grpSp>
          <p:nvGrpSpPr>
            <p:cNvPr id="5" name="Group 19"/>
            <p:cNvGrpSpPr/>
            <p:nvPr/>
          </p:nvGrpSpPr>
          <p:grpSpPr>
            <a:xfrm>
              <a:off x="5029200" y="1052713"/>
              <a:ext cx="3810000" cy="2190859"/>
              <a:chOff x="5638800" y="1052713"/>
              <a:chExt cx="3200400" cy="1893559"/>
            </a:xfrm>
          </p:grpSpPr>
          <p:pic>
            <p:nvPicPr>
              <p:cNvPr id="21" name="Picture 1" descr="\\Aa.ad.epa.gov\Ord\RTP\Users\R-Z\rjudson\Net MyDocuments\Papers\05 HT Risk Assessment\normalv3.jpeg"/>
              <p:cNvPicPr>
                <a:picLocks noChangeAspect="1" noChangeArrowheads="1"/>
              </p:cNvPicPr>
              <p:nvPr/>
            </p:nvPicPr>
            <p:blipFill>
              <a:blip r:embed="rId4"/>
              <a:srcRect t="3105" b="18143"/>
              <a:stretch>
                <a:fillRect/>
              </a:stretch>
            </p:blipFill>
            <p:spPr bwMode="auto">
              <a:xfrm>
                <a:off x="5638800" y="1052713"/>
                <a:ext cx="3200400" cy="1575226"/>
              </a:xfrm>
              <a:prstGeom prst="rect">
                <a:avLst/>
              </a:prstGeom>
              <a:noFill/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369244" y="2636265"/>
                <a:ext cx="1516569" cy="310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BPAD Distribution</a:t>
                </a:r>
                <a:endParaRPr lang="en-US" sz="1200" b="1" dirty="0"/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5697712" y="1544942"/>
              <a:ext cx="2377440" cy="1015763"/>
              <a:chOff x="5697712" y="1544942"/>
              <a:chExt cx="2377440" cy="1015763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5697712" y="2377824"/>
                <a:ext cx="2377440" cy="1828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9192333">
                <a:off x="6229809" y="1544942"/>
                <a:ext cx="1080501" cy="597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Population</a:t>
                </a:r>
              </a:p>
              <a:p>
                <a:r>
                  <a:rPr lang="en-US" sz="1200" dirty="0" smtClean="0"/>
                  <a:t>Variability</a:t>
                </a:r>
                <a:endParaRPr lang="en-US" sz="1200" dirty="0"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5401876" y="1338252"/>
              <a:ext cx="3004121" cy="1243754"/>
              <a:chOff x="5401876" y="1338252"/>
              <a:chExt cx="3004121" cy="1243754"/>
            </a:xfrm>
          </p:grpSpPr>
          <p:sp>
            <p:nvSpPr>
              <p:cNvPr id="27" name="TextBox 26"/>
              <p:cNvSpPr txBox="1"/>
              <p:nvPr/>
            </p:nvSpPr>
            <p:spPr>
              <a:xfrm rot="18868941">
                <a:off x="7619239" y="1795248"/>
                <a:ext cx="1243754" cy="329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Uncertainty</a:t>
                </a:r>
                <a:endParaRPr lang="en-US" sz="1200" dirty="0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764715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401876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8" name="Group 29"/>
            <p:cNvGrpSpPr/>
            <p:nvPr/>
          </p:nvGrpSpPr>
          <p:grpSpPr>
            <a:xfrm>
              <a:off x="5241620" y="1848000"/>
              <a:ext cx="773258" cy="712064"/>
              <a:chOff x="5241620" y="1848000"/>
              <a:chExt cx="773258" cy="712064"/>
            </a:xfrm>
          </p:grpSpPr>
          <p:sp>
            <p:nvSpPr>
              <p:cNvPr id="31" name="TextBox 30"/>
              <p:cNvSpPr txBox="1"/>
              <p:nvPr/>
            </p:nvSpPr>
            <p:spPr>
              <a:xfrm rot="19436792">
                <a:off x="5241620" y="1848000"/>
                <a:ext cx="773258" cy="338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BPADL</a:t>
                </a:r>
                <a:endParaRPr lang="en-US" sz="1100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5310947" y="2331464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Conazole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7244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Rough quantitative agreement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Significant BPADL vs. NEL/100 rank correlation (p=0.025)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12 of 14 chemicals have BPADL within 10 of NEL/100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For only 3 is BPADL significantly less protective than NEL/100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All BPADL &gt; Exposure estimate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Some apples to oranges: human BPADL, rat NEL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Rat RTK underway for some of these chemicals</a:t>
            </a: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HTRA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toxicity-related pathways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 assays to probe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Estimate concentration at which pathway is “altered” (PD)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Estimate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in vivo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PK scaling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Estimate PK and PD uncertainty and variability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Combine to get BPAD distribution and health protective exposure limit estimate (BPADL)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Many (better) variants can be developed for each step (1-6)</a:t>
            </a:r>
          </a:p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Use for analysis and prioritization of data-poor chemicals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724400"/>
            <a:ext cx="50292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ea typeface="ＭＳ Ｐゴシック" pitchFamily="1" charset="-128"/>
              </a:rPr>
              <a:t>Deepwater Horizon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5438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u="sng" dirty="0">
                <a:ea typeface="ＭＳ Ｐゴシック" pitchFamily="1" charset="-128"/>
              </a:rPr>
              <a:t>Oil Exploration Platform Explodes April 20, 2010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Estimated 4.9 million barrels of South Louisiana Crude released</a:t>
            </a:r>
          </a:p>
          <a:p>
            <a:pPr eaLnBrk="0" hangingPunct="0">
              <a:buFontTx/>
              <a:buChar char="•"/>
            </a:pPr>
            <a:endParaRPr lang="en-US" sz="2000" dirty="0">
              <a:ea typeface="ＭＳ Ｐゴシック" pitchFamily="1" charset="-128"/>
            </a:endParaRPr>
          </a:p>
          <a:p>
            <a:pPr eaLnBrk="0" hangingPunct="0"/>
            <a:r>
              <a:rPr lang="en-US" sz="2400" u="sng" dirty="0">
                <a:ea typeface="ＭＳ Ｐゴシック" pitchFamily="1" charset="-128"/>
              </a:rPr>
              <a:t>1.8 million gallons of dispersant used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1072K surface; 771K subsea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ea typeface="ＭＳ Ｐゴシック" pitchFamily="1" charset="-128"/>
              </a:rPr>
              <a:t> Corexit 9500A (9527 early in spill)</a:t>
            </a:r>
          </a:p>
          <a:p>
            <a:pPr eaLnBrk="0" hangingPunct="0"/>
            <a:endParaRPr lang="en-US" sz="1400" dirty="0">
              <a:ea typeface="ＭＳ Ｐゴシック" pitchFamily="1" charset="-128"/>
            </a:endParaRPr>
          </a:p>
          <a:p>
            <a:pPr eaLnBrk="0" hangingPunct="0"/>
            <a:r>
              <a:rPr lang="en-US" sz="2400" u="sng" dirty="0">
                <a:ea typeface="ＭＳ Ｐゴシック" pitchFamily="1" charset="-128"/>
              </a:rPr>
              <a:t>EPA Administrator call for less toxic alternative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Verification of toxicity information on NCP Product Schedule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ea typeface="ＭＳ Ｐゴシック" pitchFamily="1" charset="-128"/>
              </a:rPr>
              <a:t> ORD involvement in assessments of dispersant toxicity</a:t>
            </a:r>
            <a:endParaRPr lang="en-US" sz="2400" dirty="0">
              <a:ea typeface="ＭＳ Ｐゴシック" pitchFamily="1" charset="-128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926013"/>
            <a:ext cx="25146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33950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 descr="gulf-oil-spill-new-collapse-photos-fighting-fire_21058_600x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9149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438400" y="381000"/>
            <a:ext cx="4207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ea typeface="ＭＳ Ｐゴシック" pitchFamily="1" charset="-128"/>
              </a:rPr>
              <a:t>EPA Toxicity Studies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93601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 dirty="0">
                <a:ea typeface="ＭＳ Ｐゴシック" pitchFamily="1" charset="-128"/>
              </a:rPr>
              <a:t>Phase I: Dispersant toxicity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ea typeface="ＭＳ Ｐゴシック" pitchFamily="1" charset="-128"/>
              </a:rPr>
              <a:t> </a:t>
            </a:r>
            <a:r>
              <a:rPr lang="en-US" sz="2400" dirty="0">
                <a:ea typeface="ＭＳ Ｐゴシック" pitchFamily="1" charset="-128"/>
              </a:rPr>
              <a:t>Acute toxicity: fish and invertebrate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Comparison to toxicity info from NCP Product Schedule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Human cell line cytotoxicity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400" i="1" dirty="0">
                <a:ea typeface="ＭＳ Ｐゴシック" pitchFamily="1" charset="-128"/>
              </a:rPr>
              <a:t>in vitro</a:t>
            </a:r>
            <a:r>
              <a:rPr lang="en-US" sz="2400" dirty="0">
                <a:ea typeface="ＭＳ Ｐゴシック" pitchFamily="1" charset="-128"/>
              </a:rPr>
              <a:t> estrogenicity, androgenicity</a:t>
            </a:r>
          </a:p>
          <a:p>
            <a:pPr eaLnBrk="0" hangingPunct="0"/>
            <a:endParaRPr lang="en-US" dirty="0">
              <a:ea typeface="ＭＳ Ｐゴシック" pitchFamily="1" charset="-128"/>
            </a:endParaRPr>
          </a:p>
          <a:p>
            <a:pPr eaLnBrk="0" hangingPunct="0"/>
            <a:r>
              <a:rPr lang="en-US" sz="2800" u="sng" dirty="0">
                <a:ea typeface="ＭＳ Ｐゴシック" pitchFamily="1" charset="-128"/>
              </a:rPr>
              <a:t>Phase II: Oil &amp; oil-dispersant mixture toxicity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ea typeface="ＭＳ Ｐゴシック" pitchFamily="1" charset="-128"/>
              </a:rPr>
              <a:t> </a:t>
            </a:r>
            <a:r>
              <a:rPr lang="en-US" sz="2400" dirty="0">
                <a:ea typeface="ＭＳ Ｐゴシック" pitchFamily="1" charset="-128"/>
              </a:rPr>
              <a:t>Acute toxicity: fish and invertebrate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Oil-only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400" dirty="0" err="1" smtClean="0">
                <a:ea typeface="ＭＳ Ｐゴシック" pitchFamily="1" charset="-128"/>
              </a:rPr>
              <a:t>Dispersant+oil</a:t>
            </a:r>
            <a:endParaRPr lang="en-US" sz="2400" dirty="0" smtClean="0">
              <a:ea typeface="ＭＳ Ｐゴシック" pitchFamily="1" charset="-128"/>
            </a:endParaRPr>
          </a:p>
          <a:p>
            <a:pPr eaLnBrk="0" hangingPunct="0">
              <a:buFontTx/>
              <a:buChar char="•"/>
            </a:pPr>
            <a:r>
              <a:rPr lang="en-US" sz="2400" dirty="0" smtClean="0">
                <a:ea typeface="ＭＳ Ｐゴシック" pitchFamily="1" charset="-128"/>
              </a:rPr>
              <a:t> </a:t>
            </a:r>
            <a:r>
              <a:rPr lang="en-US" sz="2400" i="1" dirty="0" smtClean="0">
                <a:ea typeface="ＭＳ Ｐゴシック" pitchFamily="1" charset="-128"/>
              </a:rPr>
              <a:t>In vitro </a:t>
            </a:r>
            <a:r>
              <a:rPr lang="en-US" sz="2400" dirty="0" smtClean="0">
                <a:ea typeface="ＭＳ Ｐゴシック" pitchFamily="1" charset="-128"/>
              </a:rPr>
              <a:t>assays were not used in this phase</a:t>
            </a:r>
            <a:endParaRPr lang="en-US" sz="2400" dirty="0">
              <a:ea typeface="ＭＳ Ｐゴシック" pitchFamily="1" charset="-128"/>
            </a:endParaRPr>
          </a:p>
          <a:p>
            <a:pPr eaLnBrk="0" hangingPunct="0"/>
            <a:endParaRPr lang="en-US" sz="2400" dirty="0">
              <a:ea typeface="ＭＳ Ｐゴシック" pitchFamily="1" charset="-128"/>
            </a:endParaRPr>
          </a:p>
          <a:p>
            <a:pPr eaLnBrk="0" hangingPunct="0"/>
            <a:endParaRPr lang="en-US" sz="2800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dispersant?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Complex mixture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Proprietary / Confidential Business Information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Hydrocarbon component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Breaks up clumps of oil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Like kerosene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Detergent / surfactant component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Solubilizes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oil components into water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Water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Colorants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Stabilizing agents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629400" cy="228600"/>
          </a:xfrm>
        </p:spPr>
        <p:txBody>
          <a:bodyPr/>
          <a:lstStyle/>
          <a:p>
            <a:r>
              <a:rPr lang="en-US" sz="2400" dirty="0" smtClean="0"/>
              <a:t>Goals of the NCCT Oil Dispersants Project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7244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Test 8 candidate dispersants for endocrine (ER, AR, TR) activity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Driven by fact that some dispersants contain nonylphenol ethoxylates, known ER agonists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Evaluate relative cytotoxicity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Look for other types of bioactivity using broad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screen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Return analysis in ~6 weeks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6" name="Picture 2" descr="(No Structure)"/>
          <p:cNvPicPr>
            <a:picLocks noChangeAspect="1" noChangeArrowheads="1"/>
          </p:cNvPicPr>
          <p:nvPr/>
        </p:nvPicPr>
        <p:blipFill>
          <a:blip r:embed="rId2"/>
          <a:srcRect t="35200" b="36000"/>
          <a:stretch>
            <a:fillRect/>
          </a:stretch>
        </p:blipFill>
        <p:spPr bwMode="auto">
          <a:xfrm>
            <a:off x="4800600" y="4876800"/>
            <a:ext cx="4233333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477000" cy="228600"/>
          </a:xfrm>
        </p:spPr>
        <p:txBody>
          <a:bodyPr/>
          <a:lstStyle/>
          <a:p>
            <a:r>
              <a:rPr lang="en-US" dirty="0" smtClean="0"/>
              <a:t>Assay Technologies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848600" cy="47244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NCCT Assay Goals: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Have collection of assays that can be run on thousands of chemicals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Willing to sacrifice some level of accuracy for throughput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Use: prioritization of large number of previously untested chemicals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Competitive binding (Novascreen)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Cell-free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Human, mouse, bovine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ER/AR reporter-gene assays (NCGC)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Agonist and antagonist mode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Quantitative Cytotoxicity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Collection of 81 nuclear-receptor-related assays (Attagene)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Includes AR, ER, TR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Other xenobiotic response pathways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Quantitative cytotoxicity and cell-stress readouts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HepG2 cells – limited biotransformation capability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EPA CompTox Research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38600"/>
            <a:ext cx="3352800" cy="1905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Times" pitchFamily="18" charset="0"/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Benefits</a:t>
            </a:r>
          </a:p>
          <a:p>
            <a:pPr>
              <a:buNone/>
            </a:pPr>
            <a:r>
              <a:rPr lang="en-US" sz="3400" dirty="0" smtClean="0"/>
              <a:t>-Less expensive</a:t>
            </a:r>
          </a:p>
          <a:p>
            <a:pPr>
              <a:buNone/>
            </a:pPr>
            <a:r>
              <a:rPr lang="en-US" sz="3400" dirty="0" smtClean="0"/>
              <a:t>-More chemical</a:t>
            </a:r>
          </a:p>
          <a:p>
            <a:pPr>
              <a:buNone/>
            </a:pPr>
            <a:r>
              <a:rPr lang="en-US" sz="3400" dirty="0" smtClean="0"/>
              <a:t>-Fewer animals</a:t>
            </a:r>
          </a:p>
          <a:p>
            <a:pPr>
              <a:buNone/>
            </a:pPr>
            <a:r>
              <a:rPr lang="en-US" sz="3400" dirty="0" smtClean="0"/>
              <a:t>-Solution Oriented</a:t>
            </a:r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05000" y="1447800"/>
            <a:ext cx="1346200" cy="1168400"/>
            <a:chOff x="1632" y="1152"/>
            <a:chExt cx="1824" cy="1536"/>
          </a:xfrm>
        </p:grpSpPr>
        <p:sp>
          <p:nvSpPr>
            <p:cNvPr id="25637" name="Rectangle 33"/>
            <p:cNvSpPr>
              <a:spLocks noChangeArrowheads="1"/>
            </p:cNvSpPr>
            <p:nvPr/>
          </p:nvSpPr>
          <p:spPr bwMode="auto">
            <a:xfrm>
              <a:off x="1632" y="1152"/>
              <a:ext cx="1824" cy="1536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38" name="Rectangle 34"/>
            <p:cNvSpPr>
              <a:spLocks noChangeArrowheads="1"/>
            </p:cNvSpPr>
            <p:nvPr/>
          </p:nvSpPr>
          <p:spPr bwMode="auto">
            <a:xfrm>
              <a:off x="1872" y="1392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39" name="Rectangle 35"/>
            <p:cNvSpPr>
              <a:spLocks noChangeArrowheads="1"/>
            </p:cNvSpPr>
            <p:nvPr/>
          </p:nvSpPr>
          <p:spPr bwMode="auto">
            <a:xfrm>
              <a:off x="1872" y="157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0" name="Rectangle 36"/>
            <p:cNvSpPr>
              <a:spLocks noChangeArrowheads="1"/>
            </p:cNvSpPr>
            <p:nvPr/>
          </p:nvSpPr>
          <p:spPr bwMode="auto">
            <a:xfrm>
              <a:off x="1872" y="1756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1" name="Rectangle 37"/>
            <p:cNvSpPr>
              <a:spLocks noChangeArrowheads="1"/>
            </p:cNvSpPr>
            <p:nvPr/>
          </p:nvSpPr>
          <p:spPr bwMode="auto">
            <a:xfrm>
              <a:off x="1872" y="1939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2" name="Rectangle 38"/>
            <p:cNvSpPr>
              <a:spLocks noChangeArrowheads="1"/>
            </p:cNvSpPr>
            <p:nvPr/>
          </p:nvSpPr>
          <p:spPr bwMode="auto">
            <a:xfrm>
              <a:off x="1872" y="2121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3" name="Rectangle 39"/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4" name="Rectangle 40"/>
            <p:cNvSpPr>
              <a:spLocks noChangeArrowheads="1"/>
            </p:cNvSpPr>
            <p:nvPr/>
          </p:nvSpPr>
          <p:spPr bwMode="auto">
            <a:xfrm>
              <a:off x="2064" y="1392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5" name="Rectangle 41"/>
            <p:cNvSpPr>
              <a:spLocks noChangeArrowheads="1"/>
            </p:cNvSpPr>
            <p:nvPr/>
          </p:nvSpPr>
          <p:spPr bwMode="auto">
            <a:xfrm>
              <a:off x="2064" y="157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6" name="Rectangle 42"/>
            <p:cNvSpPr>
              <a:spLocks noChangeArrowheads="1"/>
            </p:cNvSpPr>
            <p:nvPr/>
          </p:nvSpPr>
          <p:spPr bwMode="auto">
            <a:xfrm>
              <a:off x="2064" y="1756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7" name="Rectangle 43"/>
            <p:cNvSpPr>
              <a:spLocks noChangeArrowheads="1"/>
            </p:cNvSpPr>
            <p:nvPr/>
          </p:nvSpPr>
          <p:spPr bwMode="auto">
            <a:xfrm>
              <a:off x="2064" y="1939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8" name="Rectangle 44"/>
            <p:cNvSpPr>
              <a:spLocks noChangeArrowheads="1"/>
            </p:cNvSpPr>
            <p:nvPr/>
          </p:nvSpPr>
          <p:spPr bwMode="auto">
            <a:xfrm>
              <a:off x="2064" y="2121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49" name="Rectangle 45"/>
            <p:cNvSpPr>
              <a:spLocks noChangeArrowheads="1"/>
            </p:cNvSpPr>
            <p:nvPr/>
          </p:nvSpPr>
          <p:spPr bwMode="auto">
            <a:xfrm>
              <a:off x="2064" y="2304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0" name="Rectangle 46"/>
            <p:cNvSpPr>
              <a:spLocks noChangeArrowheads="1"/>
            </p:cNvSpPr>
            <p:nvPr/>
          </p:nvSpPr>
          <p:spPr bwMode="auto">
            <a:xfrm>
              <a:off x="2256" y="1392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1" name="Rectangle 47"/>
            <p:cNvSpPr>
              <a:spLocks noChangeArrowheads="1"/>
            </p:cNvSpPr>
            <p:nvPr/>
          </p:nvSpPr>
          <p:spPr bwMode="auto">
            <a:xfrm>
              <a:off x="2256" y="1574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2" name="Rectangle 48"/>
            <p:cNvSpPr>
              <a:spLocks noChangeArrowheads="1"/>
            </p:cNvSpPr>
            <p:nvPr/>
          </p:nvSpPr>
          <p:spPr bwMode="auto">
            <a:xfrm>
              <a:off x="2256" y="1756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3" name="Rectangle 49"/>
            <p:cNvSpPr>
              <a:spLocks noChangeArrowheads="1"/>
            </p:cNvSpPr>
            <p:nvPr/>
          </p:nvSpPr>
          <p:spPr bwMode="auto">
            <a:xfrm>
              <a:off x="2256" y="1939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4" name="Rectangle 50"/>
            <p:cNvSpPr>
              <a:spLocks noChangeArrowheads="1"/>
            </p:cNvSpPr>
            <p:nvPr/>
          </p:nvSpPr>
          <p:spPr bwMode="auto">
            <a:xfrm>
              <a:off x="2256" y="2121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5" name="Rectangle 51"/>
            <p:cNvSpPr>
              <a:spLocks noChangeArrowheads="1"/>
            </p:cNvSpPr>
            <p:nvPr/>
          </p:nvSpPr>
          <p:spPr bwMode="auto">
            <a:xfrm>
              <a:off x="2256" y="230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6" name="Rectangle 52"/>
            <p:cNvSpPr>
              <a:spLocks noChangeArrowheads="1"/>
            </p:cNvSpPr>
            <p:nvPr/>
          </p:nvSpPr>
          <p:spPr bwMode="auto">
            <a:xfrm>
              <a:off x="2448" y="1392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7" name="Rectangle 53"/>
            <p:cNvSpPr>
              <a:spLocks noChangeArrowheads="1"/>
            </p:cNvSpPr>
            <p:nvPr/>
          </p:nvSpPr>
          <p:spPr bwMode="auto">
            <a:xfrm>
              <a:off x="2448" y="157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8" name="Rectangle 54"/>
            <p:cNvSpPr>
              <a:spLocks noChangeArrowheads="1"/>
            </p:cNvSpPr>
            <p:nvPr/>
          </p:nvSpPr>
          <p:spPr bwMode="auto">
            <a:xfrm>
              <a:off x="2448" y="1756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59" name="Rectangle 55"/>
            <p:cNvSpPr>
              <a:spLocks noChangeArrowheads="1"/>
            </p:cNvSpPr>
            <p:nvPr/>
          </p:nvSpPr>
          <p:spPr bwMode="auto">
            <a:xfrm>
              <a:off x="2448" y="1939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0" name="Rectangle 56"/>
            <p:cNvSpPr>
              <a:spLocks noChangeArrowheads="1"/>
            </p:cNvSpPr>
            <p:nvPr/>
          </p:nvSpPr>
          <p:spPr bwMode="auto">
            <a:xfrm>
              <a:off x="2448" y="2121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1" name="Rectangle 57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2" name="Rectangle 58"/>
            <p:cNvSpPr>
              <a:spLocks noChangeArrowheads="1"/>
            </p:cNvSpPr>
            <p:nvPr/>
          </p:nvSpPr>
          <p:spPr bwMode="auto">
            <a:xfrm>
              <a:off x="2640" y="1392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3" name="Rectangle 59"/>
            <p:cNvSpPr>
              <a:spLocks noChangeArrowheads="1"/>
            </p:cNvSpPr>
            <p:nvPr/>
          </p:nvSpPr>
          <p:spPr bwMode="auto">
            <a:xfrm>
              <a:off x="2640" y="157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4" name="Rectangle 60"/>
            <p:cNvSpPr>
              <a:spLocks noChangeArrowheads="1"/>
            </p:cNvSpPr>
            <p:nvPr/>
          </p:nvSpPr>
          <p:spPr bwMode="auto">
            <a:xfrm>
              <a:off x="2640" y="1756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5" name="Rectangle 61"/>
            <p:cNvSpPr>
              <a:spLocks noChangeArrowheads="1"/>
            </p:cNvSpPr>
            <p:nvPr/>
          </p:nvSpPr>
          <p:spPr bwMode="auto">
            <a:xfrm>
              <a:off x="2640" y="1939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6" name="Rectangle 62"/>
            <p:cNvSpPr>
              <a:spLocks noChangeArrowheads="1"/>
            </p:cNvSpPr>
            <p:nvPr/>
          </p:nvSpPr>
          <p:spPr bwMode="auto">
            <a:xfrm>
              <a:off x="2640" y="2121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7" name="Rectangle 63"/>
            <p:cNvSpPr>
              <a:spLocks noChangeArrowheads="1"/>
            </p:cNvSpPr>
            <p:nvPr/>
          </p:nvSpPr>
          <p:spPr bwMode="auto">
            <a:xfrm>
              <a:off x="2640" y="230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8" name="Rectangle 6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69" name="Rectangle 65"/>
            <p:cNvSpPr>
              <a:spLocks noChangeArrowheads="1"/>
            </p:cNvSpPr>
            <p:nvPr/>
          </p:nvSpPr>
          <p:spPr bwMode="auto">
            <a:xfrm>
              <a:off x="2832" y="1574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0" name="Rectangle 66"/>
            <p:cNvSpPr>
              <a:spLocks noChangeArrowheads="1"/>
            </p:cNvSpPr>
            <p:nvPr/>
          </p:nvSpPr>
          <p:spPr bwMode="auto">
            <a:xfrm>
              <a:off x="2832" y="1756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1" name="Rectangle 67"/>
            <p:cNvSpPr>
              <a:spLocks noChangeArrowheads="1"/>
            </p:cNvSpPr>
            <p:nvPr/>
          </p:nvSpPr>
          <p:spPr bwMode="auto">
            <a:xfrm>
              <a:off x="2832" y="1939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2" name="Rectangle 68"/>
            <p:cNvSpPr>
              <a:spLocks noChangeArrowheads="1"/>
            </p:cNvSpPr>
            <p:nvPr/>
          </p:nvSpPr>
          <p:spPr bwMode="auto">
            <a:xfrm>
              <a:off x="2832" y="2121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3" name="Rectangle 69"/>
            <p:cNvSpPr>
              <a:spLocks noChangeArrowheads="1"/>
            </p:cNvSpPr>
            <p:nvPr/>
          </p:nvSpPr>
          <p:spPr bwMode="auto">
            <a:xfrm>
              <a:off x="2832" y="230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4" name="Rectangle 70"/>
            <p:cNvSpPr>
              <a:spLocks noChangeArrowheads="1"/>
            </p:cNvSpPr>
            <p:nvPr/>
          </p:nvSpPr>
          <p:spPr bwMode="auto">
            <a:xfrm>
              <a:off x="3024" y="1392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5" name="Rectangle 71"/>
            <p:cNvSpPr>
              <a:spLocks noChangeArrowheads="1"/>
            </p:cNvSpPr>
            <p:nvPr/>
          </p:nvSpPr>
          <p:spPr bwMode="auto">
            <a:xfrm>
              <a:off x="3024" y="1574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6" name="Rectangle 72"/>
            <p:cNvSpPr>
              <a:spLocks noChangeArrowheads="1"/>
            </p:cNvSpPr>
            <p:nvPr/>
          </p:nvSpPr>
          <p:spPr bwMode="auto">
            <a:xfrm>
              <a:off x="3024" y="1756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7" name="Rectangle 73"/>
            <p:cNvSpPr>
              <a:spLocks noChangeArrowheads="1"/>
            </p:cNvSpPr>
            <p:nvPr/>
          </p:nvSpPr>
          <p:spPr bwMode="auto">
            <a:xfrm>
              <a:off x="3024" y="1939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8" name="Rectangle 74"/>
            <p:cNvSpPr>
              <a:spLocks noChangeArrowheads="1"/>
            </p:cNvSpPr>
            <p:nvPr/>
          </p:nvSpPr>
          <p:spPr bwMode="auto">
            <a:xfrm>
              <a:off x="3024" y="2121"/>
              <a:ext cx="144" cy="144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679" name="Rectangle 75"/>
            <p:cNvSpPr>
              <a:spLocks noChangeArrowheads="1"/>
            </p:cNvSpPr>
            <p:nvPr/>
          </p:nvSpPr>
          <p:spPr bwMode="auto">
            <a:xfrm>
              <a:off x="3024" y="2304"/>
              <a:ext cx="144" cy="14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cxnSp>
        <p:nvCxnSpPr>
          <p:cNvPr id="25606" name="Straight Arrow Connector 62"/>
          <p:cNvCxnSpPr>
            <a:cxnSpLocks noChangeShapeType="1"/>
          </p:cNvCxnSpPr>
          <p:nvPr/>
        </p:nvCxnSpPr>
        <p:spPr bwMode="auto">
          <a:xfrm rot="5400000">
            <a:off x="5526088" y="2703512"/>
            <a:ext cx="303212" cy="777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5609" name="Rectangle 77"/>
          <p:cNvSpPr>
            <a:spLocks noChangeArrowheads="1"/>
          </p:cNvSpPr>
          <p:nvPr/>
        </p:nvSpPr>
        <p:spPr bwMode="auto">
          <a:xfrm>
            <a:off x="1828800" y="2819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GB" i="1" dirty="0" err="1" smtClean="0"/>
              <a:t>ToxCast</a:t>
            </a:r>
            <a:r>
              <a:rPr lang="en-GB" i="1" dirty="0" smtClean="0"/>
              <a:t> </a:t>
            </a:r>
            <a:r>
              <a:rPr lang="en-GB" dirty="0" smtClean="0"/>
              <a:t>testing</a:t>
            </a:r>
            <a:endParaRPr lang="en-GB" i="1" dirty="0"/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3810000" y="2971800"/>
            <a:ext cx="1592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GB" sz="1400" dirty="0"/>
              <a:t>Bioinformatics/</a:t>
            </a:r>
          </a:p>
          <a:p>
            <a:pPr algn="ctr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GB" sz="1400" dirty="0"/>
              <a:t>Machine Learning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8600" y="990600"/>
            <a:ext cx="968375" cy="1676400"/>
            <a:chOff x="615" y="1298"/>
            <a:chExt cx="261" cy="587"/>
          </a:xfrm>
        </p:grpSpPr>
        <p:pic>
          <p:nvPicPr>
            <p:cNvPr id="2561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" y="1610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1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" y="1723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" y="1298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1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" y="1450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19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" y="1298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20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" y="1616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21" name="AutoShape 12"/>
            <p:cNvSpPr>
              <a:spLocks noChangeAspect="1" noChangeArrowheads="1"/>
            </p:cNvSpPr>
            <p:nvPr/>
          </p:nvSpPr>
          <p:spPr bwMode="auto">
            <a:xfrm>
              <a:off x="617" y="1721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5622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" y="1401"/>
              <a:ext cx="134" cy="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23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7" y="1518"/>
              <a:ext cx="131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810000"/>
            <a:ext cx="1675434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3810000"/>
            <a:ext cx="1572653" cy="20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69" descr="comput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62400" y="1524000"/>
            <a:ext cx="1343025" cy="1428750"/>
          </a:xfrm>
          <a:prstGeom prst="rect">
            <a:avLst/>
          </a:prstGeom>
        </p:spPr>
      </p:pic>
      <p:sp>
        <p:nvSpPr>
          <p:cNvPr id="71" name="Right Arrow 97"/>
          <p:cNvSpPr>
            <a:spLocks noChangeArrowheads="1"/>
          </p:cNvSpPr>
          <p:nvPr/>
        </p:nvSpPr>
        <p:spPr bwMode="auto">
          <a:xfrm>
            <a:off x="1295400" y="1600200"/>
            <a:ext cx="533400" cy="67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2" name="Right Arrow 97"/>
          <p:cNvSpPr>
            <a:spLocks noChangeArrowheads="1"/>
          </p:cNvSpPr>
          <p:nvPr/>
        </p:nvSpPr>
        <p:spPr bwMode="auto">
          <a:xfrm>
            <a:off x="3429000" y="1676400"/>
            <a:ext cx="533400" cy="67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3" name="Right Arrow 97"/>
          <p:cNvSpPr>
            <a:spLocks noChangeArrowheads="1"/>
          </p:cNvSpPr>
          <p:nvPr/>
        </p:nvSpPr>
        <p:spPr bwMode="auto">
          <a:xfrm>
            <a:off x="5029200" y="1676400"/>
            <a:ext cx="533400" cy="67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4" name="Rectangle 77"/>
          <p:cNvSpPr>
            <a:spLocks noChangeArrowheads="1"/>
          </p:cNvSpPr>
          <p:nvPr/>
        </p:nvSpPr>
        <p:spPr bwMode="auto">
          <a:xfrm>
            <a:off x="152400" y="274320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GB" i="1" dirty="0" smtClean="0"/>
              <a:t>Thousand chemicals</a:t>
            </a:r>
            <a:endParaRPr lang="en-GB" i="1" dirty="0"/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6374454" y="5867400"/>
            <a:ext cx="194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GB" sz="1400" dirty="0" smtClean="0"/>
              <a:t>Chemical Toxicity Profile</a:t>
            </a:r>
            <a:endParaRPr lang="en-GB" sz="1400" dirty="0"/>
          </a:p>
        </p:txBody>
      </p:sp>
      <p:pic>
        <p:nvPicPr>
          <p:cNvPr id="76" name="Picture 75" descr="ToP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8000" y="990600"/>
            <a:ext cx="3556000" cy="26670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895600" y="432435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-Innovative</a:t>
            </a:r>
          </a:p>
          <a:p>
            <a:r>
              <a:rPr lang="en-US" sz="2400" dirty="0" smtClean="0"/>
              <a:t>-Multi-disciplinary</a:t>
            </a:r>
          </a:p>
          <a:p>
            <a:r>
              <a:rPr lang="en-US" sz="2400" dirty="0" smtClean="0"/>
              <a:t>-Collaborative</a:t>
            </a:r>
          </a:p>
          <a:p>
            <a:r>
              <a:rPr lang="en-US" sz="2400" dirty="0" smtClean="0"/>
              <a:t>-Transparent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 Cytotoxicity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62800" y="6477000"/>
            <a:ext cx="1905000" cy="228600"/>
          </a:xfrm>
        </p:spPr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85800" y="990600"/>
          <a:ext cx="7239000" cy="4588412"/>
        </p:xfrm>
        <a:graphic>
          <a:graphicData uri="http://schemas.openxmlformats.org/presentationml/2006/ole">
            <p:oleObj spid="_x0000_s151554" name="Acrobat Document" r:id="rId3" imgW="5716800" imgH="3621600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4574344"/>
            <a:ext cx="14157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More potent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05480" y="4568726"/>
            <a:ext cx="13773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Less potent</a:t>
            </a:r>
            <a:endParaRPr lang="en-US" sz="1800" dirty="0"/>
          </a:p>
        </p:txBody>
      </p:sp>
      <p:grpSp>
        <p:nvGrpSpPr>
          <p:cNvPr id="2" name="Group 12"/>
          <p:cNvGrpSpPr/>
          <p:nvPr/>
        </p:nvGrpSpPr>
        <p:grpSpPr>
          <a:xfrm>
            <a:off x="518032" y="990600"/>
            <a:ext cx="5602154" cy="975232"/>
            <a:chOff x="518032" y="990600"/>
            <a:chExt cx="5602154" cy="975232"/>
          </a:xfrm>
        </p:grpSpPr>
        <p:sp>
          <p:nvSpPr>
            <p:cNvPr id="11" name="Oval 10"/>
            <p:cNvSpPr/>
            <p:nvPr/>
          </p:nvSpPr>
          <p:spPr bwMode="auto">
            <a:xfrm>
              <a:off x="518032" y="1356232"/>
              <a:ext cx="4343400" cy="609600"/>
            </a:xfrm>
            <a:prstGeom prst="ellipse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990600"/>
              <a:ext cx="558678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Significantly more cytotoxic (statistically but not biologically)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5715000"/>
            <a:ext cx="85939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Bottom line: no significant difference across products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5067" y="904875"/>
            <a:ext cx="31806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Attagene: HepG2</a:t>
            </a:r>
          </a:p>
          <a:p>
            <a:r>
              <a:rPr lang="en-US" sz="1600" dirty="0" smtClean="0"/>
              <a:t>NCGC: </a:t>
            </a:r>
            <a:r>
              <a:rPr lang="en-US" sz="1600" dirty="0" err="1" smtClean="0"/>
              <a:t>Bla</a:t>
            </a:r>
            <a:r>
              <a:rPr lang="en-US" sz="1600" dirty="0" smtClean="0"/>
              <a:t> ER/AR</a:t>
            </a:r>
          </a:p>
          <a:p>
            <a:r>
              <a:rPr lang="en-US" sz="1600" dirty="0" smtClean="0"/>
              <a:t>NHEERL RTP: T47D, MDA, CV1</a:t>
            </a:r>
          </a:p>
          <a:p>
            <a:r>
              <a:rPr lang="en-US" sz="1600" dirty="0" smtClean="0"/>
              <a:t>NHEERL Gulf Breeze: </a:t>
            </a:r>
          </a:p>
          <a:p>
            <a:r>
              <a:rPr lang="en-US" sz="1600" dirty="0" smtClean="0"/>
              <a:t>M. </a:t>
            </a:r>
            <a:r>
              <a:rPr lang="en-US" sz="1600" dirty="0" err="1" smtClean="0"/>
              <a:t>Berylina</a:t>
            </a:r>
            <a:r>
              <a:rPr lang="en-US" sz="1600" dirty="0" smtClean="0"/>
              <a:t> (silverside minnow)</a:t>
            </a:r>
          </a:p>
          <a:p>
            <a:r>
              <a:rPr lang="en-US" sz="1600" dirty="0" smtClean="0"/>
              <a:t>A. Bahia (brine shrimp)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81600"/>
            <a:ext cx="83058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assay issues to watch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724400"/>
          </a:xfrm>
        </p:spPr>
        <p:txBody>
          <a:bodyPr/>
          <a:lstStyle/>
          <a:p>
            <a:r>
              <a:rPr lang="en-US" sz="2000" dirty="0" smtClean="0"/>
              <a:t>All assays have some false positives / false negatives</a:t>
            </a:r>
          </a:p>
          <a:p>
            <a:pPr lvl="1"/>
            <a:r>
              <a:rPr lang="en-US" sz="1800" dirty="0" smtClean="0"/>
              <a:t>Assay-specific filtering can help eliminate false positives</a:t>
            </a:r>
          </a:p>
          <a:p>
            <a:pPr lvl="1"/>
            <a:r>
              <a:rPr lang="en-US" sz="1800" dirty="0" smtClean="0"/>
              <a:t>Using multiple assays can mitigate problem of false negatives in any one assay</a:t>
            </a:r>
          </a:p>
          <a:p>
            <a:r>
              <a:rPr lang="en-US" sz="2000" dirty="0" smtClean="0"/>
              <a:t>Example: Attagene – use cell-stress assays to filter out false positives</a:t>
            </a:r>
          </a:p>
          <a:p>
            <a:pPr lvl="1"/>
            <a:r>
              <a:rPr lang="en-US" sz="1800" dirty="0" smtClean="0"/>
              <a:t>339 chemicals tested</a:t>
            </a:r>
          </a:p>
          <a:p>
            <a:pPr lvl="1"/>
            <a:r>
              <a:rPr lang="en-US" sz="1800" dirty="0" smtClean="0"/>
              <a:t>127 showed some indication of ER activity in one or both ER assays</a:t>
            </a:r>
          </a:p>
          <a:p>
            <a:pPr lvl="1"/>
            <a:r>
              <a:rPr lang="en-US" sz="1800" dirty="0" smtClean="0"/>
              <a:t>75 showed activity above cell-stress threshold in one or both ER assays</a:t>
            </a:r>
          </a:p>
          <a:p>
            <a:pPr lvl="1"/>
            <a:r>
              <a:rPr lang="en-US" sz="1800" dirty="0" smtClean="0"/>
              <a:t>20 were active above cell-stress level in both ER assays – mostly known positives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\\Aa.ad.epa.gov\Ord\RTP\Users\R-Z\rjudson\Net MyDocuments\Projects\EDSP21\ATG\BPA_Triademenol.png"/>
          <p:cNvPicPr/>
          <p:nvPr/>
        </p:nvPicPr>
        <p:blipFill>
          <a:blip r:embed="rId2"/>
          <a:srcRect r="3826" b="10127"/>
          <a:stretch>
            <a:fillRect/>
          </a:stretch>
        </p:blipFill>
        <p:spPr bwMode="auto">
          <a:xfrm>
            <a:off x="1371600" y="388620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800725" y="5562601"/>
            <a:ext cx="36195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3884293" y="4869181"/>
            <a:ext cx="144018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 assays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  <a:endCxn id="9" idx="0"/>
          </p:cNvCxnSpPr>
          <p:nvPr/>
        </p:nvCxnSpPr>
        <p:spPr>
          <a:xfrm>
            <a:off x="5324474" y="5069236"/>
            <a:ext cx="657226" cy="4933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24200" y="4524375"/>
            <a:ext cx="8763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62275" y="4162426"/>
            <a:ext cx="381000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0" idx="3"/>
            <a:endCxn id="8" idx="4"/>
          </p:cNvCxnSpPr>
          <p:nvPr/>
        </p:nvCxnSpPr>
        <p:spPr>
          <a:xfrm rot="10800000">
            <a:off x="3152775" y="4562476"/>
            <a:ext cx="731518" cy="5067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181600"/>
            <a:ext cx="83058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7010400" cy="381000"/>
          </a:xfrm>
        </p:spPr>
        <p:txBody>
          <a:bodyPr/>
          <a:lstStyle/>
          <a:p>
            <a:r>
              <a:rPr lang="en-US" sz="2000" dirty="0" smtClean="0"/>
              <a:t>Concentration-Response Profiles for ER in test samples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2466" name="Picture 2" descr="Figure2_DISP&amp;NPs_ER_29June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36345" y="1295400"/>
            <a:ext cx="2907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Estradiol and</a:t>
            </a:r>
          </a:p>
          <a:p>
            <a:r>
              <a:rPr lang="en-US" sz="1600" b="1" dirty="0" smtClean="0"/>
              <a:t>Nonylphenol compounds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ERa.T</a:t>
            </a:r>
            <a:r>
              <a:rPr lang="en-US" sz="1600" dirty="0" smtClean="0"/>
              <a:t>=Attagene ERa TRANS</a:t>
            </a:r>
          </a:p>
          <a:p>
            <a:r>
              <a:rPr lang="en-US" sz="1600" dirty="0" smtClean="0"/>
              <a:t>ERE.C=Attagene ERa CIS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048000"/>
            <a:ext cx="236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CIS Efficacy less than </a:t>
            </a:r>
          </a:p>
          <a:p>
            <a:r>
              <a:rPr lang="en-US" sz="1600" dirty="0" smtClean="0"/>
              <a:t>half TRANS efficacy for </a:t>
            </a:r>
          </a:p>
          <a:p>
            <a:r>
              <a:rPr lang="en-US" sz="1600" dirty="0" smtClean="0"/>
              <a:t>reference compounds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11173" y="4495800"/>
            <a:ext cx="2832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Dispersant Positives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TRANS assay efficacy near</a:t>
            </a:r>
          </a:p>
          <a:p>
            <a:r>
              <a:rPr lang="en-US" sz="1600" dirty="0" smtClean="0"/>
              <a:t>detection threshold for these </a:t>
            </a:r>
          </a:p>
          <a:p>
            <a:r>
              <a:rPr lang="en-US" sz="1600" dirty="0" smtClean="0"/>
              <a:t>dispersants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705600" cy="457200"/>
          </a:xfrm>
        </p:spPr>
        <p:txBody>
          <a:bodyPr/>
          <a:lstStyle/>
          <a:p>
            <a:r>
              <a:rPr lang="en-US" dirty="0" smtClean="0"/>
              <a:t>Dispersant Endocrine Assay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AR activity (after discounting false positive)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Weak ER activity seen for 2 dispersants in one ER assay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Nokomis 3-F4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ZI-400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Both of these (probably) contain nonylphenol ethoxylates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Nokomis web site said they have alternative formulations without NPE, implying standard formulation includes NPE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858000" cy="304800"/>
          </a:xfrm>
        </p:spPr>
        <p:txBody>
          <a:bodyPr/>
          <a:lstStyle/>
          <a:p>
            <a:r>
              <a:rPr lang="en-US" sz="2400" dirty="0" smtClean="0"/>
              <a:t>Biological Pathway Results for Dispersants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762000" y="1066800"/>
          <a:ext cx="7562850" cy="4791075"/>
        </p:xfrm>
        <a:graphic>
          <a:graphicData uri="http://schemas.openxmlformats.org/presentationml/2006/ole">
            <p:oleObj spid="_x0000_s153602" name="Acrobat Document" r:id="rId3" imgW="7146000" imgH="4527000" progId="AcroExch.Document.7">
              <p:embed/>
            </p:oleObj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362200" y="2057400"/>
            <a:ext cx="1828800" cy="609600"/>
            <a:chOff x="2362200" y="2057400"/>
            <a:chExt cx="1828800" cy="609600"/>
          </a:xfrm>
        </p:grpSpPr>
        <p:sp>
          <p:nvSpPr>
            <p:cNvPr id="6" name="Oval 5"/>
            <p:cNvSpPr/>
            <p:nvPr/>
          </p:nvSpPr>
          <p:spPr bwMode="auto">
            <a:xfrm>
              <a:off x="3505200" y="20574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205740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Xenobiotic</a:t>
              </a:r>
            </a:p>
            <a:p>
              <a:r>
                <a:rPr lang="en-US" sz="1600" dirty="0" smtClean="0"/>
                <a:t>metabolism</a:t>
              </a:r>
              <a:endParaRPr lang="en-US" sz="1600" dirty="0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2682368" y="2438400"/>
            <a:ext cx="2072768" cy="2303622"/>
            <a:chOff x="2682368" y="2438400"/>
            <a:chExt cx="2072768" cy="2303622"/>
          </a:xfrm>
        </p:grpSpPr>
        <p:sp>
          <p:nvSpPr>
            <p:cNvPr id="9" name="Oval 8"/>
            <p:cNvSpPr/>
            <p:nvPr/>
          </p:nvSpPr>
          <p:spPr bwMode="auto">
            <a:xfrm>
              <a:off x="4267200" y="2438400"/>
              <a:ext cx="457200" cy="4572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297936" y="3322064"/>
              <a:ext cx="457200" cy="4572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2368" y="3911025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Estrogen</a:t>
              </a:r>
            </a:p>
            <a:p>
              <a:r>
                <a:rPr lang="en-US" sz="1600" dirty="0" smtClean="0"/>
                <a:t>Receptor</a:t>
              </a:r>
            </a:p>
            <a:p>
              <a:r>
                <a:rPr lang="en-US" sz="1600" dirty="0" smtClean="0"/>
                <a:t>Activity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>
              <a:stCxn id="11" idx="0"/>
              <a:endCxn id="9" idx="3"/>
            </p:cNvCxnSpPr>
            <p:nvPr/>
          </p:nvCxnSpPr>
          <p:spPr bwMode="auto">
            <a:xfrm rot="5400000" flipH="1" flipV="1">
              <a:off x="3271871" y="2848742"/>
              <a:ext cx="1082380" cy="104218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11" idx="0"/>
              <a:endCxn id="10" idx="2"/>
            </p:cNvCxnSpPr>
            <p:nvPr/>
          </p:nvCxnSpPr>
          <p:spPr bwMode="auto">
            <a:xfrm rot="5400000" flipH="1" flipV="1">
              <a:off x="3614772" y="3227861"/>
              <a:ext cx="360361" cy="100596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990600" y="5867400"/>
            <a:ext cx="725230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Bottom line: 2 products show weak estrogen activity</a:t>
            </a:r>
          </a:p>
          <a:p>
            <a:pPr algn="ctr"/>
            <a:r>
              <a:rPr lang="en-US" sz="2400" dirty="0" smtClean="0"/>
              <a:t>“Not Significant Biologically”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4812310"/>
            <a:ext cx="14157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More potent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805480" y="4806692"/>
            <a:ext cx="13773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Less potent</a:t>
            </a:r>
            <a:endParaRPr lang="en-US" sz="1800" dirty="0"/>
          </a:p>
        </p:txBody>
      </p:sp>
      <p:sp>
        <p:nvSpPr>
          <p:cNvPr id="17" name="Oval 16"/>
          <p:cNvSpPr/>
          <p:nvPr/>
        </p:nvSpPr>
        <p:spPr bwMode="auto">
          <a:xfrm>
            <a:off x="4762867" y="2286000"/>
            <a:ext cx="685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7755" y="990600"/>
            <a:ext cx="33762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Multi-assay pile-up</a:t>
            </a:r>
          </a:p>
          <a:p>
            <a:r>
              <a:rPr lang="en-US" sz="1600" dirty="0" smtClean="0"/>
              <a:t>Indication of generalized cell stress</a:t>
            </a:r>
          </a:p>
          <a:p>
            <a:r>
              <a:rPr lang="en-US" sz="1600" dirty="0" smtClean="0"/>
              <a:t>Prelude to cytotoxicity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1" idx="1"/>
            <a:endCxn id="17" idx="0"/>
          </p:cNvCxnSpPr>
          <p:nvPr/>
        </p:nvCxnSpPr>
        <p:spPr bwMode="auto">
          <a:xfrm rot="10800000" flipV="1">
            <a:off x="5105767" y="1406098"/>
            <a:ext cx="661988" cy="879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Weak evidence of ER activity in 2 dispersants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Seen in  single, perhaps over-sensitive assay (1 of 6)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Not of biological significance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Consistent with presence of NPE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Activity only at concentrations &gt;&gt; seen in Gulf after dilution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AR activity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ER activity seen in Corexit 9500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Corexit is in the middle of the pack for cytotoxicity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worrisome activity seen in other NR assays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606E93-391A-41F7-87C8-C671436641AC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342900"/>
            <a:ext cx="6858000" cy="5334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Thank You for Listening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114800" cy="46482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buFont typeface="Times"/>
              <a:buNone/>
            </a:pPr>
            <a:endParaRPr lang="en-US" sz="2400" dirty="0" smtClean="0"/>
          </a:p>
        </p:txBody>
      </p:sp>
      <p:pic>
        <p:nvPicPr>
          <p:cNvPr id="7" name="Picture 4" descr="NCCT_5th_annivers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1866901"/>
            <a:ext cx="5372100" cy="42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3408043" y="1202056"/>
            <a:ext cx="336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judson.richard@epa.gov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09612" y="2362200"/>
            <a:ext cx="4705350" cy="1645920"/>
            <a:chOff x="3262312" y="2362200"/>
            <a:chExt cx="4705350" cy="1645920"/>
          </a:xfrm>
        </p:grpSpPr>
        <p:sp>
          <p:nvSpPr>
            <p:cNvPr id="29" name="Rectangle 28"/>
            <p:cNvSpPr/>
            <p:nvPr/>
          </p:nvSpPr>
          <p:spPr>
            <a:xfrm>
              <a:off x="3262312" y="2362200"/>
              <a:ext cx="470535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62312" y="2638425"/>
              <a:ext cx="4705350" cy="2743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62312" y="2914650"/>
              <a:ext cx="470535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62312" y="3190875"/>
              <a:ext cx="4705350" cy="2743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62312" y="3467100"/>
              <a:ext cx="470535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62312" y="3733800"/>
              <a:ext cx="4705350" cy="2743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019800" cy="304800"/>
          </a:xfrm>
        </p:spPr>
        <p:txBody>
          <a:bodyPr/>
          <a:lstStyle/>
          <a:p>
            <a:r>
              <a:rPr lang="en-US" dirty="0" smtClean="0"/>
              <a:t>Model ToxCast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3610E-9175-4F9A-8C52-CC05771D19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" name="Group 32"/>
          <p:cNvGrpSpPr/>
          <p:nvPr/>
        </p:nvGrpSpPr>
        <p:grpSpPr>
          <a:xfrm>
            <a:off x="3343275" y="5097396"/>
            <a:ext cx="2971800" cy="1447800"/>
            <a:chOff x="5029200" y="1052713"/>
            <a:chExt cx="3810000" cy="2190859"/>
          </a:xfrm>
        </p:grpSpPr>
        <p:grpSp>
          <p:nvGrpSpPr>
            <p:cNvPr id="6" name="Group 19"/>
            <p:cNvGrpSpPr/>
            <p:nvPr/>
          </p:nvGrpSpPr>
          <p:grpSpPr>
            <a:xfrm>
              <a:off x="5029200" y="1052713"/>
              <a:ext cx="3810000" cy="2190859"/>
              <a:chOff x="5638800" y="1052713"/>
              <a:chExt cx="3200400" cy="1893559"/>
            </a:xfrm>
          </p:grpSpPr>
          <p:pic>
            <p:nvPicPr>
              <p:cNvPr id="19" name="Picture 1" descr="\\Aa.ad.epa.gov\Ord\RTP\Users\R-Z\rjudson\Net MyDocuments\Papers\05 HT Risk Assessment\normalv3.jpeg"/>
              <p:cNvPicPr>
                <a:picLocks noChangeAspect="1" noChangeArrowheads="1"/>
              </p:cNvPicPr>
              <p:nvPr/>
            </p:nvPicPr>
            <p:blipFill>
              <a:blip r:embed="rId2"/>
              <a:srcRect t="3105" b="18143"/>
              <a:stretch>
                <a:fillRect/>
              </a:stretch>
            </p:blipFill>
            <p:spPr bwMode="auto">
              <a:xfrm>
                <a:off x="5638800" y="1052713"/>
                <a:ext cx="3200400" cy="1575226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369244" y="2636265"/>
                <a:ext cx="1516569" cy="310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BPAD Distribution</a:t>
                </a:r>
                <a:endParaRPr lang="en-US" sz="1200" b="1" dirty="0"/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5697712" y="1544942"/>
              <a:ext cx="2377440" cy="1015763"/>
              <a:chOff x="5697712" y="1544942"/>
              <a:chExt cx="2377440" cy="101576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5697712" y="2377824"/>
                <a:ext cx="2377440" cy="1828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9192333">
                <a:off x="6229809" y="1544942"/>
                <a:ext cx="1080501" cy="597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Population</a:t>
                </a:r>
              </a:p>
              <a:p>
                <a:r>
                  <a:rPr lang="en-US" sz="1200" dirty="0" smtClean="0"/>
                  <a:t>Variability</a:t>
                </a:r>
                <a:endParaRPr lang="en-US" sz="1200" dirty="0"/>
              </a:p>
            </p:txBody>
          </p:sp>
        </p:grpSp>
        <p:grpSp>
          <p:nvGrpSpPr>
            <p:cNvPr id="8" name="Group 25"/>
            <p:cNvGrpSpPr/>
            <p:nvPr/>
          </p:nvGrpSpPr>
          <p:grpSpPr>
            <a:xfrm>
              <a:off x="5401876" y="1338252"/>
              <a:ext cx="3004121" cy="1243754"/>
              <a:chOff x="5401876" y="1338252"/>
              <a:chExt cx="3004121" cy="1243754"/>
            </a:xfrm>
          </p:grpSpPr>
          <p:sp>
            <p:nvSpPr>
              <p:cNvPr id="14" name="TextBox 13"/>
              <p:cNvSpPr txBox="1"/>
              <p:nvPr/>
            </p:nvSpPr>
            <p:spPr>
              <a:xfrm rot="18868941">
                <a:off x="7619239" y="1795248"/>
                <a:ext cx="1243754" cy="329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Uncertainty</a:t>
                </a:r>
                <a:endParaRPr lang="en-US" sz="1200" dirty="0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764715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5401876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5241620" y="1848000"/>
              <a:ext cx="773258" cy="712064"/>
              <a:chOff x="5241620" y="1848000"/>
              <a:chExt cx="773258" cy="712064"/>
            </a:xfrm>
          </p:grpSpPr>
          <p:sp>
            <p:nvSpPr>
              <p:cNvPr id="12" name="TextBox 11"/>
              <p:cNvSpPr txBox="1"/>
              <p:nvPr/>
            </p:nvSpPr>
            <p:spPr>
              <a:xfrm rot="19436792">
                <a:off x="5241620" y="1848000"/>
                <a:ext cx="773258" cy="338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BPADL</a:t>
                </a:r>
                <a:endParaRPr lang="en-US" sz="1100" dirty="0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5310947" y="2331464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372100" y="1694527"/>
            <a:ext cx="32196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Pathway / Target / Model</a:t>
            </a:r>
          </a:p>
          <a:p>
            <a:endParaRPr lang="en-US" dirty="0" smtClean="0"/>
          </a:p>
          <a:p>
            <a:r>
              <a:rPr lang="en-US" sz="1800" dirty="0" smtClean="0"/>
              <a:t>CAR/PXR Pathway</a:t>
            </a:r>
          </a:p>
          <a:p>
            <a:r>
              <a:rPr lang="en-US" sz="1800" dirty="0" smtClean="0"/>
              <a:t>ER / AR / Endocrine Targets</a:t>
            </a:r>
          </a:p>
          <a:p>
            <a:r>
              <a:rPr lang="en-US" sz="1800" dirty="0" err="1" smtClean="0"/>
              <a:t>ReproTox</a:t>
            </a:r>
            <a:r>
              <a:rPr lang="en-US" sz="1800" dirty="0" smtClean="0"/>
              <a:t> Signature</a:t>
            </a:r>
          </a:p>
          <a:p>
            <a:r>
              <a:rPr lang="en-US" sz="1800" dirty="0" err="1" smtClean="0"/>
              <a:t>DevTox</a:t>
            </a:r>
            <a:r>
              <a:rPr lang="en-US" sz="1800" dirty="0" smtClean="0"/>
              <a:t> Signature</a:t>
            </a:r>
          </a:p>
          <a:p>
            <a:r>
              <a:rPr lang="en-US" sz="1800" dirty="0" smtClean="0"/>
              <a:t>Vascular Disruption Signature</a:t>
            </a:r>
          </a:p>
          <a:p>
            <a:r>
              <a:rPr lang="en-US" sz="1800" dirty="0" smtClean="0"/>
              <a:t>Thyroid Cancer Signature</a:t>
            </a:r>
            <a:endParaRPr lang="en-US" sz="1800" dirty="0"/>
          </a:p>
        </p:txBody>
      </p:sp>
      <p:grpSp>
        <p:nvGrpSpPr>
          <p:cNvPr id="10" name="Group 26"/>
          <p:cNvGrpSpPr/>
          <p:nvPr/>
        </p:nvGrpSpPr>
        <p:grpSpPr>
          <a:xfrm>
            <a:off x="2914650" y="3819524"/>
            <a:ext cx="809625" cy="95251"/>
            <a:chOff x="4772025" y="1981199"/>
            <a:chExt cx="809625" cy="95251"/>
          </a:xfrm>
        </p:grpSpPr>
        <p:sp>
          <p:nvSpPr>
            <p:cNvPr id="22" name="Rectangle 21"/>
            <p:cNvSpPr/>
            <p:nvPr/>
          </p:nvSpPr>
          <p:spPr>
            <a:xfrm>
              <a:off x="4943475" y="1990725"/>
              <a:ext cx="504825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324475" y="2038350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829175" y="2038350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772025" y="1981199"/>
              <a:ext cx="91440" cy="914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3571875" y="2743199"/>
            <a:ext cx="809625" cy="95251"/>
            <a:chOff x="4772025" y="1981199"/>
            <a:chExt cx="809625" cy="95251"/>
          </a:xfrm>
        </p:grpSpPr>
        <p:sp>
          <p:nvSpPr>
            <p:cNvPr id="42" name="Rectangle 41"/>
            <p:cNvSpPr/>
            <p:nvPr/>
          </p:nvSpPr>
          <p:spPr>
            <a:xfrm>
              <a:off x="4943475" y="1990725"/>
              <a:ext cx="504825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5324475" y="2038350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829175" y="2038350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772025" y="1981199"/>
              <a:ext cx="91440" cy="914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52625" y="4181475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Exposure / Dose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3900" y="4019550"/>
            <a:ext cx="475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				     High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047874" y="2343150"/>
            <a:ext cx="85725" cy="16859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35"/>
          <p:cNvGrpSpPr/>
          <p:nvPr/>
        </p:nvGrpSpPr>
        <p:grpSpPr>
          <a:xfrm>
            <a:off x="2133600" y="3028949"/>
            <a:ext cx="809625" cy="95251"/>
            <a:chOff x="4772025" y="1981199"/>
            <a:chExt cx="809625" cy="95251"/>
          </a:xfrm>
        </p:grpSpPr>
        <p:sp>
          <p:nvSpPr>
            <p:cNvPr id="37" name="Rectangle 36"/>
            <p:cNvSpPr/>
            <p:nvPr/>
          </p:nvSpPr>
          <p:spPr>
            <a:xfrm>
              <a:off x="4943475" y="1990725"/>
              <a:ext cx="504825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324475" y="2038350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829175" y="2038350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772025" y="1981199"/>
              <a:ext cx="91440" cy="914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42925" y="4572000"/>
            <a:ext cx="25573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Upper no effect dose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9" idx="0"/>
            <a:endCxn id="48" idx="2"/>
          </p:cNvCxnSpPr>
          <p:nvPr/>
        </p:nvCxnSpPr>
        <p:spPr>
          <a:xfrm rot="5400000" flipH="1" flipV="1">
            <a:off x="1684695" y="4165958"/>
            <a:ext cx="542925" cy="269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38500" y="1876425"/>
            <a:ext cx="16900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Critical Effect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rot="10800000" flipV="1">
            <a:off x="2557476" y="2076480"/>
            <a:ext cx="681025" cy="9619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00525" y="340042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detect</a:t>
            </a:r>
            <a:endParaRPr lang="en-US" sz="1800" dirty="0"/>
          </a:p>
        </p:txBody>
      </p:sp>
      <p:sp>
        <p:nvSpPr>
          <p:cNvPr id="58" name="TextBox 57"/>
          <p:cNvSpPr txBox="1"/>
          <p:nvPr/>
        </p:nvSpPr>
        <p:spPr>
          <a:xfrm>
            <a:off x="4200525" y="313372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detect</a:t>
            </a:r>
            <a:endParaRPr lang="en-US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4200525" y="23241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detect</a:t>
            </a:r>
            <a:endParaRPr lang="en-US" sz="1800" dirty="0"/>
          </a:p>
        </p:txBody>
      </p:sp>
      <p:sp>
        <p:nvSpPr>
          <p:cNvPr id="60" name="TextBox 59"/>
          <p:cNvSpPr txBox="1"/>
          <p:nvPr/>
        </p:nvSpPr>
        <p:spPr>
          <a:xfrm>
            <a:off x="1790700" y="1143000"/>
            <a:ext cx="4998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HTRA Report Card For Chemical: ABC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010400" cy="228600"/>
          </a:xfrm>
        </p:spPr>
        <p:txBody>
          <a:bodyPr/>
          <a:lstStyle/>
          <a:p>
            <a:r>
              <a:rPr lang="en-US" sz="2400" dirty="0" smtClean="0"/>
              <a:t>Model ToxCast Application:</a:t>
            </a:r>
            <a:br>
              <a:rPr lang="en-US" sz="2400" dirty="0" smtClean="0"/>
            </a:br>
            <a:r>
              <a:rPr lang="en-US" sz="2400" dirty="0" smtClean="0"/>
              <a:t>High-Throughput Risk Assessment (HTRA)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1575"/>
            <a:ext cx="8077200" cy="472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Using </a:t>
            </a:r>
            <a:r>
              <a:rPr lang="en-US" dirty="0" smtClean="0">
                <a:latin typeface="+mj-lt"/>
              </a:rPr>
              <a:t>HTS data </a:t>
            </a:r>
            <a:r>
              <a:rPr lang="en-US" dirty="0" smtClean="0">
                <a:latin typeface="+mj-lt"/>
              </a:rPr>
              <a:t>for initial, rough risk assessment of data poor chemicals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Risk assessment  approach</a:t>
            </a:r>
          </a:p>
          <a:p>
            <a:pPr lvl="1"/>
            <a:r>
              <a:rPr lang="en-US" dirty="0" smtClean="0">
                <a:latin typeface="+mj-lt"/>
              </a:rPr>
              <a:t>Estimate upper dose that is still protective </a:t>
            </a:r>
          </a:p>
          <a:p>
            <a:pPr lvl="1"/>
            <a:r>
              <a:rPr lang="en-US" dirty="0" smtClean="0">
                <a:latin typeface="+mj-lt"/>
              </a:rPr>
              <a:t>In HTRA: BPAD (Biological Pathway Altering Dose)</a:t>
            </a:r>
          </a:p>
          <a:p>
            <a:pPr lvl="1"/>
            <a:r>
              <a:rPr lang="en-US" dirty="0" smtClean="0">
                <a:latin typeface="+mj-lt"/>
              </a:rPr>
              <a:t>Analogous to RfD, BMD </a:t>
            </a:r>
          </a:p>
          <a:p>
            <a:pPr lvl="1"/>
            <a:r>
              <a:rPr lang="en-US" dirty="0" smtClean="0">
                <a:latin typeface="+mj-lt"/>
              </a:rPr>
              <a:t>Compare to estimated steady state exposure levels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Contributions of high-throughput methods</a:t>
            </a:r>
          </a:p>
          <a:p>
            <a:pPr lvl="1"/>
            <a:r>
              <a:rPr lang="en-US" dirty="0" smtClean="0">
                <a:latin typeface="+mj-lt"/>
              </a:rPr>
              <a:t>Focus on molecular pathways whose perturbation can lead to adversity</a:t>
            </a:r>
          </a:p>
          <a:p>
            <a:pPr lvl="1"/>
            <a:r>
              <a:rPr lang="en-US" dirty="0" smtClean="0">
                <a:latin typeface="+mj-lt"/>
              </a:rPr>
              <a:t>Screen 100s to 1000s of chemicals in HTS assays for those pathways</a:t>
            </a:r>
          </a:p>
          <a:p>
            <a:pPr lvl="1"/>
            <a:r>
              <a:rPr lang="en-US" dirty="0" smtClean="0">
                <a:latin typeface="+mj-lt"/>
              </a:rPr>
              <a:t>Estimate oral dose using High-Throughput pharmacokinetic modeling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Incorporate population variability and uncertainty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HTRA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24600"/>
            <a:ext cx="1905000" cy="228600"/>
          </a:xfrm>
        </p:spPr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488559" y="1143000"/>
            <a:ext cx="6192913" cy="400110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2000" dirty="0" smtClean="0"/>
              <a:t>Identify biological pathways linked to adverse effects</a:t>
            </a:r>
            <a:endParaRPr lang="en-US" sz="2000" dirty="0"/>
          </a:p>
        </p:txBody>
      </p:sp>
      <p:sp>
        <p:nvSpPr>
          <p:cNvPr id="7" name="TextBox 5"/>
          <p:cNvSpPr txBox="1"/>
          <p:nvPr/>
        </p:nvSpPr>
        <p:spPr>
          <a:xfrm>
            <a:off x="19050" y="2209800"/>
            <a:ext cx="9144000" cy="400110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2000" dirty="0" smtClean="0"/>
              <a:t>Measure Biological Pathway Altering Concentration (BPAC) </a:t>
            </a:r>
            <a:r>
              <a:rPr lang="en-US" sz="2000" i="1" dirty="0" smtClean="0"/>
              <a:t>in vitro</a:t>
            </a:r>
            <a:r>
              <a:rPr lang="en-US" sz="2000" dirty="0" smtClean="0"/>
              <a:t> (ToxCast)</a:t>
            </a:r>
            <a:endParaRPr lang="en-US" sz="2000" dirty="0"/>
          </a:p>
        </p:txBody>
      </p:sp>
      <p:sp>
        <p:nvSpPr>
          <p:cNvPr id="8" name="TextBox 6"/>
          <p:cNvSpPr txBox="1"/>
          <p:nvPr/>
        </p:nvSpPr>
        <p:spPr>
          <a:xfrm>
            <a:off x="395728" y="3352800"/>
            <a:ext cx="8382000" cy="400110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2000" dirty="0" smtClean="0"/>
              <a:t>Estimate </a:t>
            </a:r>
            <a:r>
              <a:rPr lang="en-US" sz="2000" i="1" dirty="0" smtClean="0"/>
              <a:t>in vivo </a:t>
            </a:r>
            <a:r>
              <a:rPr lang="en-US" sz="2000" dirty="0" smtClean="0"/>
              <a:t>Biological Pathway Altering Dose (BPAD) (PK modeling)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7728" y="4419600"/>
            <a:ext cx="6865983" cy="400110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2000" dirty="0" smtClean="0"/>
              <a:t>Incorporate uncertainty and population variability estimates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664" y="5638800"/>
            <a:ext cx="8175829" cy="400110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2000" dirty="0" smtClean="0"/>
              <a:t>Calculate BPAD lower limit – Estimated health protective exposure limit</a:t>
            </a:r>
            <a:endParaRPr lang="en-US" sz="2000" dirty="0"/>
          </a:p>
        </p:txBody>
      </p:sp>
      <p:cxnSp>
        <p:nvCxnSpPr>
          <p:cNvPr id="11" name="Elbow Connector 11"/>
          <p:cNvCxnSpPr>
            <a:stCxn id="6" idx="2"/>
            <a:endCxn id="7" idx="0"/>
          </p:cNvCxnSpPr>
          <p:nvPr/>
        </p:nvCxnSpPr>
        <p:spPr bwMode="auto">
          <a:xfrm rot="16200000" flipH="1">
            <a:off x="4254688" y="1873438"/>
            <a:ext cx="666690" cy="6034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000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7" idx="2"/>
            <a:endCxn id="8" idx="0"/>
          </p:cNvCxnSpPr>
          <p:nvPr/>
        </p:nvCxnSpPr>
        <p:spPr bwMode="auto">
          <a:xfrm rot="5400000">
            <a:off x="4217444" y="2979194"/>
            <a:ext cx="742890" cy="432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000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1"/>
          <p:cNvCxnSpPr>
            <a:stCxn id="8" idx="2"/>
            <a:endCxn id="9" idx="0"/>
          </p:cNvCxnSpPr>
          <p:nvPr/>
        </p:nvCxnSpPr>
        <p:spPr bwMode="auto">
          <a:xfrm rot="16200000" flipH="1">
            <a:off x="4255379" y="4084259"/>
            <a:ext cx="666690" cy="399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000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1"/>
          <p:cNvCxnSpPr>
            <a:stCxn id="9" idx="2"/>
            <a:endCxn id="10" idx="0"/>
          </p:cNvCxnSpPr>
          <p:nvPr/>
        </p:nvCxnSpPr>
        <p:spPr bwMode="auto">
          <a:xfrm rot="5400000">
            <a:off x="4181105" y="5229185"/>
            <a:ext cx="819090" cy="14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00008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705600" cy="304800"/>
          </a:xfrm>
        </p:spPr>
        <p:txBody>
          <a:bodyPr/>
          <a:lstStyle/>
          <a:p>
            <a:r>
              <a:rPr lang="en-US" sz="2400" dirty="0" smtClean="0"/>
              <a:t>Example concentration-response curves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343400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curves for BPA in two ER assays</a:t>
            </a:r>
          </a:p>
          <a:p>
            <a:endParaRPr lang="en-US" dirty="0" smtClean="0"/>
          </a:p>
          <a:p>
            <a:r>
              <a:rPr lang="en-US" dirty="0" smtClean="0"/>
              <a:t>Note that full concentration-response profiles can be measured, at arbitrary spacing and to arbitrarily low concentrations (at moderate cost for a given chemical)</a:t>
            </a:r>
            <a:endParaRPr lang="en-US" dirty="0"/>
          </a:p>
        </p:txBody>
      </p:sp>
      <p:pic>
        <p:nvPicPr>
          <p:cNvPr id="8193" name="Picture 1" descr="\\Aa.ad.epa.gov\Ord\RTP\Users\R-Z\rjudson\Net MyDocuments\Papers\05 HT Risk Assessment\RESUBMISSION\Figure 2 n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47750"/>
            <a:ext cx="70389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0"/>
          <p:cNvSpPr txBox="1">
            <a:spLocks noChangeArrowheads="1"/>
          </p:cNvSpPr>
          <p:nvPr/>
        </p:nvSpPr>
        <p:spPr bwMode="auto">
          <a:xfrm>
            <a:off x="3988934" y="6519446"/>
            <a:ext cx="515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/>
              <a:t>In collaboration with Hamner Institutes / Rusty </a:t>
            </a:r>
            <a:r>
              <a:rPr lang="en-US" sz="1600" dirty="0"/>
              <a:t>Thomas</a:t>
            </a:r>
          </a:p>
        </p:txBody>
      </p:sp>
      <p:sp>
        <p:nvSpPr>
          <p:cNvPr id="1550377" name="Rectangle 41"/>
          <p:cNvSpPr>
            <a:spLocks noChangeArrowheads="1"/>
          </p:cNvSpPr>
          <p:nvPr/>
        </p:nvSpPr>
        <p:spPr bwMode="auto">
          <a:xfrm>
            <a:off x="1752600" y="3810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3F69"/>
                </a:solidFill>
                <a:latin typeface="Gill Sans" pitchFamily="34" charset="0"/>
              </a:rPr>
              <a:t>Experimental Assays for Characterizing </a:t>
            </a:r>
            <a:br>
              <a:rPr lang="en-US" sz="2400" b="1" dirty="0">
                <a:solidFill>
                  <a:srgbClr val="003F69"/>
                </a:solidFill>
                <a:latin typeface="Gill Sans" pitchFamily="34" charset="0"/>
              </a:rPr>
            </a:br>
            <a:r>
              <a:rPr lang="en-US" sz="2400" b="1" dirty="0">
                <a:solidFill>
                  <a:srgbClr val="003F69"/>
                </a:solidFill>
                <a:latin typeface="Gill Sans" pitchFamily="34" charset="0"/>
              </a:rPr>
              <a:t>Steady-State Pharmacokinetics</a:t>
            </a:r>
          </a:p>
        </p:txBody>
      </p:sp>
      <p:grpSp>
        <p:nvGrpSpPr>
          <p:cNvPr id="2" name="Group 49"/>
          <p:cNvGrpSpPr/>
          <p:nvPr/>
        </p:nvGrpSpPr>
        <p:grpSpPr>
          <a:xfrm>
            <a:off x="447675" y="941388"/>
            <a:ext cx="8466138" cy="1933575"/>
            <a:chOff x="447675" y="1246188"/>
            <a:chExt cx="8466138" cy="1933575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447675" y="1935163"/>
              <a:ext cx="628650" cy="503237"/>
              <a:chOff x="2051" y="1787"/>
              <a:chExt cx="2274" cy="1470"/>
            </a:xfrm>
          </p:grpSpPr>
          <p:sp>
            <p:nvSpPr>
              <p:cNvPr id="19494" name="Freeform 39"/>
              <p:cNvSpPr>
                <a:spLocks/>
              </p:cNvSpPr>
              <p:nvPr/>
            </p:nvSpPr>
            <p:spPr bwMode="auto">
              <a:xfrm>
                <a:off x="2522" y="2831"/>
                <a:ext cx="165" cy="115"/>
              </a:xfrm>
              <a:custGeom>
                <a:avLst/>
                <a:gdLst>
                  <a:gd name="T0" fmla="*/ 0 w 331"/>
                  <a:gd name="T1" fmla="*/ 1 h 230"/>
                  <a:gd name="T2" fmla="*/ 0 w 331"/>
                  <a:gd name="T3" fmla="*/ 1 h 230"/>
                  <a:gd name="T4" fmla="*/ 0 w 331"/>
                  <a:gd name="T5" fmla="*/ 1 h 230"/>
                  <a:gd name="T6" fmla="*/ 0 w 331"/>
                  <a:gd name="T7" fmla="*/ 1 h 230"/>
                  <a:gd name="T8" fmla="*/ 0 w 331"/>
                  <a:gd name="T9" fmla="*/ 1 h 230"/>
                  <a:gd name="T10" fmla="*/ 0 w 331"/>
                  <a:gd name="T11" fmla="*/ 1 h 230"/>
                  <a:gd name="T12" fmla="*/ 0 w 331"/>
                  <a:gd name="T13" fmla="*/ 0 h 230"/>
                  <a:gd name="T14" fmla="*/ 0 w 331"/>
                  <a:gd name="T15" fmla="*/ 1 h 230"/>
                  <a:gd name="T16" fmla="*/ 0 w 331"/>
                  <a:gd name="T17" fmla="*/ 1 h 230"/>
                  <a:gd name="T18" fmla="*/ 0 w 331"/>
                  <a:gd name="T19" fmla="*/ 1 h 230"/>
                  <a:gd name="T20" fmla="*/ 0 w 331"/>
                  <a:gd name="T21" fmla="*/ 1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1"/>
                  <a:gd name="T34" fmla="*/ 0 h 230"/>
                  <a:gd name="T35" fmla="*/ 331 w 331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1" h="230">
                    <a:moveTo>
                      <a:pt x="0" y="167"/>
                    </a:moveTo>
                    <a:lnTo>
                      <a:pt x="84" y="215"/>
                    </a:lnTo>
                    <a:lnTo>
                      <a:pt x="183" y="230"/>
                    </a:lnTo>
                    <a:lnTo>
                      <a:pt x="270" y="182"/>
                    </a:lnTo>
                    <a:lnTo>
                      <a:pt x="306" y="121"/>
                    </a:lnTo>
                    <a:lnTo>
                      <a:pt x="331" y="47"/>
                    </a:lnTo>
                    <a:lnTo>
                      <a:pt x="325" y="0"/>
                    </a:lnTo>
                    <a:lnTo>
                      <a:pt x="183" y="42"/>
                    </a:lnTo>
                    <a:lnTo>
                      <a:pt x="69" y="12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8096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495" name="Freeform 40"/>
              <p:cNvSpPr>
                <a:spLocks/>
              </p:cNvSpPr>
              <p:nvPr/>
            </p:nvSpPr>
            <p:spPr bwMode="auto">
              <a:xfrm>
                <a:off x="2593" y="2845"/>
                <a:ext cx="64" cy="60"/>
              </a:xfrm>
              <a:custGeom>
                <a:avLst/>
                <a:gdLst>
                  <a:gd name="T0" fmla="*/ 1 w 127"/>
                  <a:gd name="T1" fmla="*/ 1 h 120"/>
                  <a:gd name="T2" fmla="*/ 0 w 127"/>
                  <a:gd name="T3" fmla="*/ 1 h 120"/>
                  <a:gd name="T4" fmla="*/ 1 w 127"/>
                  <a:gd name="T5" fmla="*/ 1 h 120"/>
                  <a:gd name="T6" fmla="*/ 1 w 127"/>
                  <a:gd name="T7" fmla="*/ 1 h 120"/>
                  <a:gd name="T8" fmla="*/ 1 w 127"/>
                  <a:gd name="T9" fmla="*/ 1 h 120"/>
                  <a:gd name="T10" fmla="*/ 1 w 127"/>
                  <a:gd name="T11" fmla="*/ 1 h 120"/>
                  <a:gd name="T12" fmla="*/ 1 w 127"/>
                  <a:gd name="T13" fmla="*/ 1 h 120"/>
                  <a:gd name="T14" fmla="*/ 1 w 127"/>
                  <a:gd name="T15" fmla="*/ 1 h 120"/>
                  <a:gd name="T16" fmla="*/ 1 w 127"/>
                  <a:gd name="T17" fmla="*/ 1 h 120"/>
                  <a:gd name="T18" fmla="*/ 1 w 127"/>
                  <a:gd name="T19" fmla="*/ 1 h 120"/>
                  <a:gd name="T20" fmla="*/ 1 w 127"/>
                  <a:gd name="T21" fmla="*/ 0 h 120"/>
                  <a:gd name="T22" fmla="*/ 1 w 127"/>
                  <a:gd name="T23" fmla="*/ 1 h 120"/>
                  <a:gd name="T24" fmla="*/ 1 w 127"/>
                  <a:gd name="T25" fmla="*/ 1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120"/>
                  <a:gd name="T41" fmla="*/ 127 w 127"/>
                  <a:gd name="T42" fmla="*/ 120 h 1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120">
                    <a:moveTo>
                      <a:pt x="13" y="46"/>
                    </a:moveTo>
                    <a:lnTo>
                      <a:pt x="0" y="112"/>
                    </a:lnTo>
                    <a:lnTo>
                      <a:pt x="32" y="80"/>
                    </a:lnTo>
                    <a:lnTo>
                      <a:pt x="45" y="120"/>
                    </a:lnTo>
                    <a:lnTo>
                      <a:pt x="61" y="73"/>
                    </a:lnTo>
                    <a:lnTo>
                      <a:pt x="102" y="109"/>
                    </a:lnTo>
                    <a:lnTo>
                      <a:pt x="93" y="61"/>
                    </a:lnTo>
                    <a:lnTo>
                      <a:pt x="121" y="67"/>
                    </a:lnTo>
                    <a:lnTo>
                      <a:pt x="108" y="38"/>
                    </a:lnTo>
                    <a:lnTo>
                      <a:pt x="127" y="25"/>
                    </a:lnTo>
                    <a:lnTo>
                      <a:pt x="93" y="0"/>
                    </a:lnTo>
                    <a:lnTo>
                      <a:pt x="13" y="46"/>
                    </a:lnTo>
                    <a:close/>
                  </a:path>
                </a:pathLst>
              </a:custGeom>
              <a:solidFill>
                <a:srgbClr val="B4D2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496" name="Freeform 41"/>
              <p:cNvSpPr>
                <a:spLocks/>
              </p:cNvSpPr>
              <p:nvPr/>
            </p:nvSpPr>
            <p:spPr bwMode="auto">
              <a:xfrm>
                <a:off x="2099" y="1790"/>
                <a:ext cx="2147" cy="1156"/>
              </a:xfrm>
              <a:custGeom>
                <a:avLst/>
                <a:gdLst>
                  <a:gd name="T0" fmla="*/ 1 w 4293"/>
                  <a:gd name="T1" fmla="*/ 1 h 2312"/>
                  <a:gd name="T2" fmla="*/ 1 w 4293"/>
                  <a:gd name="T3" fmla="*/ 1 h 2312"/>
                  <a:gd name="T4" fmla="*/ 1 w 4293"/>
                  <a:gd name="T5" fmla="*/ 0 h 2312"/>
                  <a:gd name="T6" fmla="*/ 1 w 4293"/>
                  <a:gd name="T7" fmla="*/ 1 h 2312"/>
                  <a:gd name="T8" fmla="*/ 1 w 4293"/>
                  <a:gd name="T9" fmla="*/ 1 h 2312"/>
                  <a:gd name="T10" fmla="*/ 1 w 4293"/>
                  <a:gd name="T11" fmla="*/ 1 h 2312"/>
                  <a:gd name="T12" fmla="*/ 1 w 4293"/>
                  <a:gd name="T13" fmla="*/ 1 h 2312"/>
                  <a:gd name="T14" fmla="*/ 1 w 4293"/>
                  <a:gd name="T15" fmla="*/ 1 h 2312"/>
                  <a:gd name="T16" fmla="*/ 1 w 4293"/>
                  <a:gd name="T17" fmla="*/ 1 h 2312"/>
                  <a:gd name="T18" fmla="*/ 1 w 4293"/>
                  <a:gd name="T19" fmla="*/ 1 h 2312"/>
                  <a:gd name="T20" fmla="*/ 1 w 4293"/>
                  <a:gd name="T21" fmla="*/ 1 h 2312"/>
                  <a:gd name="T22" fmla="*/ 1 w 4293"/>
                  <a:gd name="T23" fmla="*/ 1 h 2312"/>
                  <a:gd name="T24" fmla="*/ 1 w 4293"/>
                  <a:gd name="T25" fmla="*/ 1 h 2312"/>
                  <a:gd name="T26" fmla="*/ 1 w 4293"/>
                  <a:gd name="T27" fmla="*/ 1 h 2312"/>
                  <a:gd name="T28" fmla="*/ 1 w 4293"/>
                  <a:gd name="T29" fmla="*/ 1 h 2312"/>
                  <a:gd name="T30" fmla="*/ 1 w 4293"/>
                  <a:gd name="T31" fmla="*/ 1 h 2312"/>
                  <a:gd name="T32" fmla="*/ 1 w 4293"/>
                  <a:gd name="T33" fmla="*/ 1 h 2312"/>
                  <a:gd name="T34" fmla="*/ 1 w 4293"/>
                  <a:gd name="T35" fmla="*/ 1 h 2312"/>
                  <a:gd name="T36" fmla="*/ 1 w 4293"/>
                  <a:gd name="T37" fmla="*/ 1 h 2312"/>
                  <a:gd name="T38" fmla="*/ 0 w 4293"/>
                  <a:gd name="T39" fmla="*/ 1 h 2312"/>
                  <a:gd name="T40" fmla="*/ 1 w 4293"/>
                  <a:gd name="T41" fmla="*/ 1 h 2312"/>
                  <a:gd name="T42" fmla="*/ 1 w 4293"/>
                  <a:gd name="T43" fmla="*/ 1 h 2312"/>
                  <a:gd name="T44" fmla="*/ 1 w 4293"/>
                  <a:gd name="T45" fmla="*/ 1 h 2312"/>
                  <a:gd name="T46" fmla="*/ 1 w 4293"/>
                  <a:gd name="T47" fmla="*/ 1 h 2312"/>
                  <a:gd name="T48" fmla="*/ 1 w 4293"/>
                  <a:gd name="T49" fmla="*/ 1 h 2312"/>
                  <a:gd name="T50" fmla="*/ 1 w 4293"/>
                  <a:gd name="T51" fmla="*/ 1 h 23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93"/>
                  <a:gd name="T79" fmla="*/ 0 h 2312"/>
                  <a:gd name="T80" fmla="*/ 4293 w 4293"/>
                  <a:gd name="T81" fmla="*/ 2312 h 23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93" h="2312">
                    <a:moveTo>
                      <a:pt x="810" y="93"/>
                    </a:moveTo>
                    <a:lnTo>
                      <a:pt x="1000" y="45"/>
                    </a:lnTo>
                    <a:lnTo>
                      <a:pt x="1335" y="0"/>
                    </a:lnTo>
                    <a:lnTo>
                      <a:pt x="1795" y="62"/>
                    </a:lnTo>
                    <a:lnTo>
                      <a:pt x="2147" y="173"/>
                    </a:lnTo>
                    <a:lnTo>
                      <a:pt x="2574" y="268"/>
                    </a:lnTo>
                    <a:lnTo>
                      <a:pt x="2816" y="410"/>
                    </a:lnTo>
                    <a:lnTo>
                      <a:pt x="3099" y="506"/>
                    </a:lnTo>
                    <a:lnTo>
                      <a:pt x="3527" y="553"/>
                    </a:lnTo>
                    <a:lnTo>
                      <a:pt x="3943" y="696"/>
                    </a:lnTo>
                    <a:lnTo>
                      <a:pt x="4293" y="949"/>
                    </a:lnTo>
                    <a:lnTo>
                      <a:pt x="3943" y="1296"/>
                    </a:lnTo>
                    <a:lnTo>
                      <a:pt x="3436" y="1534"/>
                    </a:lnTo>
                    <a:lnTo>
                      <a:pt x="2765" y="1644"/>
                    </a:lnTo>
                    <a:lnTo>
                      <a:pt x="2240" y="1660"/>
                    </a:lnTo>
                    <a:lnTo>
                      <a:pt x="1620" y="1897"/>
                    </a:lnTo>
                    <a:lnTo>
                      <a:pt x="1080" y="2055"/>
                    </a:lnTo>
                    <a:lnTo>
                      <a:pt x="380" y="2312"/>
                    </a:lnTo>
                    <a:lnTo>
                      <a:pt x="93" y="2025"/>
                    </a:lnTo>
                    <a:lnTo>
                      <a:pt x="0" y="1566"/>
                    </a:lnTo>
                    <a:lnTo>
                      <a:pt x="46" y="1091"/>
                    </a:lnTo>
                    <a:lnTo>
                      <a:pt x="158" y="696"/>
                    </a:lnTo>
                    <a:lnTo>
                      <a:pt x="348" y="395"/>
                    </a:lnTo>
                    <a:lnTo>
                      <a:pt x="603" y="190"/>
                    </a:lnTo>
                    <a:lnTo>
                      <a:pt x="810" y="93"/>
                    </a:lnTo>
                    <a:close/>
                  </a:path>
                </a:pathLst>
              </a:custGeom>
              <a:solidFill>
                <a:srgbClr val="D2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497" name="Freeform 42"/>
              <p:cNvSpPr>
                <a:spLocks/>
              </p:cNvSpPr>
              <p:nvPr/>
            </p:nvSpPr>
            <p:spPr bwMode="auto">
              <a:xfrm>
                <a:off x="2075" y="1860"/>
                <a:ext cx="2226" cy="1386"/>
              </a:xfrm>
              <a:custGeom>
                <a:avLst/>
                <a:gdLst>
                  <a:gd name="T0" fmla="*/ 0 w 4452"/>
                  <a:gd name="T1" fmla="*/ 0 h 2773"/>
                  <a:gd name="T2" fmla="*/ 0 w 4452"/>
                  <a:gd name="T3" fmla="*/ 0 h 2773"/>
                  <a:gd name="T4" fmla="*/ 1 w 4452"/>
                  <a:gd name="T5" fmla="*/ 0 h 2773"/>
                  <a:gd name="T6" fmla="*/ 1 w 4452"/>
                  <a:gd name="T7" fmla="*/ 0 h 2773"/>
                  <a:gd name="T8" fmla="*/ 1 w 4452"/>
                  <a:gd name="T9" fmla="*/ 0 h 2773"/>
                  <a:gd name="T10" fmla="*/ 1 w 4452"/>
                  <a:gd name="T11" fmla="*/ 0 h 2773"/>
                  <a:gd name="T12" fmla="*/ 1 w 4452"/>
                  <a:gd name="T13" fmla="*/ 0 h 2773"/>
                  <a:gd name="T14" fmla="*/ 1 w 4452"/>
                  <a:gd name="T15" fmla="*/ 0 h 2773"/>
                  <a:gd name="T16" fmla="*/ 1 w 4452"/>
                  <a:gd name="T17" fmla="*/ 0 h 2773"/>
                  <a:gd name="T18" fmla="*/ 1 w 4452"/>
                  <a:gd name="T19" fmla="*/ 0 h 2773"/>
                  <a:gd name="T20" fmla="*/ 1 w 4452"/>
                  <a:gd name="T21" fmla="*/ 0 h 2773"/>
                  <a:gd name="T22" fmla="*/ 1 w 4452"/>
                  <a:gd name="T23" fmla="*/ 0 h 2773"/>
                  <a:gd name="T24" fmla="*/ 1 w 4452"/>
                  <a:gd name="T25" fmla="*/ 0 h 2773"/>
                  <a:gd name="T26" fmla="*/ 1 w 4452"/>
                  <a:gd name="T27" fmla="*/ 0 h 2773"/>
                  <a:gd name="T28" fmla="*/ 1 w 4452"/>
                  <a:gd name="T29" fmla="*/ 0 h 2773"/>
                  <a:gd name="T30" fmla="*/ 1 w 4452"/>
                  <a:gd name="T31" fmla="*/ 0 h 2773"/>
                  <a:gd name="T32" fmla="*/ 1 w 4452"/>
                  <a:gd name="T33" fmla="*/ 0 h 2773"/>
                  <a:gd name="T34" fmla="*/ 1 w 4452"/>
                  <a:gd name="T35" fmla="*/ 0 h 2773"/>
                  <a:gd name="T36" fmla="*/ 1 w 4452"/>
                  <a:gd name="T37" fmla="*/ 0 h 2773"/>
                  <a:gd name="T38" fmla="*/ 1 w 4452"/>
                  <a:gd name="T39" fmla="*/ 0 h 2773"/>
                  <a:gd name="T40" fmla="*/ 1 w 4452"/>
                  <a:gd name="T41" fmla="*/ 0 h 2773"/>
                  <a:gd name="T42" fmla="*/ 1 w 4452"/>
                  <a:gd name="T43" fmla="*/ 0 h 2773"/>
                  <a:gd name="T44" fmla="*/ 1 w 4452"/>
                  <a:gd name="T45" fmla="*/ 0 h 2773"/>
                  <a:gd name="T46" fmla="*/ 1 w 4452"/>
                  <a:gd name="T47" fmla="*/ 0 h 2773"/>
                  <a:gd name="T48" fmla="*/ 1 w 4452"/>
                  <a:gd name="T49" fmla="*/ 0 h 2773"/>
                  <a:gd name="T50" fmla="*/ 1 w 4452"/>
                  <a:gd name="T51" fmla="*/ 0 h 2773"/>
                  <a:gd name="T52" fmla="*/ 1 w 4452"/>
                  <a:gd name="T53" fmla="*/ 0 h 2773"/>
                  <a:gd name="T54" fmla="*/ 1 w 4452"/>
                  <a:gd name="T55" fmla="*/ 0 h 2773"/>
                  <a:gd name="T56" fmla="*/ 1 w 4452"/>
                  <a:gd name="T57" fmla="*/ 0 h 2773"/>
                  <a:gd name="T58" fmla="*/ 1 w 4452"/>
                  <a:gd name="T59" fmla="*/ 0 h 2773"/>
                  <a:gd name="T60" fmla="*/ 1 w 4452"/>
                  <a:gd name="T61" fmla="*/ 0 h 2773"/>
                  <a:gd name="T62" fmla="*/ 1 w 4452"/>
                  <a:gd name="T63" fmla="*/ 0 h 2773"/>
                  <a:gd name="T64" fmla="*/ 1 w 4452"/>
                  <a:gd name="T65" fmla="*/ 0 h 2773"/>
                  <a:gd name="T66" fmla="*/ 1 w 4452"/>
                  <a:gd name="T67" fmla="*/ 0 h 2773"/>
                  <a:gd name="T68" fmla="*/ 1 w 4452"/>
                  <a:gd name="T69" fmla="*/ 0 h 2773"/>
                  <a:gd name="T70" fmla="*/ 1 w 4452"/>
                  <a:gd name="T71" fmla="*/ 0 h 2773"/>
                  <a:gd name="T72" fmla="*/ 0 w 4452"/>
                  <a:gd name="T73" fmla="*/ 0 h 2773"/>
                  <a:gd name="T74" fmla="*/ 0 w 4452"/>
                  <a:gd name="T75" fmla="*/ 0 h 27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452"/>
                  <a:gd name="T115" fmla="*/ 0 h 2773"/>
                  <a:gd name="T116" fmla="*/ 4452 w 4452"/>
                  <a:gd name="T117" fmla="*/ 2773 h 27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452" h="2773">
                    <a:moveTo>
                      <a:pt x="0" y="2598"/>
                    </a:moveTo>
                    <a:lnTo>
                      <a:pt x="0" y="2693"/>
                    </a:lnTo>
                    <a:lnTo>
                      <a:pt x="64" y="2773"/>
                    </a:lnTo>
                    <a:lnTo>
                      <a:pt x="174" y="2757"/>
                    </a:lnTo>
                    <a:lnTo>
                      <a:pt x="319" y="2630"/>
                    </a:lnTo>
                    <a:lnTo>
                      <a:pt x="509" y="2440"/>
                    </a:lnTo>
                    <a:lnTo>
                      <a:pt x="794" y="2172"/>
                    </a:lnTo>
                    <a:lnTo>
                      <a:pt x="1032" y="2010"/>
                    </a:lnTo>
                    <a:lnTo>
                      <a:pt x="1351" y="1870"/>
                    </a:lnTo>
                    <a:lnTo>
                      <a:pt x="2369" y="1615"/>
                    </a:lnTo>
                    <a:lnTo>
                      <a:pt x="2511" y="1569"/>
                    </a:lnTo>
                    <a:lnTo>
                      <a:pt x="2751" y="1569"/>
                    </a:lnTo>
                    <a:lnTo>
                      <a:pt x="2992" y="1537"/>
                    </a:lnTo>
                    <a:lnTo>
                      <a:pt x="3660" y="1394"/>
                    </a:lnTo>
                    <a:lnTo>
                      <a:pt x="4152" y="1204"/>
                    </a:lnTo>
                    <a:lnTo>
                      <a:pt x="4325" y="1109"/>
                    </a:lnTo>
                    <a:lnTo>
                      <a:pt x="4422" y="1046"/>
                    </a:lnTo>
                    <a:lnTo>
                      <a:pt x="4452" y="856"/>
                    </a:lnTo>
                    <a:lnTo>
                      <a:pt x="4057" y="1126"/>
                    </a:lnTo>
                    <a:lnTo>
                      <a:pt x="3452" y="1362"/>
                    </a:lnTo>
                    <a:lnTo>
                      <a:pt x="2909" y="1426"/>
                    </a:lnTo>
                    <a:lnTo>
                      <a:pt x="2511" y="1394"/>
                    </a:lnTo>
                    <a:lnTo>
                      <a:pt x="2496" y="966"/>
                    </a:lnTo>
                    <a:lnTo>
                      <a:pt x="2464" y="683"/>
                    </a:lnTo>
                    <a:lnTo>
                      <a:pt x="2433" y="523"/>
                    </a:lnTo>
                    <a:lnTo>
                      <a:pt x="2369" y="318"/>
                    </a:lnTo>
                    <a:lnTo>
                      <a:pt x="2258" y="33"/>
                    </a:lnTo>
                    <a:lnTo>
                      <a:pt x="2146" y="0"/>
                    </a:lnTo>
                    <a:lnTo>
                      <a:pt x="2274" y="461"/>
                    </a:lnTo>
                    <a:lnTo>
                      <a:pt x="2321" y="1014"/>
                    </a:lnTo>
                    <a:lnTo>
                      <a:pt x="2289" y="1457"/>
                    </a:lnTo>
                    <a:lnTo>
                      <a:pt x="1844" y="1632"/>
                    </a:lnTo>
                    <a:lnTo>
                      <a:pt x="1287" y="1790"/>
                    </a:lnTo>
                    <a:lnTo>
                      <a:pt x="779" y="1982"/>
                    </a:lnTo>
                    <a:lnTo>
                      <a:pt x="334" y="2267"/>
                    </a:lnTo>
                    <a:lnTo>
                      <a:pt x="95" y="2440"/>
                    </a:lnTo>
                    <a:lnTo>
                      <a:pt x="0" y="2598"/>
                    </a:lnTo>
                    <a:close/>
                  </a:path>
                </a:pathLst>
              </a:custGeom>
              <a:solidFill>
                <a:srgbClr val="FF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498" name="Freeform 43"/>
              <p:cNvSpPr>
                <a:spLocks/>
              </p:cNvSpPr>
              <p:nvPr/>
            </p:nvSpPr>
            <p:spPr bwMode="auto">
              <a:xfrm>
                <a:off x="2448" y="2004"/>
                <a:ext cx="422" cy="355"/>
              </a:xfrm>
              <a:custGeom>
                <a:avLst/>
                <a:gdLst>
                  <a:gd name="T0" fmla="*/ 1 w 842"/>
                  <a:gd name="T1" fmla="*/ 0 h 711"/>
                  <a:gd name="T2" fmla="*/ 1 w 842"/>
                  <a:gd name="T3" fmla="*/ 0 h 711"/>
                  <a:gd name="T4" fmla="*/ 0 w 842"/>
                  <a:gd name="T5" fmla="*/ 0 h 711"/>
                  <a:gd name="T6" fmla="*/ 1 w 842"/>
                  <a:gd name="T7" fmla="*/ 0 h 711"/>
                  <a:gd name="T8" fmla="*/ 1 w 842"/>
                  <a:gd name="T9" fmla="*/ 0 h 711"/>
                  <a:gd name="T10" fmla="*/ 1 w 842"/>
                  <a:gd name="T11" fmla="*/ 0 h 711"/>
                  <a:gd name="T12" fmla="*/ 1 w 842"/>
                  <a:gd name="T13" fmla="*/ 0 h 711"/>
                  <a:gd name="T14" fmla="*/ 1 w 842"/>
                  <a:gd name="T15" fmla="*/ 0 h 711"/>
                  <a:gd name="T16" fmla="*/ 1 w 842"/>
                  <a:gd name="T17" fmla="*/ 0 h 711"/>
                  <a:gd name="T18" fmla="*/ 1 w 842"/>
                  <a:gd name="T19" fmla="*/ 0 h 711"/>
                  <a:gd name="T20" fmla="*/ 1 w 842"/>
                  <a:gd name="T21" fmla="*/ 0 h 711"/>
                  <a:gd name="T22" fmla="*/ 1 w 842"/>
                  <a:gd name="T23" fmla="*/ 0 h 711"/>
                  <a:gd name="T24" fmla="*/ 1 w 842"/>
                  <a:gd name="T25" fmla="*/ 0 h 711"/>
                  <a:gd name="T26" fmla="*/ 1 w 842"/>
                  <a:gd name="T27" fmla="*/ 0 h 711"/>
                  <a:gd name="T28" fmla="*/ 1 w 842"/>
                  <a:gd name="T29" fmla="*/ 0 h 711"/>
                  <a:gd name="T30" fmla="*/ 1 w 842"/>
                  <a:gd name="T31" fmla="*/ 0 h 711"/>
                  <a:gd name="T32" fmla="*/ 1 w 842"/>
                  <a:gd name="T33" fmla="*/ 0 h 711"/>
                  <a:gd name="T34" fmla="*/ 1 w 842"/>
                  <a:gd name="T35" fmla="*/ 0 h 711"/>
                  <a:gd name="T36" fmla="*/ 1 w 842"/>
                  <a:gd name="T37" fmla="*/ 0 h 711"/>
                  <a:gd name="T38" fmla="*/ 1 w 842"/>
                  <a:gd name="T39" fmla="*/ 0 h 7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42"/>
                  <a:gd name="T61" fmla="*/ 0 h 711"/>
                  <a:gd name="T62" fmla="*/ 842 w 842"/>
                  <a:gd name="T63" fmla="*/ 711 h 7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42" h="711">
                    <a:moveTo>
                      <a:pt x="95" y="203"/>
                    </a:moveTo>
                    <a:lnTo>
                      <a:pt x="207" y="283"/>
                    </a:lnTo>
                    <a:lnTo>
                      <a:pt x="0" y="425"/>
                    </a:lnTo>
                    <a:lnTo>
                      <a:pt x="222" y="441"/>
                    </a:lnTo>
                    <a:lnTo>
                      <a:pt x="64" y="648"/>
                    </a:lnTo>
                    <a:lnTo>
                      <a:pt x="350" y="553"/>
                    </a:lnTo>
                    <a:lnTo>
                      <a:pt x="429" y="711"/>
                    </a:lnTo>
                    <a:lnTo>
                      <a:pt x="525" y="488"/>
                    </a:lnTo>
                    <a:lnTo>
                      <a:pt x="732" y="553"/>
                    </a:lnTo>
                    <a:lnTo>
                      <a:pt x="652" y="363"/>
                    </a:lnTo>
                    <a:lnTo>
                      <a:pt x="842" y="298"/>
                    </a:lnTo>
                    <a:lnTo>
                      <a:pt x="637" y="235"/>
                    </a:lnTo>
                    <a:lnTo>
                      <a:pt x="779" y="62"/>
                    </a:lnTo>
                    <a:lnTo>
                      <a:pt x="557" y="140"/>
                    </a:lnTo>
                    <a:lnTo>
                      <a:pt x="540" y="0"/>
                    </a:lnTo>
                    <a:lnTo>
                      <a:pt x="429" y="140"/>
                    </a:lnTo>
                    <a:lnTo>
                      <a:pt x="285" y="45"/>
                    </a:lnTo>
                    <a:lnTo>
                      <a:pt x="302" y="203"/>
                    </a:lnTo>
                    <a:lnTo>
                      <a:pt x="95" y="203"/>
                    </a:lnTo>
                    <a:close/>
                  </a:path>
                </a:pathLst>
              </a:custGeom>
              <a:solidFill>
                <a:srgbClr val="FF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499" name="Freeform 44"/>
              <p:cNvSpPr>
                <a:spLocks/>
              </p:cNvSpPr>
              <p:nvPr/>
            </p:nvSpPr>
            <p:spPr bwMode="auto">
              <a:xfrm>
                <a:off x="3482" y="2067"/>
                <a:ext cx="390" cy="276"/>
              </a:xfrm>
              <a:custGeom>
                <a:avLst/>
                <a:gdLst>
                  <a:gd name="T0" fmla="*/ 0 w 781"/>
                  <a:gd name="T1" fmla="*/ 0 h 553"/>
                  <a:gd name="T2" fmla="*/ 0 w 781"/>
                  <a:gd name="T3" fmla="*/ 0 h 553"/>
                  <a:gd name="T4" fmla="*/ 0 w 781"/>
                  <a:gd name="T5" fmla="*/ 0 h 553"/>
                  <a:gd name="T6" fmla="*/ 0 w 781"/>
                  <a:gd name="T7" fmla="*/ 0 h 553"/>
                  <a:gd name="T8" fmla="*/ 0 w 781"/>
                  <a:gd name="T9" fmla="*/ 0 h 553"/>
                  <a:gd name="T10" fmla="*/ 0 w 781"/>
                  <a:gd name="T11" fmla="*/ 0 h 553"/>
                  <a:gd name="T12" fmla="*/ 0 w 781"/>
                  <a:gd name="T13" fmla="*/ 0 h 553"/>
                  <a:gd name="T14" fmla="*/ 0 w 781"/>
                  <a:gd name="T15" fmla="*/ 0 h 553"/>
                  <a:gd name="T16" fmla="*/ 0 w 781"/>
                  <a:gd name="T17" fmla="*/ 0 h 553"/>
                  <a:gd name="T18" fmla="*/ 0 w 781"/>
                  <a:gd name="T19" fmla="*/ 0 h 553"/>
                  <a:gd name="T20" fmla="*/ 0 w 781"/>
                  <a:gd name="T21" fmla="*/ 0 h 553"/>
                  <a:gd name="T22" fmla="*/ 0 w 781"/>
                  <a:gd name="T23" fmla="*/ 0 h 553"/>
                  <a:gd name="T24" fmla="*/ 0 w 781"/>
                  <a:gd name="T25" fmla="*/ 0 h 553"/>
                  <a:gd name="T26" fmla="*/ 0 w 781"/>
                  <a:gd name="T27" fmla="*/ 0 h 553"/>
                  <a:gd name="T28" fmla="*/ 0 w 781"/>
                  <a:gd name="T29" fmla="*/ 0 h 553"/>
                  <a:gd name="T30" fmla="*/ 0 w 781"/>
                  <a:gd name="T31" fmla="*/ 0 h 553"/>
                  <a:gd name="T32" fmla="*/ 0 w 781"/>
                  <a:gd name="T33" fmla="*/ 0 h 553"/>
                  <a:gd name="T34" fmla="*/ 0 w 781"/>
                  <a:gd name="T35" fmla="*/ 0 h 553"/>
                  <a:gd name="T36" fmla="*/ 0 w 781"/>
                  <a:gd name="T37" fmla="*/ 0 h 553"/>
                  <a:gd name="T38" fmla="*/ 0 w 781"/>
                  <a:gd name="T39" fmla="*/ 0 h 553"/>
                  <a:gd name="T40" fmla="*/ 0 w 781"/>
                  <a:gd name="T41" fmla="*/ 0 h 553"/>
                  <a:gd name="T42" fmla="*/ 0 w 781"/>
                  <a:gd name="T43" fmla="*/ 0 h 553"/>
                  <a:gd name="T44" fmla="*/ 0 w 781"/>
                  <a:gd name="T45" fmla="*/ 0 h 553"/>
                  <a:gd name="T46" fmla="*/ 0 w 781"/>
                  <a:gd name="T47" fmla="*/ 0 h 553"/>
                  <a:gd name="T48" fmla="*/ 0 w 781"/>
                  <a:gd name="T49" fmla="*/ 0 h 5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1"/>
                  <a:gd name="T76" fmla="*/ 0 h 553"/>
                  <a:gd name="T77" fmla="*/ 781 w 781"/>
                  <a:gd name="T78" fmla="*/ 553 h 5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1" h="553">
                    <a:moveTo>
                      <a:pt x="0" y="173"/>
                    </a:moveTo>
                    <a:lnTo>
                      <a:pt x="131" y="238"/>
                    </a:lnTo>
                    <a:lnTo>
                      <a:pt x="17" y="346"/>
                    </a:lnTo>
                    <a:lnTo>
                      <a:pt x="178" y="333"/>
                    </a:lnTo>
                    <a:lnTo>
                      <a:pt x="146" y="458"/>
                    </a:lnTo>
                    <a:lnTo>
                      <a:pt x="302" y="428"/>
                    </a:lnTo>
                    <a:lnTo>
                      <a:pt x="334" y="553"/>
                    </a:lnTo>
                    <a:lnTo>
                      <a:pt x="416" y="443"/>
                    </a:lnTo>
                    <a:lnTo>
                      <a:pt x="511" y="538"/>
                    </a:lnTo>
                    <a:lnTo>
                      <a:pt x="543" y="411"/>
                    </a:lnTo>
                    <a:lnTo>
                      <a:pt x="671" y="458"/>
                    </a:lnTo>
                    <a:lnTo>
                      <a:pt x="638" y="346"/>
                    </a:lnTo>
                    <a:lnTo>
                      <a:pt x="781" y="346"/>
                    </a:lnTo>
                    <a:lnTo>
                      <a:pt x="671" y="253"/>
                    </a:lnTo>
                    <a:lnTo>
                      <a:pt x="751" y="205"/>
                    </a:lnTo>
                    <a:lnTo>
                      <a:pt x="604" y="205"/>
                    </a:lnTo>
                    <a:lnTo>
                      <a:pt x="638" y="126"/>
                    </a:lnTo>
                    <a:lnTo>
                      <a:pt x="511" y="143"/>
                    </a:lnTo>
                    <a:lnTo>
                      <a:pt x="463" y="143"/>
                    </a:lnTo>
                    <a:lnTo>
                      <a:pt x="368" y="126"/>
                    </a:lnTo>
                    <a:lnTo>
                      <a:pt x="254" y="95"/>
                    </a:lnTo>
                    <a:lnTo>
                      <a:pt x="32" y="0"/>
                    </a:lnTo>
                    <a:lnTo>
                      <a:pt x="131" y="126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500" name="Freeform 45"/>
              <p:cNvSpPr>
                <a:spLocks/>
              </p:cNvSpPr>
              <p:nvPr/>
            </p:nvSpPr>
            <p:spPr bwMode="auto">
              <a:xfrm>
                <a:off x="2507" y="2836"/>
                <a:ext cx="180" cy="118"/>
              </a:xfrm>
              <a:custGeom>
                <a:avLst/>
                <a:gdLst>
                  <a:gd name="T0" fmla="*/ 1 w 359"/>
                  <a:gd name="T1" fmla="*/ 0 h 238"/>
                  <a:gd name="T2" fmla="*/ 1 w 359"/>
                  <a:gd name="T3" fmla="*/ 0 h 238"/>
                  <a:gd name="T4" fmla="*/ 1 w 359"/>
                  <a:gd name="T5" fmla="*/ 0 h 238"/>
                  <a:gd name="T6" fmla="*/ 1 w 359"/>
                  <a:gd name="T7" fmla="*/ 0 h 238"/>
                  <a:gd name="T8" fmla="*/ 1 w 359"/>
                  <a:gd name="T9" fmla="*/ 0 h 238"/>
                  <a:gd name="T10" fmla="*/ 1 w 359"/>
                  <a:gd name="T11" fmla="*/ 0 h 238"/>
                  <a:gd name="T12" fmla="*/ 1 w 359"/>
                  <a:gd name="T13" fmla="*/ 0 h 238"/>
                  <a:gd name="T14" fmla="*/ 1 w 359"/>
                  <a:gd name="T15" fmla="*/ 0 h 238"/>
                  <a:gd name="T16" fmla="*/ 1 w 359"/>
                  <a:gd name="T17" fmla="*/ 0 h 238"/>
                  <a:gd name="T18" fmla="*/ 1 w 359"/>
                  <a:gd name="T19" fmla="*/ 0 h 238"/>
                  <a:gd name="T20" fmla="*/ 1 w 359"/>
                  <a:gd name="T21" fmla="*/ 0 h 238"/>
                  <a:gd name="T22" fmla="*/ 1 w 359"/>
                  <a:gd name="T23" fmla="*/ 0 h 238"/>
                  <a:gd name="T24" fmla="*/ 1 w 359"/>
                  <a:gd name="T25" fmla="*/ 0 h 238"/>
                  <a:gd name="T26" fmla="*/ 1 w 359"/>
                  <a:gd name="T27" fmla="*/ 0 h 238"/>
                  <a:gd name="T28" fmla="*/ 1 w 359"/>
                  <a:gd name="T29" fmla="*/ 0 h 238"/>
                  <a:gd name="T30" fmla="*/ 1 w 359"/>
                  <a:gd name="T31" fmla="*/ 0 h 238"/>
                  <a:gd name="T32" fmla="*/ 1 w 359"/>
                  <a:gd name="T33" fmla="*/ 0 h 238"/>
                  <a:gd name="T34" fmla="*/ 1 w 359"/>
                  <a:gd name="T35" fmla="*/ 0 h 238"/>
                  <a:gd name="T36" fmla="*/ 1 w 359"/>
                  <a:gd name="T37" fmla="*/ 0 h 238"/>
                  <a:gd name="T38" fmla="*/ 1 w 359"/>
                  <a:gd name="T39" fmla="*/ 0 h 238"/>
                  <a:gd name="T40" fmla="*/ 1 w 359"/>
                  <a:gd name="T41" fmla="*/ 0 h 238"/>
                  <a:gd name="T42" fmla="*/ 1 w 359"/>
                  <a:gd name="T43" fmla="*/ 0 h 238"/>
                  <a:gd name="T44" fmla="*/ 1 w 359"/>
                  <a:gd name="T45" fmla="*/ 0 h 238"/>
                  <a:gd name="T46" fmla="*/ 1 w 359"/>
                  <a:gd name="T47" fmla="*/ 0 h 238"/>
                  <a:gd name="T48" fmla="*/ 1 w 359"/>
                  <a:gd name="T49" fmla="*/ 0 h 238"/>
                  <a:gd name="T50" fmla="*/ 1 w 359"/>
                  <a:gd name="T51" fmla="*/ 0 h 238"/>
                  <a:gd name="T52" fmla="*/ 1 w 359"/>
                  <a:gd name="T53" fmla="*/ 0 h 238"/>
                  <a:gd name="T54" fmla="*/ 0 w 359"/>
                  <a:gd name="T55" fmla="*/ 0 h 238"/>
                  <a:gd name="T56" fmla="*/ 1 w 359"/>
                  <a:gd name="T57" fmla="*/ 0 h 238"/>
                  <a:gd name="T58" fmla="*/ 1 w 359"/>
                  <a:gd name="T59" fmla="*/ 0 h 238"/>
                  <a:gd name="T60" fmla="*/ 1 w 359"/>
                  <a:gd name="T61" fmla="*/ 0 h 2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9"/>
                  <a:gd name="T94" fmla="*/ 0 h 238"/>
                  <a:gd name="T95" fmla="*/ 359 w 359"/>
                  <a:gd name="T96" fmla="*/ 238 h 23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9" h="238">
                    <a:moveTo>
                      <a:pt x="146" y="90"/>
                    </a:moveTo>
                    <a:lnTo>
                      <a:pt x="95" y="181"/>
                    </a:lnTo>
                    <a:lnTo>
                      <a:pt x="157" y="120"/>
                    </a:lnTo>
                    <a:lnTo>
                      <a:pt x="137" y="204"/>
                    </a:lnTo>
                    <a:lnTo>
                      <a:pt x="182" y="137"/>
                    </a:lnTo>
                    <a:lnTo>
                      <a:pt x="182" y="204"/>
                    </a:lnTo>
                    <a:lnTo>
                      <a:pt x="215" y="137"/>
                    </a:lnTo>
                    <a:lnTo>
                      <a:pt x="232" y="192"/>
                    </a:lnTo>
                    <a:lnTo>
                      <a:pt x="247" y="133"/>
                    </a:lnTo>
                    <a:lnTo>
                      <a:pt x="273" y="158"/>
                    </a:lnTo>
                    <a:lnTo>
                      <a:pt x="277" y="116"/>
                    </a:lnTo>
                    <a:lnTo>
                      <a:pt x="308" y="126"/>
                    </a:lnTo>
                    <a:lnTo>
                      <a:pt x="298" y="90"/>
                    </a:lnTo>
                    <a:lnTo>
                      <a:pt x="336" y="84"/>
                    </a:lnTo>
                    <a:lnTo>
                      <a:pt x="298" y="59"/>
                    </a:lnTo>
                    <a:lnTo>
                      <a:pt x="342" y="44"/>
                    </a:lnTo>
                    <a:lnTo>
                      <a:pt x="277" y="38"/>
                    </a:lnTo>
                    <a:lnTo>
                      <a:pt x="357" y="0"/>
                    </a:lnTo>
                    <a:lnTo>
                      <a:pt x="359" y="57"/>
                    </a:lnTo>
                    <a:lnTo>
                      <a:pt x="346" y="118"/>
                    </a:lnTo>
                    <a:lnTo>
                      <a:pt x="321" y="164"/>
                    </a:lnTo>
                    <a:lnTo>
                      <a:pt x="273" y="208"/>
                    </a:lnTo>
                    <a:lnTo>
                      <a:pt x="224" y="228"/>
                    </a:lnTo>
                    <a:lnTo>
                      <a:pt x="171" y="238"/>
                    </a:lnTo>
                    <a:lnTo>
                      <a:pt x="112" y="236"/>
                    </a:lnTo>
                    <a:lnTo>
                      <a:pt x="64" y="217"/>
                    </a:lnTo>
                    <a:lnTo>
                      <a:pt x="26" y="194"/>
                    </a:lnTo>
                    <a:lnTo>
                      <a:pt x="0" y="166"/>
                    </a:lnTo>
                    <a:lnTo>
                      <a:pt x="74" y="120"/>
                    </a:lnTo>
                    <a:lnTo>
                      <a:pt x="146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501" name="Freeform 46"/>
              <p:cNvSpPr>
                <a:spLocks/>
              </p:cNvSpPr>
              <p:nvPr/>
            </p:nvSpPr>
            <p:spPr bwMode="auto">
              <a:xfrm>
                <a:off x="2051" y="1787"/>
                <a:ext cx="1243" cy="1470"/>
              </a:xfrm>
              <a:custGeom>
                <a:avLst/>
                <a:gdLst>
                  <a:gd name="T0" fmla="*/ 0 w 2487"/>
                  <a:gd name="T1" fmla="*/ 1 h 2940"/>
                  <a:gd name="T2" fmla="*/ 0 w 2487"/>
                  <a:gd name="T3" fmla="*/ 1 h 2940"/>
                  <a:gd name="T4" fmla="*/ 0 w 2487"/>
                  <a:gd name="T5" fmla="*/ 1 h 2940"/>
                  <a:gd name="T6" fmla="*/ 0 w 2487"/>
                  <a:gd name="T7" fmla="*/ 1 h 2940"/>
                  <a:gd name="T8" fmla="*/ 0 w 2487"/>
                  <a:gd name="T9" fmla="*/ 1 h 2940"/>
                  <a:gd name="T10" fmla="*/ 0 w 2487"/>
                  <a:gd name="T11" fmla="*/ 1 h 2940"/>
                  <a:gd name="T12" fmla="*/ 0 w 2487"/>
                  <a:gd name="T13" fmla="*/ 1 h 2940"/>
                  <a:gd name="T14" fmla="*/ 0 w 2487"/>
                  <a:gd name="T15" fmla="*/ 1 h 2940"/>
                  <a:gd name="T16" fmla="*/ 0 w 2487"/>
                  <a:gd name="T17" fmla="*/ 1 h 2940"/>
                  <a:gd name="T18" fmla="*/ 0 w 2487"/>
                  <a:gd name="T19" fmla="*/ 1 h 2940"/>
                  <a:gd name="T20" fmla="*/ 0 w 2487"/>
                  <a:gd name="T21" fmla="*/ 1 h 2940"/>
                  <a:gd name="T22" fmla="*/ 0 w 2487"/>
                  <a:gd name="T23" fmla="*/ 1 h 2940"/>
                  <a:gd name="T24" fmla="*/ 0 w 2487"/>
                  <a:gd name="T25" fmla="*/ 1 h 2940"/>
                  <a:gd name="T26" fmla="*/ 0 w 2487"/>
                  <a:gd name="T27" fmla="*/ 1 h 2940"/>
                  <a:gd name="T28" fmla="*/ 0 w 2487"/>
                  <a:gd name="T29" fmla="*/ 1 h 2940"/>
                  <a:gd name="T30" fmla="*/ 0 w 2487"/>
                  <a:gd name="T31" fmla="*/ 1 h 2940"/>
                  <a:gd name="T32" fmla="*/ 0 w 2487"/>
                  <a:gd name="T33" fmla="*/ 1 h 2940"/>
                  <a:gd name="T34" fmla="*/ 0 w 2487"/>
                  <a:gd name="T35" fmla="*/ 1 h 2940"/>
                  <a:gd name="T36" fmla="*/ 0 w 2487"/>
                  <a:gd name="T37" fmla="*/ 1 h 2940"/>
                  <a:gd name="T38" fmla="*/ 0 w 2487"/>
                  <a:gd name="T39" fmla="*/ 1 h 2940"/>
                  <a:gd name="T40" fmla="*/ 0 w 2487"/>
                  <a:gd name="T41" fmla="*/ 1 h 2940"/>
                  <a:gd name="T42" fmla="*/ 0 w 2487"/>
                  <a:gd name="T43" fmla="*/ 1 h 2940"/>
                  <a:gd name="T44" fmla="*/ 0 w 2487"/>
                  <a:gd name="T45" fmla="*/ 1 h 2940"/>
                  <a:gd name="T46" fmla="*/ 0 w 2487"/>
                  <a:gd name="T47" fmla="*/ 1 h 2940"/>
                  <a:gd name="T48" fmla="*/ 0 w 2487"/>
                  <a:gd name="T49" fmla="*/ 1 h 2940"/>
                  <a:gd name="T50" fmla="*/ 0 w 2487"/>
                  <a:gd name="T51" fmla="*/ 1 h 2940"/>
                  <a:gd name="T52" fmla="*/ 0 w 2487"/>
                  <a:gd name="T53" fmla="*/ 0 h 2940"/>
                  <a:gd name="T54" fmla="*/ 0 w 2487"/>
                  <a:gd name="T55" fmla="*/ 1 h 2940"/>
                  <a:gd name="T56" fmla="*/ 0 w 2487"/>
                  <a:gd name="T57" fmla="*/ 1 h 2940"/>
                  <a:gd name="T58" fmla="*/ 0 w 2487"/>
                  <a:gd name="T59" fmla="*/ 1 h 2940"/>
                  <a:gd name="T60" fmla="*/ 0 w 2487"/>
                  <a:gd name="T61" fmla="*/ 1 h 2940"/>
                  <a:gd name="T62" fmla="*/ 0 w 2487"/>
                  <a:gd name="T63" fmla="*/ 1 h 2940"/>
                  <a:gd name="T64" fmla="*/ 0 w 2487"/>
                  <a:gd name="T65" fmla="*/ 1 h 2940"/>
                  <a:gd name="T66" fmla="*/ 0 w 2487"/>
                  <a:gd name="T67" fmla="*/ 1 h 2940"/>
                  <a:gd name="T68" fmla="*/ 0 w 2487"/>
                  <a:gd name="T69" fmla="*/ 1 h 2940"/>
                  <a:gd name="T70" fmla="*/ 0 w 2487"/>
                  <a:gd name="T71" fmla="*/ 1 h 2940"/>
                  <a:gd name="T72" fmla="*/ 0 w 2487"/>
                  <a:gd name="T73" fmla="*/ 1 h 2940"/>
                  <a:gd name="T74" fmla="*/ 0 w 2487"/>
                  <a:gd name="T75" fmla="*/ 1 h 2940"/>
                  <a:gd name="T76" fmla="*/ 0 w 2487"/>
                  <a:gd name="T77" fmla="*/ 1 h 2940"/>
                  <a:gd name="T78" fmla="*/ 0 w 2487"/>
                  <a:gd name="T79" fmla="*/ 1 h 2940"/>
                  <a:gd name="T80" fmla="*/ 0 w 2487"/>
                  <a:gd name="T81" fmla="*/ 1 h 2940"/>
                  <a:gd name="T82" fmla="*/ 0 w 2487"/>
                  <a:gd name="T83" fmla="*/ 1 h 2940"/>
                  <a:gd name="T84" fmla="*/ 0 w 2487"/>
                  <a:gd name="T85" fmla="*/ 1 h 2940"/>
                  <a:gd name="T86" fmla="*/ 0 w 2487"/>
                  <a:gd name="T87" fmla="*/ 1 h 2940"/>
                  <a:gd name="T88" fmla="*/ 0 w 2487"/>
                  <a:gd name="T89" fmla="*/ 1 h 2940"/>
                  <a:gd name="T90" fmla="*/ 0 w 2487"/>
                  <a:gd name="T91" fmla="*/ 1 h 2940"/>
                  <a:gd name="T92" fmla="*/ 0 w 2487"/>
                  <a:gd name="T93" fmla="*/ 1 h 2940"/>
                  <a:gd name="T94" fmla="*/ 0 w 2487"/>
                  <a:gd name="T95" fmla="*/ 1 h 2940"/>
                  <a:gd name="T96" fmla="*/ 0 w 2487"/>
                  <a:gd name="T97" fmla="*/ 1 h 2940"/>
                  <a:gd name="T98" fmla="*/ 0 w 2487"/>
                  <a:gd name="T99" fmla="*/ 1 h 29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87"/>
                  <a:gd name="T151" fmla="*/ 0 h 2940"/>
                  <a:gd name="T152" fmla="*/ 2487 w 2487"/>
                  <a:gd name="T153" fmla="*/ 2940 h 29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87" h="2940">
                    <a:moveTo>
                      <a:pt x="985" y="65"/>
                    </a:moveTo>
                    <a:lnTo>
                      <a:pt x="818" y="150"/>
                    </a:lnTo>
                    <a:lnTo>
                      <a:pt x="629" y="280"/>
                    </a:lnTo>
                    <a:lnTo>
                      <a:pt x="724" y="344"/>
                    </a:lnTo>
                    <a:lnTo>
                      <a:pt x="432" y="531"/>
                    </a:lnTo>
                    <a:lnTo>
                      <a:pt x="601" y="569"/>
                    </a:lnTo>
                    <a:lnTo>
                      <a:pt x="348" y="728"/>
                    </a:lnTo>
                    <a:lnTo>
                      <a:pt x="544" y="745"/>
                    </a:lnTo>
                    <a:lnTo>
                      <a:pt x="300" y="924"/>
                    </a:lnTo>
                    <a:lnTo>
                      <a:pt x="496" y="913"/>
                    </a:lnTo>
                    <a:lnTo>
                      <a:pt x="236" y="1129"/>
                    </a:lnTo>
                    <a:lnTo>
                      <a:pt x="460" y="1101"/>
                    </a:lnTo>
                    <a:lnTo>
                      <a:pt x="224" y="1335"/>
                    </a:lnTo>
                    <a:lnTo>
                      <a:pt x="441" y="1268"/>
                    </a:lnTo>
                    <a:lnTo>
                      <a:pt x="217" y="1567"/>
                    </a:lnTo>
                    <a:lnTo>
                      <a:pt x="470" y="1464"/>
                    </a:lnTo>
                    <a:lnTo>
                      <a:pt x="264" y="1801"/>
                    </a:lnTo>
                    <a:lnTo>
                      <a:pt x="517" y="1671"/>
                    </a:lnTo>
                    <a:lnTo>
                      <a:pt x="394" y="2036"/>
                    </a:lnTo>
                    <a:lnTo>
                      <a:pt x="656" y="1784"/>
                    </a:lnTo>
                    <a:lnTo>
                      <a:pt x="639" y="2092"/>
                    </a:lnTo>
                    <a:lnTo>
                      <a:pt x="844" y="1820"/>
                    </a:lnTo>
                    <a:lnTo>
                      <a:pt x="909" y="2061"/>
                    </a:lnTo>
                    <a:lnTo>
                      <a:pt x="1032" y="1791"/>
                    </a:lnTo>
                    <a:lnTo>
                      <a:pt x="1108" y="2008"/>
                    </a:lnTo>
                    <a:lnTo>
                      <a:pt x="1209" y="1727"/>
                    </a:lnTo>
                    <a:lnTo>
                      <a:pt x="1321" y="1930"/>
                    </a:lnTo>
                    <a:lnTo>
                      <a:pt x="1390" y="1662"/>
                    </a:lnTo>
                    <a:lnTo>
                      <a:pt x="1555" y="1848"/>
                    </a:lnTo>
                    <a:lnTo>
                      <a:pt x="1555" y="1578"/>
                    </a:lnTo>
                    <a:lnTo>
                      <a:pt x="1772" y="1791"/>
                    </a:lnTo>
                    <a:lnTo>
                      <a:pt x="1698" y="1445"/>
                    </a:lnTo>
                    <a:lnTo>
                      <a:pt x="1979" y="1690"/>
                    </a:lnTo>
                    <a:lnTo>
                      <a:pt x="1829" y="1306"/>
                    </a:lnTo>
                    <a:lnTo>
                      <a:pt x="2147" y="1521"/>
                    </a:lnTo>
                    <a:lnTo>
                      <a:pt x="1939" y="1158"/>
                    </a:lnTo>
                    <a:lnTo>
                      <a:pt x="2251" y="1249"/>
                    </a:lnTo>
                    <a:lnTo>
                      <a:pt x="2063" y="987"/>
                    </a:lnTo>
                    <a:lnTo>
                      <a:pt x="2282" y="987"/>
                    </a:lnTo>
                    <a:lnTo>
                      <a:pt x="2130" y="831"/>
                    </a:lnTo>
                    <a:lnTo>
                      <a:pt x="2287" y="801"/>
                    </a:lnTo>
                    <a:lnTo>
                      <a:pt x="2158" y="654"/>
                    </a:lnTo>
                    <a:lnTo>
                      <a:pt x="2259" y="607"/>
                    </a:lnTo>
                    <a:lnTo>
                      <a:pt x="2147" y="513"/>
                    </a:lnTo>
                    <a:lnTo>
                      <a:pt x="2204" y="401"/>
                    </a:lnTo>
                    <a:lnTo>
                      <a:pt x="2082" y="382"/>
                    </a:lnTo>
                    <a:lnTo>
                      <a:pt x="2120" y="251"/>
                    </a:lnTo>
                    <a:lnTo>
                      <a:pt x="1922" y="261"/>
                    </a:lnTo>
                    <a:lnTo>
                      <a:pt x="2017" y="139"/>
                    </a:lnTo>
                    <a:lnTo>
                      <a:pt x="1755" y="196"/>
                    </a:lnTo>
                    <a:lnTo>
                      <a:pt x="1791" y="46"/>
                    </a:lnTo>
                    <a:lnTo>
                      <a:pt x="1624" y="72"/>
                    </a:lnTo>
                    <a:lnTo>
                      <a:pt x="1417" y="0"/>
                    </a:lnTo>
                    <a:lnTo>
                      <a:pt x="1745" y="0"/>
                    </a:lnTo>
                    <a:lnTo>
                      <a:pt x="1962" y="38"/>
                    </a:lnTo>
                    <a:lnTo>
                      <a:pt x="2099" y="84"/>
                    </a:lnTo>
                    <a:lnTo>
                      <a:pt x="2204" y="150"/>
                    </a:lnTo>
                    <a:lnTo>
                      <a:pt x="2282" y="268"/>
                    </a:lnTo>
                    <a:lnTo>
                      <a:pt x="2346" y="426"/>
                    </a:lnTo>
                    <a:lnTo>
                      <a:pt x="2411" y="671"/>
                    </a:lnTo>
                    <a:lnTo>
                      <a:pt x="2449" y="905"/>
                    </a:lnTo>
                    <a:lnTo>
                      <a:pt x="2476" y="1147"/>
                    </a:lnTo>
                    <a:lnTo>
                      <a:pt x="2487" y="1363"/>
                    </a:lnTo>
                    <a:lnTo>
                      <a:pt x="2476" y="1578"/>
                    </a:lnTo>
                    <a:lnTo>
                      <a:pt x="2449" y="1698"/>
                    </a:lnTo>
                    <a:lnTo>
                      <a:pt x="2411" y="1755"/>
                    </a:lnTo>
                    <a:lnTo>
                      <a:pt x="2299" y="1829"/>
                    </a:lnTo>
                    <a:lnTo>
                      <a:pt x="2211" y="1877"/>
                    </a:lnTo>
                    <a:lnTo>
                      <a:pt x="2034" y="1924"/>
                    </a:lnTo>
                    <a:lnTo>
                      <a:pt x="1820" y="1968"/>
                    </a:lnTo>
                    <a:lnTo>
                      <a:pt x="1314" y="2054"/>
                    </a:lnTo>
                    <a:lnTo>
                      <a:pt x="1050" y="2120"/>
                    </a:lnTo>
                    <a:lnTo>
                      <a:pt x="854" y="2211"/>
                    </a:lnTo>
                    <a:lnTo>
                      <a:pt x="656" y="2335"/>
                    </a:lnTo>
                    <a:lnTo>
                      <a:pt x="460" y="2529"/>
                    </a:lnTo>
                    <a:lnTo>
                      <a:pt x="329" y="2681"/>
                    </a:lnTo>
                    <a:lnTo>
                      <a:pt x="217" y="2763"/>
                    </a:lnTo>
                    <a:lnTo>
                      <a:pt x="131" y="2791"/>
                    </a:lnTo>
                    <a:lnTo>
                      <a:pt x="84" y="2782"/>
                    </a:lnTo>
                    <a:lnTo>
                      <a:pt x="84" y="2829"/>
                    </a:lnTo>
                    <a:lnTo>
                      <a:pt x="131" y="2875"/>
                    </a:lnTo>
                    <a:lnTo>
                      <a:pt x="264" y="2875"/>
                    </a:lnTo>
                    <a:lnTo>
                      <a:pt x="160" y="2940"/>
                    </a:lnTo>
                    <a:lnTo>
                      <a:pt x="95" y="2940"/>
                    </a:lnTo>
                    <a:lnTo>
                      <a:pt x="48" y="2911"/>
                    </a:lnTo>
                    <a:lnTo>
                      <a:pt x="29" y="2865"/>
                    </a:lnTo>
                    <a:lnTo>
                      <a:pt x="29" y="2799"/>
                    </a:lnTo>
                    <a:lnTo>
                      <a:pt x="65" y="2660"/>
                    </a:lnTo>
                    <a:lnTo>
                      <a:pt x="84" y="2510"/>
                    </a:lnTo>
                    <a:lnTo>
                      <a:pt x="76" y="2335"/>
                    </a:lnTo>
                    <a:lnTo>
                      <a:pt x="29" y="1903"/>
                    </a:lnTo>
                    <a:lnTo>
                      <a:pt x="0" y="1557"/>
                    </a:lnTo>
                    <a:lnTo>
                      <a:pt x="0" y="1268"/>
                    </a:lnTo>
                    <a:lnTo>
                      <a:pt x="48" y="987"/>
                    </a:lnTo>
                    <a:lnTo>
                      <a:pt x="131" y="736"/>
                    </a:lnTo>
                    <a:lnTo>
                      <a:pt x="281" y="496"/>
                    </a:lnTo>
                    <a:lnTo>
                      <a:pt x="460" y="308"/>
                    </a:lnTo>
                    <a:lnTo>
                      <a:pt x="713" y="158"/>
                    </a:lnTo>
                    <a:lnTo>
                      <a:pt x="854" y="103"/>
                    </a:lnTo>
                    <a:lnTo>
                      <a:pt x="985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502" name="Freeform 47"/>
              <p:cNvSpPr>
                <a:spLocks/>
              </p:cNvSpPr>
              <p:nvPr/>
            </p:nvSpPr>
            <p:spPr bwMode="auto">
              <a:xfrm>
                <a:off x="2089" y="2725"/>
                <a:ext cx="1032" cy="532"/>
              </a:xfrm>
              <a:custGeom>
                <a:avLst/>
                <a:gdLst>
                  <a:gd name="T0" fmla="*/ 1 w 2063"/>
                  <a:gd name="T1" fmla="*/ 1 h 1063"/>
                  <a:gd name="T2" fmla="*/ 1 w 2063"/>
                  <a:gd name="T3" fmla="*/ 1 h 1063"/>
                  <a:gd name="T4" fmla="*/ 1 w 2063"/>
                  <a:gd name="T5" fmla="*/ 1 h 1063"/>
                  <a:gd name="T6" fmla="*/ 1 w 2063"/>
                  <a:gd name="T7" fmla="*/ 1 h 1063"/>
                  <a:gd name="T8" fmla="*/ 1 w 2063"/>
                  <a:gd name="T9" fmla="*/ 1 h 1063"/>
                  <a:gd name="T10" fmla="*/ 1 w 2063"/>
                  <a:gd name="T11" fmla="*/ 1 h 1063"/>
                  <a:gd name="T12" fmla="*/ 1 w 2063"/>
                  <a:gd name="T13" fmla="*/ 1 h 1063"/>
                  <a:gd name="T14" fmla="*/ 1 w 2063"/>
                  <a:gd name="T15" fmla="*/ 1 h 1063"/>
                  <a:gd name="T16" fmla="*/ 1 w 2063"/>
                  <a:gd name="T17" fmla="*/ 1 h 1063"/>
                  <a:gd name="T18" fmla="*/ 1 w 2063"/>
                  <a:gd name="T19" fmla="*/ 1 h 1063"/>
                  <a:gd name="T20" fmla="*/ 1 w 2063"/>
                  <a:gd name="T21" fmla="*/ 1 h 1063"/>
                  <a:gd name="T22" fmla="*/ 1 w 2063"/>
                  <a:gd name="T23" fmla="*/ 1 h 1063"/>
                  <a:gd name="T24" fmla="*/ 1 w 2063"/>
                  <a:gd name="T25" fmla="*/ 0 h 1063"/>
                  <a:gd name="T26" fmla="*/ 1 w 2063"/>
                  <a:gd name="T27" fmla="*/ 1 h 1063"/>
                  <a:gd name="T28" fmla="*/ 1 w 2063"/>
                  <a:gd name="T29" fmla="*/ 1 h 1063"/>
                  <a:gd name="T30" fmla="*/ 1 w 2063"/>
                  <a:gd name="T31" fmla="*/ 1 h 1063"/>
                  <a:gd name="T32" fmla="*/ 1 w 2063"/>
                  <a:gd name="T33" fmla="*/ 1 h 1063"/>
                  <a:gd name="T34" fmla="*/ 1 w 2063"/>
                  <a:gd name="T35" fmla="*/ 1 h 1063"/>
                  <a:gd name="T36" fmla="*/ 1 w 2063"/>
                  <a:gd name="T37" fmla="*/ 1 h 1063"/>
                  <a:gd name="T38" fmla="*/ 1 w 2063"/>
                  <a:gd name="T39" fmla="*/ 1 h 1063"/>
                  <a:gd name="T40" fmla="*/ 1 w 2063"/>
                  <a:gd name="T41" fmla="*/ 1 h 1063"/>
                  <a:gd name="T42" fmla="*/ 0 w 2063"/>
                  <a:gd name="T43" fmla="*/ 1 h 1063"/>
                  <a:gd name="T44" fmla="*/ 1 w 2063"/>
                  <a:gd name="T45" fmla="*/ 1 h 1063"/>
                  <a:gd name="T46" fmla="*/ 1 w 2063"/>
                  <a:gd name="T47" fmla="*/ 1 h 10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63"/>
                  <a:gd name="T73" fmla="*/ 0 h 1063"/>
                  <a:gd name="T74" fmla="*/ 2063 w 2063"/>
                  <a:gd name="T75" fmla="*/ 1063 h 10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63" h="1063">
                    <a:moveTo>
                      <a:pt x="67" y="1063"/>
                    </a:moveTo>
                    <a:lnTo>
                      <a:pt x="112" y="1055"/>
                    </a:lnTo>
                    <a:lnTo>
                      <a:pt x="215" y="988"/>
                    </a:lnTo>
                    <a:lnTo>
                      <a:pt x="337" y="886"/>
                    </a:lnTo>
                    <a:lnTo>
                      <a:pt x="496" y="728"/>
                    </a:lnTo>
                    <a:lnTo>
                      <a:pt x="732" y="504"/>
                    </a:lnTo>
                    <a:lnTo>
                      <a:pt x="880" y="390"/>
                    </a:lnTo>
                    <a:lnTo>
                      <a:pt x="1021" y="289"/>
                    </a:lnTo>
                    <a:lnTo>
                      <a:pt x="1162" y="232"/>
                    </a:lnTo>
                    <a:lnTo>
                      <a:pt x="1350" y="194"/>
                    </a:lnTo>
                    <a:lnTo>
                      <a:pt x="1567" y="139"/>
                    </a:lnTo>
                    <a:lnTo>
                      <a:pt x="1856" y="83"/>
                    </a:lnTo>
                    <a:lnTo>
                      <a:pt x="2063" y="0"/>
                    </a:lnTo>
                    <a:lnTo>
                      <a:pt x="1398" y="148"/>
                    </a:lnTo>
                    <a:lnTo>
                      <a:pt x="1086" y="224"/>
                    </a:lnTo>
                    <a:lnTo>
                      <a:pt x="901" y="306"/>
                    </a:lnTo>
                    <a:lnTo>
                      <a:pt x="666" y="475"/>
                    </a:lnTo>
                    <a:lnTo>
                      <a:pt x="451" y="699"/>
                    </a:lnTo>
                    <a:lnTo>
                      <a:pt x="272" y="893"/>
                    </a:lnTo>
                    <a:lnTo>
                      <a:pt x="141" y="981"/>
                    </a:lnTo>
                    <a:lnTo>
                      <a:pt x="55" y="998"/>
                    </a:lnTo>
                    <a:lnTo>
                      <a:pt x="0" y="988"/>
                    </a:lnTo>
                    <a:lnTo>
                      <a:pt x="67" y="10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503" name="Freeform 48"/>
              <p:cNvSpPr>
                <a:spLocks/>
              </p:cNvSpPr>
              <p:nvPr/>
            </p:nvSpPr>
            <p:spPr bwMode="auto">
              <a:xfrm>
                <a:off x="3200" y="1876"/>
                <a:ext cx="1125" cy="742"/>
              </a:xfrm>
              <a:custGeom>
                <a:avLst/>
                <a:gdLst>
                  <a:gd name="T0" fmla="*/ 1 w 2249"/>
                  <a:gd name="T1" fmla="*/ 1 h 1483"/>
                  <a:gd name="T2" fmla="*/ 1 w 2249"/>
                  <a:gd name="T3" fmla="*/ 1 h 1483"/>
                  <a:gd name="T4" fmla="*/ 1 w 2249"/>
                  <a:gd name="T5" fmla="*/ 1 h 1483"/>
                  <a:gd name="T6" fmla="*/ 1 w 2249"/>
                  <a:gd name="T7" fmla="*/ 1 h 1483"/>
                  <a:gd name="T8" fmla="*/ 1 w 2249"/>
                  <a:gd name="T9" fmla="*/ 1 h 1483"/>
                  <a:gd name="T10" fmla="*/ 1 w 2249"/>
                  <a:gd name="T11" fmla="*/ 1 h 1483"/>
                  <a:gd name="T12" fmla="*/ 1 w 2249"/>
                  <a:gd name="T13" fmla="*/ 1 h 1483"/>
                  <a:gd name="T14" fmla="*/ 1 w 2249"/>
                  <a:gd name="T15" fmla="*/ 1 h 1483"/>
                  <a:gd name="T16" fmla="*/ 1 w 2249"/>
                  <a:gd name="T17" fmla="*/ 1 h 1483"/>
                  <a:gd name="T18" fmla="*/ 1 w 2249"/>
                  <a:gd name="T19" fmla="*/ 1 h 1483"/>
                  <a:gd name="T20" fmla="*/ 1 w 2249"/>
                  <a:gd name="T21" fmla="*/ 1 h 1483"/>
                  <a:gd name="T22" fmla="*/ 1 w 2249"/>
                  <a:gd name="T23" fmla="*/ 1 h 1483"/>
                  <a:gd name="T24" fmla="*/ 1 w 2249"/>
                  <a:gd name="T25" fmla="*/ 1 h 1483"/>
                  <a:gd name="T26" fmla="*/ 1 w 2249"/>
                  <a:gd name="T27" fmla="*/ 1 h 1483"/>
                  <a:gd name="T28" fmla="*/ 1 w 2249"/>
                  <a:gd name="T29" fmla="*/ 1 h 1483"/>
                  <a:gd name="T30" fmla="*/ 1 w 2249"/>
                  <a:gd name="T31" fmla="*/ 1 h 1483"/>
                  <a:gd name="T32" fmla="*/ 1 w 2249"/>
                  <a:gd name="T33" fmla="*/ 1 h 1483"/>
                  <a:gd name="T34" fmla="*/ 1 w 2249"/>
                  <a:gd name="T35" fmla="*/ 1 h 1483"/>
                  <a:gd name="T36" fmla="*/ 1 w 2249"/>
                  <a:gd name="T37" fmla="*/ 1 h 1483"/>
                  <a:gd name="T38" fmla="*/ 1 w 2249"/>
                  <a:gd name="T39" fmla="*/ 1 h 1483"/>
                  <a:gd name="T40" fmla="*/ 1 w 2249"/>
                  <a:gd name="T41" fmla="*/ 1 h 1483"/>
                  <a:gd name="T42" fmla="*/ 1 w 2249"/>
                  <a:gd name="T43" fmla="*/ 1 h 1483"/>
                  <a:gd name="T44" fmla="*/ 1 w 2249"/>
                  <a:gd name="T45" fmla="*/ 1 h 1483"/>
                  <a:gd name="T46" fmla="*/ 1 w 2249"/>
                  <a:gd name="T47" fmla="*/ 1 h 1483"/>
                  <a:gd name="T48" fmla="*/ 1 w 2249"/>
                  <a:gd name="T49" fmla="*/ 1 h 1483"/>
                  <a:gd name="T50" fmla="*/ 1 w 2249"/>
                  <a:gd name="T51" fmla="*/ 1 h 1483"/>
                  <a:gd name="T52" fmla="*/ 1 w 2249"/>
                  <a:gd name="T53" fmla="*/ 1 h 1483"/>
                  <a:gd name="T54" fmla="*/ 0 w 2249"/>
                  <a:gd name="T55" fmla="*/ 0 h 1483"/>
                  <a:gd name="T56" fmla="*/ 1 w 2249"/>
                  <a:gd name="T57" fmla="*/ 1 h 1483"/>
                  <a:gd name="T58" fmla="*/ 1 w 2249"/>
                  <a:gd name="T59" fmla="*/ 1 h 1483"/>
                  <a:gd name="T60" fmla="*/ 1 w 2249"/>
                  <a:gd name="T61" fmla="*/ 1 h 1483"/>
                  <a:gd name="T62" fmla="*/ 1 w 2249"/>
                  <a:gd name="T63" fmla="*/ 1 h 1483"/>
                  <a:gd name="T64" fmla="*/ 1 w 2249"/>
                  <a:gd name="T65" fmla="*/ 1 h 1483"/>
                  <a:gd name="T66" fmla="*/ 1 w 2249"/>
                  <a:gd name="T67" fmla="*/ 1 h 1483"/>
                  <a:gd name="T68" fmla="*/ 1 w 2249"/>
                  <a:gd name="T69" fmla="*/ 1 h 1483"/>
                  <a:gd name="T70" fmla="*/ 1 w 2249"/>
                  <a:gd name="T71" fmla="*/ 1 h 1483"/>
                  <a:gd name="T72" fmla="*/ 1 w 2249"/>
                  <a:gd name="T73" fmla="*/ 1 h 1483"/>
                  <a:gd name="T74" fmla="*/ 1 w 2249"/>
                  <a:gd name="T75" fmla="*/ 1 h 14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49"/>
                  <a:gd name="T115" fmla="*/ 0 h 1483"/>
                  <a:gd name="T116" fmla="*/ 2249 w 2249"/>
                  <a:gd name="T117" fmla="*/ 1483 h 148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49" h="1483">
                    <a:moveTo>
                      <a:pt x="260" y="1044"/>
                    </a:moveTo>
                    <a:lnTo>
                      <a:pt x="253" y="855"/>
                    </a:lnTo>
                    <a:lnTo>
                      <a:pt x="215" y="669"/>
                    </a:lnTo>
                    <a:lnTo>
                      <a:pt x="177" y="475"/>
                    </a:lnTo>
                    <a:lnTo>
                      <a:pt x="140" y="325"/>
                    </a:lnTo>
                    <a:lnTo>
                      <a:pt x="196" y="475"/>
                    </a:lnTo>
                    <a:lnTo>
                      <a:pt x="243" y="698"/>
                    </a:lnTo>
                    <a:lnTo>
                      <a:pt x="317" y="698"/>
                    </a:lnTo>
                    <a:lnTo>
                      <a:pt x="277" y="745"/>
                    </a:lnTo>
                    <a:lnTo>
                      <a:pt x="384" y="764"/>
                    </a:lnTo>
                    <a:lnTo>
                      <a:pt x="308" y="855"/>
                    </a:lnTo>
                    <a:lnTo>
                      <a:pt x="431" y="808"/>
                    </a:lnTo>
                    <a:lnTo>
                      <a:pt x="329" y="998"/>
                    </a:lnTo>
                    <a:lnTo>
                      <a:pt x="477" y="895"/>
                    </a:lnTo>
                    <a:lnTo>
                      <a:pt x="393" y="1137"/>
                    </a:lnTo>
                    <a:lnTo>
                      <a:pt x="553" y="968"/>
                    </a:lnTo>
                    <a:lnTo>
                      <a:pt x="496" y="1220"/>
                    </a:lnTo>
                    <a:lnTo>
                      <a:pt x="637" y="1025"/>
                    </a:lnTo>
                    <a:lnTo>
                      <a:pt x="629" y="1306"/>
                    </a:lnTo>
                    <a:lnTo>
                      <a:pt x="741" y="1080"/>
                    </a:lnTo>
                    <a:lnTo>
                      <a:pt x="768" y="1306"/>
                    </a:lnTo>
                    <a:lnTo>
                      <a:pt x="853" y="1110"/>
                    </a:lnTo>
                    <a:lnTo>
                      <a:pt x="907" y="1314"/>
                    </a:lnTo>
                    <a:lnTo>
                      <a:pt x="966" y="1127"/>
                    </a:lnTo>
                    <a:lnTo>
                      <a:pt x="1030" y="1285"/>
                    </a:lnTo>
                    <a:lnTo>
                      <a:pt x="1059" y="1127"/>
                    </a:lnTo>
                    <a:lnTo>
                      <a:pt x="1133" y="1278"/>
                    </a:lnTo>
                    <a:lnTo>
                      <a:pt x="1161" y="1118"/>
                    </a:lnTo>
                    <a:lnTo>
                      <a:pt x="1256" y="1220"/>
                    </a:lnTo>
                    <a:lnTo>
                      <a:pt x="1245" y="1097"/>
                    </a:lnTo>
                    <a:lnTo>
                      <a:pt x="1359" y="1213"/>
                    </a:lnTo>
                    <a:lnTo>
                      <a:pt x="1338" y="1061"/>
                    </a:lnTo>
                    <a:lnTo>
                      <a:pt x="1488" y="1137"/>
                    </a:lnTo>
                    <a:lnTo>
                      <a:pt x="1407" y="1015"/>
                    </a:lnTo>
                    <a:lnTo>
                      <a:pt x="1603" y="1070"/>
                    </a:lnTo>
                    <a:lnTo>
                      <a:pt x="1471" y="960"/>
                    </a:lnTo>
                    <a:lnTo>
                      <a:pt x="1686" y="987"/>
                    </a:lnTo>
                    <a:lnTo>
                      <a:pt x="1521" y="867"/>
                    </a:lnTo>
                    <a:lnTo>
                      <a:pt x="1751" y="895"/>
                    </a:lnTo>
                    <a:lnTo>
                      <a:pt x="1526" y="781"/>
                    </a:lnTo>
                    <a:lnTo>
                      <a:pt x="1762" y="726"/>
                    </a:lnTo>
                    <a:lnTo>
                      <a:pt x="1521" y="688"/>
                    </a:lnTo>
                    <a:lnTo>
                      <a:pt x="1698" y="604"/>
                    </a:lnTo>
                    <a:lnTo>
                      <a:pt x="1488" y="585"/>
                    </a:lnTo>
                    <a:lnTo>
                      <a:pt x="1603" y="492"/>
                    </a:lnTo>
                    <a:lnTo>
                      <a:pt x="1443" y="511"/>
                    </a:lnTo>
                    <a:lnTo>
                      <a:pt x="1498" y="435"/>
                    </a:lnTo>
                    <a:lnTo>
                      <a:pt x="1359" y="464"/>
                    </a:lnTo>
                    <a:lnTo>
                      <a:pt x="1395" y="418"/>
                    </a:lnTo>
                    <a:lnTo>
                      <a:pt x="1283" y="428"/>
                    </a:lnTo>
                    <a:lnTo>
                      <a:pt x="1314" y="390"/>
                    </a:lnTo>
                    <a:lnTo>
                      <a:pt x="1078" y="352"/>
                    </a:lnTo>
                    <a:lnTo>
                      <a:pt x="861" y="317"/>
                    </a:lnTo>
                    <a:lnTo>
                      <a:pt x="618" y="230"/>
                    </a:lnTo>
                    <a:lnTo>
                      <a:pt x="308" y="89"/>
                    </a:lnTo>
                    <a:lnTo>
                      <a:pt x="0" y="0"/>
                    </a:lnTo>
                    <a:lnTo>
                      <a:pt x="355" y="89"/>
                    </a:lnTo>
                    <a:lnTo>
                      <a:pt x="648" y="222"/>
                    </a:lnTo>
                    <a:lnTo>
                      <a:pt x="947" y="317"/>
                    </a:lnTo>
                    <a:lnTo>
                      <a:pt x="1407" y="371"/>
                    </a:lnTo>
                    <a:lnTo>
                      <a:pt x="1791" y="483"/>
                    </a:lnTo>
                    <a:lnTo>
                      <a:pt x="2044" y="622"/>
                    </a:lnTo>
                    <a:lnTo>
                      <a:pt x="2194" y="745"/>
                    </a:lnTo>
                    <a:lnTo>
                      <a:pt x="2249" y="819"/>
                    </a:lnTo>
                    <a:lnTo>
                      <a:pt x="2249" y="855"/>
                    </a:lnTo>
                    <a:lnTo>
                      <a:pt x="2182" y="846"/>
                    </a:lnTo>
                    <a:lnTo>
                      <a:pt x="2053" y="987"/>
                    </a:lnTo>
                    <a:lnTo>
                      <a:pt x="1715" y="1220"/>
                    </a:lnTo>
                    <a:lnTo>
                      <a:pt x="1488" y="1325"/>
                    </a:lnTo>
                    <a:lnTo>
                      <a:pt x="1161" y="1435"/>
                    </a:lnTo>
                    <a:lnTo>
                      <a:pt x="880" y="1483"/>
                    </a:lnTo>
                    <a:lnTo>
                      <a:pt x="553" y="1454"/>
                    </a:lnTo>
                    <a:lnTo>
                      <a:pt x="355" y="1435"/>
                    </a:lnTo>
                    <a:lnTo>
                      <a:pt x="253" y="1418"/>
                    </a:lnTo>
                    <a:lnTo>
                      <a:pt x="260" y="1230"/>
                    </a:lnTo>
                    <a:lnTo>
                      <a:pt x="260" y="10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  <p:sp>
            <p:nvSpPr>
              <p:cNvPr id="19504" name="Freeform 49"/>
              <p:cNvSpPr>
                <a:spLocks/>
              </p:cNvSpPr>
              <p:nvPr/>
            </p:nvSpPr>
            <p:spPr bwMode="auto">
              <a:xfrm>
                <a:off x="3322" y="2267"/>
                <a:ext cx="1003" cy="383"/>
              </a:xfrm>
              <a:custGeom>
                <a:avLst/>
                <a:gdLst>
                  <a:gd name="T0" fmla="*/ 0 w 2006"/>
                  <a:gd name="T1" fmla="*/ 0 h 767"/>
                  <a:gd name="T2" fmla="*/ 1 w 2006"/>
                  <a:gd name="T3" fmla="*/ 0 h 767"/>
                  <a:gd name="T4" fmla="*/ 1 w 2006"/>
                  <a:gd name="T5" fmla="*/ 0 h 767"/>
                  <a:gd name="T6" fmla="*/ 1 w 2006"/>
                  <a:gd name="T7" fmla="*/ 0 h 767"/>
                  <a:gd name="T8" fmla="*/ 1 w 2006"/>
                  <a:gd name="T9" fmla="*/ 0 h 767"/>
                  <a:gd name="T10" fmla="*/ 1 w 2006"/>
                  <a:gd name="T11" fmla="*/ 0 h 767"/>
                  <a:gd name="T12" fmla="*/ 1 w 2006"/>
                  <a:gd name="T13" fmla="*/ 0 h 767"/>
                  <a:gd name="T14" fmla="*/ 1 w 2006"/>
                  <a:gd name="T15" fmla="*/ 0 h 767"/>
                  <a:gd name="T16" fmla="*/ 1 w 2006"/>
                  <a:gd name="T17" fmla="*/ 0 h 767"/>
                  <a:gd name="T18" fmla="*/ 1 w 2006"/>
                  <a:gd name="T19" fmla="*/ 0 h 767"/>
                  <a:gd name="T20" fmla="*/ 1 w 2006"/>
                  <a:gd name="T21" fmla="*/ 0 h 767"/>
                  <a:gd name="T22" fmla="*/ 1 w 2006"/>
                  <a:gd name="T23" fmla="*/ 0 h 767"/>
                  <a:gd name="T24" fmla="*/ 1 w 2006"/>
                  <a:gd name="T25" fmla="*/ 0 h 767"/>
                  <a:gd name="T26" fmla="*/ 1 w 2006"/>
                  <a:gd name="T27" fmla="*/ 0 h 767"/>
                  <a:gd name="T28" fmla="*/ 1 w 2006"/>
                  <a:gd name="T29" fmla="*/ 0 h 767"/>
                  <a:gd name="T30" fmla="*/ 1 w 2006"/>
                  <a:gd name="T31" fmla="*/ 0 h 767"/>
                  <a:gd name="T32" fmla="*/ 1 w 2006"/>
                  <a:gd name="T33" fmla="*/ 0 h 767"/>
                  <a:gd name="T34" fmla="*/ 1 w 2006"/>
                  <a:gd name="T35" fmla="*/ 0 h 767"/>
                  <a:gd name="T36" fmla="*/ 1 w 2006"/>
                  <a:gd name="T37" fmla="*/ 0 h 767"/>
                  <a:gd name="T38" fmla="*/ 1 w 2006"/>
                  <a:gd name="T39" fmla="*/ 0 h 767"/>
                  <a:gd name="T40" fmla="*/ 1 w 2006"/>
                  <a:gd name="T41" fmla="*/ 0 h 767"/>
                  <a:gd name="T42" fmla="*/ 1 w 2006"/>
                  <a:gd name="T43" fmla="*/ 0 h 767"/>
                  <a:gd name="T44" fmla="*/ 1 w 2006"/>
                  <a:gd name="T45" fmla="*/ 0 h 767"/>
                  <a:gd name="T46" fmla="*/ 1 w 2006"/>
                  <a:gd name="T47" fmla="*/ 0 h 767"/>
                  <a:gd name="T48" fmla="*/ 1 w 2006"/>
                  <a:gd name="T49" fmla="*/ 0 h 767"/>
                  <a:gd name="T50" fmla="*/ 0 w 2006"/>
                  <a:gd name="T51" fmla="*/ 0 h 767"/>
                  <a:gd name="T52" fmla="*/ 0 w 2006"/>
                  <a:gd name="T53" fmla="*/ 0 h 7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06"/>
                  <a:gd name="T82" fmla="*/ 0 h 767"/>
                  <a:gd name="T83" fmla="*/ 2006 w 2006"/>
                  <a:gd name="T84" fmla="*/ 767 h 7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06" h="767">
                    <a:moveTo>
                      <a:pt x="0" y="738"/>
                    </a:moveTo>
                    <a:lnTo>
                      <a:pt x="122" y="767"/>
                    </a:lnTo>
                    <a:lnTo>
                      <a:pt x="318" y="767"/>
                    </a:lnTo>
                    <a:lnTo>
                      <a:pt x="637" y="738"/>
                    </a:lnTo>
                    <a:lnTo>
                      <a:pt x="994" y="666"/>
                    </a:lnTo>
                    <a:lnTo>
                      <a:pt x="1295" y="573"/>
                    </a:lnTo>
                    <a:lnTo>
                      <a:pt x="1622" y="439"/>
                    </a:lnTo>
                    <a:lnTo>
                      <a:pt x="1865" y="308"/>
                    </a:lnTo>
                    <a:lnTo>
                      <a:pt x="1960" y="198"/>
                    </a:lnTo>
                    <a:lnTo>
                      <a:pt x="1996" y="122"/>
                    </a:lnTo>
                    <a:lnTo>
                      <a:pt x="2006" y="65"/>
                    </a:lnTo>
                    <a:lnTo>
                      <a:pt x="2006" y="46"/>
                    </a:lnTo>
                    <a:lnTo>
                      <a:pt x="1977" y="0"/>
                    </a:lnTo>
                    <a:lnTo>
                      <a:pt x="1939" y="19"/>
                    </a:lnTo>
                    <a:lnTo>
                      <a:pt x="1932" y="131"/>
                    </a:lnTo>
                    <a:lnTo>
                      <a:pt x="1856" y="227"/>
                    </a:lnTo>
                    <a:lnTo>
                      <a:pt x="1763" y="299"/>
                    </a:lnTo>
                    <a:lnTo>
                      <a:pt x="1612" y="363"/>
                    </a:lnTo>
                    <a:lnTo>
                      <a:pt x="1323" y="497"/>
                    </a:lnTo>
                    <a:lnTo>
                      <a:pt x="601" y="692"/>
                    </a:lnTo>
                    <a:lnTo>
                      <a:pt x="327" y="719"/>
                    </a:lnTo>
                    <a:lnTo>
                      <a:pt x="150" y="711"/>
                    </a:lnTo>
                    <a:lnTo>
                      <a:pt x="55" y="692"/>
                    </a:lnTo>
                    <a:lnTo>
                      <a:pt x="46" y="666"/>
                    </a:lnTo>
                    <a:lnTo>
                      <a:pt x="34" y="590"/>
                    </a:lnTo>
                    <a:lnTo>
                      <a:pt x="0" y="7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400" b="1" dirty="0"/>
              </a:p>
            </p:txBody>
          </p:sp>
        </p:grpSp>
        <p:sp>
          <p:nvSpPr>
            <p:cNvPr id="19461" name="AutoShape 54"/>
            <p:cNvSpPr>
              <a:spLocks noChangeArrowheads="1"/>
            </p:cNvSpPr>
            <p:nvPr/>
          </p:nvSpPr>
          <p:spPr bwMode="auto">
            <a:xfrm>
              <a:off x="2689225" y="1936750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757363"/>
              <a:ext cx="569913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Box 30"/>
            <p:cNvSpPr txBox="1">
              <a:spLocks noChangeArrowheads="1"/>
            </p:cNvSpPr>
            <p:nvPr/>
          </p:nvSpPr>
          <p:spPr bwMode="auto">
            <a:xfrm>
              <a:off x="1571625" y="2533650"/>
              <a:ext cx="130968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 dirty="0"/>
                <a:t>Human </a:t>
              </a:r>
            </a:p>
            <a:p>
              <a:pPr algn="ctr" eaLnBrk="1" hangingPunct="1"/>
              <a:r>
                <a:rPr lang="en-US" sz="1200" b="1" dirty="0"/>
                <a:t>Hepatocytes</a:t>
              </a:r>
            </a:p>
            <a:p>
              <a:pPr algn="ctr" eaLnBrk="1" hangingPunct="1"/>
              <a:r>
                <a:rPr lang="en-US" sz="1200" b="1" dirty="0"/>
                <a:t>(10 donor pool)</a:t>
              </a:r>
            </a:p>
          </p:txBody>
        </p:sp>
        <p:sp>
          <p:nvSpPr>
            <p:cNvPr id="19464" name="AutoShape 54"/>
            <p:cNvSpPr>
              <a:spLocks noChangeArrowheads="1"/>
            </p:cNvSpPr>
            <p:nvPr/>
          </p:nvSpPr>
          <p:spPr bwMode="auto">
            <a:xfrm>
              <a:off x="1231900" y="1936750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pic>
          <p:nvPicPr>
            <p:cNvPr id="194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81375" y="1766888"/>
              <a:ext cx="569913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Box 30"/>
            <p:cNvSpPr txBox="1">
              <a:spLocks noChangeArrowheads="1"/>
            </p:cNvSpPr>
            <p:nvPr/>
          </p:nvSpPr>
          <p:spPr bwMode="auto">
            <a:xfrm>
              <a:off x="3052763" y="2533650"/>
              <a:ext cx="1200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 dirty="0"/>
                <a:t>Add Chemical</a:t>
              </a:r>
            </a:p>
            <a:p>
              <a:pPr algn="ctr" eaLnBrk="1" hangingPunct="1"/>
              <a:r>
                <a:rPr lang="en-US" sz="1200" b="1" dirty="0"/>
                <a:t>(1 and 10 </a:t>
              </a:r>
              <a:r>
                <a:rPr lang="en-US" sz="1200" b="1" dirty="0">
                  <a:latin typeface="Symbol" pitchFamily="18" charset="2"/>
                </a:rPr>
                <a:t>m</a:t>
              </a:r>
              <a:r>
                <a:rPr lang="en-US" sz="1200" b="1" dirty="0"/>
                <a:t>M)</a:t>
              </a:r>
            </a:p>
          </p:txBody>
        </p:sp>
        <p:sp>
          <p:nvSpPr>
            <p:cNvPr id="19472" name="AutoShape 54"/>
            <p:cNvSpPr>
              <a:spLocks noChangeArrowheads="1"/>
            </p:cNvSpPr>
            <p:nvPr/>
          </p:nvSpPr>
          <p:spPr bwMode="auto">
            <a:xfrm>
              <a:off x="4213225" y="1993900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pic>
          <p:nvPicPr>
            <p:cNvPr id="194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9175" y="1804988"/>
              <a:ext cx="569913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TextBox 30"/>
            <p:cNvSpPr txBox="1">
              <a:spLocks noChangeArrowheads="1"/>
            </p:cNvSpPr>
            <p:nvPr/>
          </p:nvSpPr>
          <p:spPr bwMode="auto">
            <a:xfrm>
              <a:off x="4438650" y="2533650"/>
              <a:ext cx="136207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/>
                <a:t>Remove Aliquots at 15, 30, 60, 120 min</a:t>
              </a:r>
            </a:p>
          </p:txBody>
        </p:sp>
        <p:sp>
          <p:nvSpPr>
            <p:cNvPr id="159" name="Teardrop 158"/>
            <p:cNvSpPr/>
            <p:nvPr/>
          </p:nvSpPr>
          <p:spPr bwMode="auto">
            <a:xfrm rot="18966619">
              <a:off x="4962525" y="1728788"/>
              <a:ext cx="119063" cy="123825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rgbClr val="246049"/>
                </a:solidFill>
                <a:latin typeface="Arial" pitchFamily="34" charset="0"/>
              </a:endParaRPr>
            </a:p>
          </p:txBody>
        </p:sp>
        <p:pic>
          <p:nvPicPr>
            <p:cNvPr id="19477" name="Picture 13" descr="C:\Documents and Settings\rthomas\Local Settings\Temporary Internet Files\Content.IE5\4VB10BF7\MCj034044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50" y="1246188"/>
              <a:ext cx="32385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5" descr="http://www.agilent.com/about/newsroom/lsca/imagelibrary/images/cag_28_LC-MS-system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6150" y="1760538"/>
              <a:ext cx="1033463" cy="73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AutoShape 54"/>
            <p:cNvSpPr>
              <a:spLocks noChangeArrowheads="1"/>
            </p:cNvSpPr>
            <p:nvPr/>
          </p:nvSpPr>
          <p:spPr bwMode="auto">
            <a:xfrm>
              <a:off x="5575300" y="1946275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sp>
          <p:nvSpPr>
            <p:cNvPr id="19482" name="TextBox 30"/>
            <p:cNvSpPr txBox="1">
              <a:spLocks noChangeArrowheads="1"/>
            </p:cNvSpPr>
            <p:nvPr/>
          </p:nvSpPr>
          <p:spPr bwMode="auto">
            <a:xfrm>
              <a:off x="5934075" y="2533650"/>
              <a:ext cx="13620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/>
                <a:t>Analytical Chemistry</a:t>
              </a:r>
            </a:p>
          </p:txBody>
        </p:sp>
        <p:sp>
          <p:nvSpPr>
            <p:cNvPr id="19484" name="AutoShape 54"/>
            <p:cNvSpPr>
              <a:spLocks noChangeArrowheads="1"/>
            </p:cNvSpPr>
            <p:nvPr/>
          </p:nvSpPr>
          <p:spPr bwMode="auto">
            <a:xfrm>
              <a:off x="7194550" y="1936750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pic>
          <p:nvPicPr>
            <p:cNvPr id="19486" name="Picture 16"/>
            <p:cNvPicPr>
              <a:picLocks noChangeAspect="1" noChangeArrowheads="1"/>
            </p:cNvPicPr>
            <p:nvPr/>
          </p:nvPicPr>
          <p:blipFill>
            <a:blip r:embed="rId5"/>
            <a:srcRect l="2177" t="15172" r="23962" b="4138"/>
            <a:stretch>
              <a:fillRect/>
            </a:stretch>
          </p:blipFill>
          <p:spPr bwMode="auto">
            <a:xfrm>
              <a:off x="7715250" y="1771650"/>
              <a:ext cx="10572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7" name="TextBox 30"/>
            <p:cNvSpPr txBox="1">
              <a:spLocks noChangeArrowheads="1"/>
            </p:cNvSpPr>
            <p:nvPr/>
          </p:nvSpPr>
          <p:spPr bwMode="auto">
            <a:xfrm>
              <a:off x="7551738" y="2533650"/>
              <a:ext cx="13620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/>
                <a:t>Hepatic Clearance</a:t>
              </a: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647700" y="2828925"/>
            <a:ext cx="8266113" cy="1931988"/>
            <a:chOff x="647700" y="3314700"/>
            <a:chExt cx="8266113" cy="1931988"/>
          </a:xfrm>
        </p:grpSpPr>
        <p:pic>
          <p:nvPicPr>
            <p:cNvPr id="19465" name="Picture 4" descr="http://www.adithimedx.com/Vacutainer.jpg"/>
            <p:cNvPicPr>
              <a:picLocks noChangeAspect="1" noChangeArrowheads="1"/>
            </p:cNvPicPr>
            <p:nvPr/>
          </p:nvPicPr>
          <p:blipFill>
            <a:blip r:embed="rId6"/>
            <a:srcRect l="51666" r="32906" b="35107"/>
            <a:stretch>
              <a:fillRect/>
            </a:stretch>
          </p:blipFill>
          <p:spPr bwMode="auto">
            <a:xfrm>
              <a:off x="647700" y="3314700"/>
              <a:ext cx="30638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AutoShape 54"/>
            <p:cNvSpPr>
              <a:spLocks noChangeArrowheads="1"/>
            </p:cNvSpPr>
            <p:nvPr/>
          </p:nvSpPr>
          <p:spPr bwMode="auto">
            <a:xfrm>
              <a:off x="1260475" y="3746500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sp>
          <p:nvSpPr>
            <p:cNvPr id="19467" name="TextBox 30"/>
            <p:cNvSpPr txBox="1">
              <a:spLocks noChangeArrowheads="1"/>
            </p:cNvSpPr>
            <p:nvPr/>
          </p:nvSpPr>
          <p:spPr bwMode="auto">
            <a:xfrm>
              <a:off x="1609725" y="4600575"/>
              <a:ext cx="12239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 dirty="0"/>
                <a:t>Human</a:t>
              </a:r>
            </a:p>
            <a:p>
              <a:pPr algn="ctr" eaLnBrk="1" hangingPunct="1"/>
              <a:r>
                <a:rPr lang="en-US" sz="1200" b="1" dirty="0"/>
                <a:t>Plasma</a:t>
              </a:r>
            </a:p>
            <a:p>
              <a:pPr algn="ctr" eaLnBrk="1" hangingPunct="1"/>
              <a:r>
                <a:rPr lang="en-US" sz="1200" b="1" dirty="0"/>
                <a:t>(6 donor pool)</a:t>
              </a:r>
            </a:p>
          </p:txBody>
        </p:sp>
        <p:sp>
          <p:nvSpPr>
            <p:cNvPr id="19468" name="AutoShape 54"/>
            <p:cNvSpPr>
              <a:spLocks noChangeArrowheads="1"/>
            </p:cNvSpPr>
            <p:nvPr/>
          </p:nvSpPr>
          <p:spPr bwMode="auto">
            <a:xfrm>
              <a:off x="2717800" y="3756025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sp>
          <p:nvSpPr>
            <p:cNvPr id="19471" name="TextBox 30"/>
            <p:cNvSpPr txBox="1">
              <a:spLocks noChangeArrowheads="1"/>
            </p:cNvSpPr>
            <p:nvPr/>
          </p:nvSpPr>
          <p:spPr bwMode="auto">
            <a:xfrm>
              <a:off x="3148013" y="4600575"/>
              <a:ext cx="1200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 dirty="0"/>
                <a:t>Add Chemical</a:t>
              </a:r>
            </a:p>
            <a:p>
              <a:pPr algn="ctr" eaLnBrk="1" hangingPunct="1"/>
              <a:r>
                <a:rPr lang="en-US" sz="1200" b="1" dirty="0"/>
                <a:t>(1 and 10 </a:t>
              </a:r>
              <a:r>
                <a:rPr lang="en-US" sz="1200" b="1" dirty="0">
                  <a:latin typeface="Symbol" pitchFamily="18" charset="2"/>
                </a:rPr>
                <a:t>m</a:t>
              </a:r>
              <a:r>
                <a:rPr lang="en-US" sz="1200" b="1" dirty="0"/>
                <a:t>M)</a:t>
              </a:r>
            </a:p>
          </p:txBody>
        </p:sp>
        <p:sp>
          <p:nvSpPr>
            <p:cNvPr id="19473" name="AutoShape 54"/>
            <p:cNvSpPr>
              <a:spLocks noChangeArrowheads="1"/>
            </p:cNvSpPr>
            <p:nvPr/>
          </p:nvSpPr>
          <p:spPr bwMode="auto">
            <a:xfrm>
              <a:off x="4241800" y="3813175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sp>
          <p:nvSpPr>
            <p:cNvPr id="19480" name="AutoShape 54"/>
            <p:cNvSpPr>
              <a:spLocks noChangeArrowheads="1"/>
            </p:cNvSpPr>
            <p:nvPr/>
          </p:nvSpPr>
          <p:spPr bwMode="auto">
            <a:xfrm>
              <a:off x="5603875" y="3765550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pic>
          <p:nvPicPr>
            <p:cNvPr id="19481" name="Picture 15" descr="http://www.agilent.com/about/newsroom/lsca/imagelibrary/images/cag_28_LC-MS-system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4725" y="3532188"/>
              <a:ext cx="1033463" cy="73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3" name="TextBox 30"/>
            <p:cNvSpPr txBox="1">
              <a:spLocks noChangeArrowheads="1"/>
            </p:cNvSpPr>
            <p:nvPr/>
          </p:nvSpPr>
          <p:spPr bwMode="auto">
            <a:xfrm>
              <a:off x="5886450" y="4600575"/>
              <a:ext cx="13620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/>
                <a:t>Analytical Chemistry</a:t>
              </a:r>
            </a:p>
          </p:txBody>
        </p:sp>
        <p:sp>
          <p:nvSpPr>
            <p:cNvPr id="19485" name="AutoShape 54"/>
            <p:cNvSpPr>
              <a:spLocks noChangeArrowheads="1"/>
            </p:cNvSpPr>
            <p:nvPr/>
          </p:nvSpPr>
          <p:spPr bwMode="auto">
            <a:xfrm>
              <a:off x="7223125" y="3756025"/>
              <a:ext cx="358775" cy="282575"/>
            </a:xfrm>
            <a:prstGeom prst="rightArrow">
              <a:avLst>
                <a:gd name="adj1" fmla="val 50000"/>
                <a:gd name="adj2" fmla="val 41305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1" dirty="0"/>
            </a:p>
          </p:txBody>
        </p:sp>
        <p:sp>
          <p:nvSpPr>
            <p:cNvPr id="19488" name="TextBox 30"/>
            <p:cNvSpPr txBox="1">
              <a:spLocks noChangeArrowheads="1"/>
            </p:cNvSpPr>
            <p:nvPr/>
          </p:nvSpPr>
          <p:spPr bwMode="auto">
            <a:xfrm>
              <a:off x="7551738" y="3667125"/>
              <a:ext cx="13620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/>
                <a:t>Plasma Protein Binding</a:t>
              </a:r>
            </a:p>
          </p:txBody>
        </p:sp>
        <p:pic>
          <p:nvPicPr>
            <p:cNvPr id="19489" name="Picture 23" descr="C:\Documents and Settings\rthomas\Local Settings\Temporary Internet Files\Content.IE5\3FRSKJ2G\MCj04338960000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225" y="3378200"/>
              <a:ext cx="1052513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3" descr="C:\Documents and Settings\rthomas\Local Settings\Temporary Internet Files\Content.IE5\3FRSKJ2G\MCj04338960000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97238" y="3409950"/>
              <a:ext cx="1052512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2" name="TextBox 30"/>
            <p:cNvSpPr txBox="1">
              <a:spLocks noChangeArrowheads="1"/>
            </p:cNvSpPr>
            <p:nvPr/>
          </p:nvSpPr>
          <p:spPr bwMode="auto">
            <a:xfrm>
              <a:off x="4665663" y="4616450"/>
              <a:ext cx="10350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 dirty="0"/>
                <a:t>Equilibrium</a:t>
              </a:r>
            </a:p>
            <a:p>
              <a:pPr algn="ctr" eaLnBrk="1" hangingPunct="1"/>
              <a:r>
                <a:rPr lang="en-US" sz="1200" b="1" dirty="0"/>
                <a:t>Dialysis</a:t>
              </a:r>
            </a:p>
          </p:txBody>
        </p:sp>
        <p:pic>
          <p:nvPicPr>
            <p:cNvPr id="19493" name="Picture 4" descr="Rapid Equilibrium Dialysis Device (RED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65675" y="3721100"/>
              <a:ext cx="71596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24588"/>
            <a:ext cx="1905000" cy="228600"/>
          </a:xfrm>
        </p:spPr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4800600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Combine experimental data with PK Model to estimate </a:t>
            </a:r>
          </a:p>
          <a:p>
            <a:pPr algn="ctr"/>
            <a:r>
              <a:rPr lang="en-US" sz="2400" dirty="0" smtClean="0"/>
              <a:t>dose-to-concentration scaling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“Reverse Toxicokinetics”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BPAD 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24050"/>
            <a:ext cx="8305800" cy="43434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BPAD = BPAC / C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/ DR</a:t>
            </a:r>
          </a:p>
          <a:p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BPAC and C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/ DR ~ log-normal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BPAC: lowest AC50 for pathway assays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Estimate protective BPAD as the lower 99% tail (BPAD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Add in uncertainty and take the lower 95% bound on BPAD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to give a more protective lower bound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BPADL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99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(“L” for lower)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29225" y="1052713"/>
            <a:ext cx="3810000" cy="2170732"/>
            <a:chOff x="5029200" y="1052713"/>
            <a:chExt cx="3810000" cy="2170732"/>
          </a:xfrm>
        </p:grpSpPr>
        <p:grpSp>
          <p:nvGrpSpPr>
            <p:cNvPr id="5" name="Group 6"/>
            <p:cNvGrpSpPr/>
            <p:nvPr/>
          </p:nvGrpSpPr>
          <p:grpSpPr>
            <a:xfrm>
              <a:off x="5029200" y="1052713"/>
              <a:ext cx="3810000" cy="2170732"/>
              <a:chOff x="5638800" y="1052713"/>
              <a:chExt cx="3200400" cy="1876163"/>
            </a:xfrm>
          </p:grpSpPr>
          <p:pic>
            <p:nvPicPr>
              <p:cNvPr id="52225" name="Picture 1" descr="\\Aa.ad.epa.gov\Ord\RTP\Users\R-Z\rjudson\Net MyDocuments\Papers\05 HT Risk Assessment\normalv3.jpeg"/>
              <p:cNvPicPr>
                <a:picLocks noChangeAspect="1" noChangeArrowheads="1"/>
              </p:cNvPicPr>
              <p:nvPr/>
            </p:nvPicPr>
            <p:blipFill>
              <a:blip r:embed="rId2"/>
              <a:srcRect t="3105" b="18143"/>
              <a:stretch>
                <a:fillRect/>
              </a:stretch>
            </p:blipFill>
            <p:spPr bwMode="auto">
              <a:xfrm>
                <a:off x="5638800" y="1052713"/>
                <a:ext cx="3200400" cy="1575226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369244" y="2636264"/>
                <a:ext cx="1645020" cy="29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BPAD Distribution</a:t>
                </a:r>
                <a:endParaRPr lang="en-US" b="1" dirty="0"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5697712" y="1551454"/>
              <a:ext cx="2377440" cy="1009250"/>
              <a:chOff x="5697712" y="1551454"/>
              <a:chExt cx="2377440" cy="100925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5697712" y="2377824"/>
                <a:ext cx="2377440" cy="1828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9192333">
                <a:off x="6263381" y="1551454"/>
                <a:ext cx="11512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Population</a:t>
                </a:r>
              </a:p>
              <a:p>
                <a:r>
                  <a:rPr lang="en-US" dirty="0" smtClean="0"/>
                  <a:t>Variability</a:t>
                </a:r>
                <a:endParaRPr lang="en-US" dirty="0"/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>
              <a:off x="5401876" y="1349224"/>
              <a:ext cx="3057773" cy="1221809"/>
              <a:chOff x="5401876" y="1349224"/>
              <a:chExt cx="3057773" cy="1221809"/>
            </a:xfrm>
          </p:grpSpPr>
          <p:sp>
            <p:nvSpPr>
              <p:cNvPr id="16" name="TextBox 15"/>
              <p:cNvSpPr txBox="1"/>
              <p:nvPr/>
            </p:nvSpPr>
            <p:spPr>
              <a:xfrm rot="18868941">
                <a:off x="7679467" y="1790852"/>
                <a:ext cx="1221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Uncertainty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7764716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401876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>
              <a:off x="5208519" y="1848099"/>
              <a:ext cx="839461" cy="711965"/>
              <a:chOff x="5208519" y="1848099"/>
              <a:chExt cx="839461" cy="711965"/>
            </a:xfrm>
          </p:grpSpPr>
          <p:sp>
            <p:nvSpPr>
              <p:cNvPr id="18" name="TextBox 17"/>
              <p:cNvSpPr txBox="1"/>
              <p:nvPr/>
            </p:nvSpPr>
            <p:spPr>
              <a:xfrm rot="19436792">
                <a:off x="5208519" y="1848099"/>
                <a:ext cx="839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BPADL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310948" y="2331464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40" y="228600"/>
            <a:ext cx="851806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609975" y="2762250"/>
            <a:ext cx="714375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81425" y="2767214"/>
            <a:ext cx="1495425" cy="690361"/>
            <a:chOff x="3609975" y="2090938"/>
            <a:chExt cx="3810000" cy="1822546"/>
          </a:xfrm>
        </p:grpSpPr>
        <p:pic>
          <p:nvPicPr>
            <p:cNvPr id="19" name="Picture 1" descr="\\Aa.ad.epa.gov\Ord\RTP\Users\R-Z\rjudson\Net MyDocuments\Papers\05 HT Risk Assessment\normalv3.jpeg"/>
            <p:cNvPicPr>
              <a:picLocks noChangeAspect="1" noChangeArrowheads="1"/>
            </p:cNvPicPr>
            <p:nvPr/>
          </p:nvPicPr>
          <p:blipFill>
            <a:blip r:embed="rId3" cstate="print"/>
            <a:srcRect t="3105" b="18143"/>
            <a:stretch>
              <a:fillRect/>
            </a:stretch>
          </p:blipFill>
          <p:spPr bwMode="auto">
            <a:xfrm>
              <a:off x="3609975" y="2090938"/>
              <a:ext cx="3810000" cy="1822546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 bwMode="auto">
            <a:xfrm>
              <a:off x="4297537" y="3396999"/>
              <a:ext cx="2377440" cy="1828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21" name="Group 16"/>
            <p:cNvGrpSpPr/>
            <p:nvPr/>
          </p:nvGrpSpPr>
          <p:grpSpPr>
            <a:xfrm>
              <a:off x="3982651" y="3461257"/>
              <a:ext cx="2972440" cy="76200"/>
              <a:chOff x="5401876" y="2423032"/>
              <a:chExt cx="2972440" cy="7620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7764716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401876" y="2423032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 bwMode="auto">
            <a:xfrm>
              <a:off x="3891723" y="336968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16808</TotalTime>
  <Words>1378</Words>
  <Application>Microsoft Office PowerPoint</Application>
  <PresentationFormat>On-screen Show (4:3)</PresentationFormat>
  <Paragraphs>302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Blank Presentation</vt:lpstr>
      <vt:lpstr>1_Blank Presentation</vt:lpstr>
      <vt:lpstr>Acrobat Document</vt:lpstr>
      <vt:lpstr>  Computational Toxicology and High-Throughput Risk Assessment</vt:lpstr>
      <vt:lpstr>EPA CompTox Research</vt:lpstr>
      <vt:lpstr>Model ToxCast Application</vt:lpstr>
      <vt:lpstr>Model ToxCast Application: High-Throughput Risk Assessment (HTRA)</vt:lpstr>
      <vt:lpstr>HTRA Outline</vt:lpstr>
      <vt:lpstr>Example concentration-response curves</vt:lpstr>
      <vt:lpstr>Slide 7</vt:lpstr>
      <vt:lpstr>BPAD Probability Distribution</vt:lpstr>
      <vt:lpstr>Slide 9</vt:lpstr>
      <vt:lpstr>Slide 10</vt:lpstr>
      <vt:lpstr>Conazoles and Liver Hypertrophy</vt:lpstr>
      <vt:lpstr>Conazole / CAR/PXR results</vt:lpstr>
      <vt:lpstr>Conazole Summary</vt:lpstr>
      <vt:lpstr>HTRA Summary</vt:lpstr>
      <vt:lpstr>Slide 15</vt:lpstr>
      <vt:lpstr>Slide 16</vt:lpstr>
      <vt:lpstr>What is a dispersant?</vt:lpstr>
      <vt:lpstr>Goals of the NCCT Oil Dispersants Project</vt:lpstr>
      <vt:lpstr>Assay Technologies Used</vt:lpstr>
      <vt:lpstr>Dispersant Cytotoxicity Results</vt:lpstr>
      <vt:lpstr>In vitro assay issues to watch for</vt:lpstr>
      <vt:lpstr>Concentration-Response Profiles for ER in test samples</vt:lpstr>
      <vt:lpstr>Dispersant Endocrine Assay Results</vt:lpstr>
      <vt:lpstr>Biological Pathway Results for Dispersants</vt:lpstr>
      <vt:lpstr>Dispersant Conclusions</vt:lpstr>
      <vt:lpstr>Thank You for Listening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Kavlock</dc:creator>
  <cp:lastModifiedBy>rjudson</cp:lastModifiedBy>
  <cp:revision>318</cp:revision>
  <dcterms:created xsi:type="dcterms:W3CDTF">2009-08-19T23:33:28Z</dcterms:created>
  <dcterms:modified xsi:type="dcterms:W3CDTF">2011-04-11T16:02:03Z</dcterms:modified>
</cp:coreProperties>
</file>