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343" r:id="rId4"/>
    <p:sldId id="321" r:id="rId5"/>
    <p:sldId id="342" r:id="rId6"/>
    <p:sldId id="344" r:id="rId7"/>
    <p:sldId id="340" r:id="rId8"/>
    <p:sldId id="338" r:id="rId9"/>
    <p:sldId id="339" r:id="rId10"/>
    <p:sldId id="285" r:id="rId11"/>
    <p:sldId id="271" r:id="rId12"/>
    <p:sldId id="287" r:id="rId13"/>
    <p:sldId id="319" r:id="rId14"/>
    <p:sldId id="320" r:id="rId15"/>
    <p:sldId id="314" r:id="rId16"/>
    <p:sldId id="316" r:id="rId17"/>
    <p:sldId id="288" r:id="rId18"/>
    <p:sldId id="290" r:id="rId19"/>
    <p:sldId id="325" r:id="rId20"/>
    <p:sldId id="292" r:id="rId21"/>
    <p:sldId id="293" r:id="rId22"/>
    <p:sldId id="326" r:id="rId23"/>
    <p:sldId id="295" r:id="rId24"/>
    <p:sldId id="346" r:id="rId25"/>
    <p:sldId id="301" r:id="rId26"/>
    <p:sldId id="302" r:id="rId27"/>
    <p:sldId id="345" r:id="rId28"/>
    <p:sldId id="331" r:id="rId29"/>
    <p:sldId id="327" r:id="rId30"/>
    <p:sldId id="328" r:id="rId31"/>
    <p:sldId id="3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605" autoAdjust="0"/>
  </p:normalViewPr>
  <p:slideViewPr>
    <p:cSldViewPr snapToGrid="0">
      <p:cViewPr varScale="1">
        <p:scale>
          <a:sx n="67" d="100"/>
          <a:sy n="67" d="100"/>
        </p:scale>
        <p:origin x="1032"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E69AC-2CDC-4E58-8F5F-622716C565CD}"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943C4-A44A-421D-AF12-5FBD21F78A2A}" type="slidenum">
              <a:rPr lang="en-US" smtClean="0"/>
              <a:t>‹#›</a:t>
            </a:fld>
            <a:endParaRPr lang="en-US"/>
          </a:p>
        </p:txBody>
      </p:sp>
    </p:spTree>
    <p:extLst>
      <p:ext uri="{BB962C8B-B14F-4D97-AF65-F5344CB8AC3E}">
        <p14:creationId xmlns:p14="http://schemas.microsoft.com/office/powerpoint/2010/main" val="347269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IRSS</a:t>
            </a:r>
            <a:r>
              <a:rPr lang="en-US" baseline="0" dirty="0"/>
              <a:t> and the</a:t>
            </a:r>
            <a:r>
              <a:rPr lang="en-US" dirty="0"/>
              <a:t> organizers Judy,</a:t>
            </a:r>
            <a:r>
              <a:rPr lang="en-US" baseline="0" dirty="0"/>
              <a:t> Holger, and Meghan for inviting me to talk with you today.</a:t>
            </a:r>
            <a:endParaRPr lang="en-US" dirty="0"/>
          </a:p>
          <a:p>
            <a:r>
              <a:rPr lang="en-US" dirty="0"/>
              <a:t>-My</a:t>
            </a:r>
            <a:r>
              <a:rPr lang="en-US" baseline="0" dirty="0"/>
              <a:t> goal for this half of the webinar is to provide you with a short introduction to lung EVs from a Respiratory Toxicology perspective. </a:t>
            </a:r>
          </a:p>
        </p:txBody>
      </p:sp>
      <p:sp>
        <p:nvSpPr>
          <p:cNvPr id="4" name="Slide Number Placeholder 3"/>
          <p:cNvSpPr>
            <a:spLocks noGrp="1"/>
          </p:cNvSpPr>
          <p:nvPr>
            <p:ph type="sldNum" sz="quarter" idx="10"/>
          </p:nvPr>
        </p:nvSpPr>
        <p:spPr/>
        <p:txBody>
          <a:bodyPr/>
          <a:lstStyle/>
          <a:p>
            <a:fld id="{8EE943C4-A44A-421D-AF12-5FBD21F78A2A}" type="slidenum">
              <a:rPr lang="en-US" smtClean="0"/>
              <a:t>1</a:t>
            </a:fld>
            <a:endParaRPr lang="en-US"/>
          </a:p>
        </p:txBody>
      </p:sp>
    </p:spTree>
    <p:extLst>
      <p:ext uri="{BB962C8B-B14F-4D97-AF65-F5344CB8AC3E}">
        <p14:creationId xmlns:p14="http://schemas.microsoft.com/office/powerpoint/2010/main" val="1571221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t>-We know that two of the key airway cell types involved in the response to ozone are airway epithelial cells and macrophages, which release cytokines to attract inflammatory cells to the lung.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t>-Based on what we know about </a:t>
            </a:r>
            <a:r>
              <a:rPr lang="en-US" sz="1300" dirty="0"/>
              <a:t>EVs as a mediator of intercellular communication,</a:t>
            </a:r>
            <a:r>
              <a:rPr lang="en-US" sz="1300" baseline="0" dirty="0"/>
              <a:t> i</a:t>
            </a:r>
            <a:r>
              <a:rPr lang="en-US" sz="1300" dirty="0"/>
              <a:t>t is likely that</a:t>
            </a:r>
            <a:r>
              <a:rPr lang="en-US" sz="1300" baseline="0" dirty="0"/>
              <a:t> EVs play a role in regulating the responses to Ozone.</a:t>
            </a:r>
            <a:endParaRPr lang="en-US" sz="1300" dirty="0"/>
          </a:p>
          <a:p>
            <a:pPr marL="0" indent="0">
              <a:buFontTx/>
              <a:buNone/>
            </a:pPr>
            <a:r>
              <a:rPr lang="en-US" sz="1300" baseline="0" dirty="0"/>
              <a:t>-We specifically hypothesized that this could be through alterations in the </a:t>
            </a:r>
            <a:r>
              <a:rPr lang="en-US" sz="1300" dirty="0"/>
              <a:t>miRNA</a:t>
            </a:r>
            <a:r>
              <a:rPr lang="en-US" sz="1300" baseline="0" dirty="0"/>
              <a:t> content of EVs and resulting changes in gene expression in the cells which take up the EVs released into their microenvironment.</a:t>
            </a:r>
          </a:p>
          <a:p>
            <a:pPr marL="0" indent="0">
              <a:buFontTx/>
              <a:buNone/>
            </a:pPr>
            <a:endParaRPr lang="en-US" sz="1300" dirty="0"/>
          </a:p>
        </p:txBody>
      </p:sp>
      <p:sp>
        <p:nvSpPr>
          <p:cNvPr id="4" name="Slide Number Placeholder 3"/>
          <p:cNvSpPr>
            <a:spLocks noGrp="1"/>
          </p:cNvSpPr>
          <p:nvPr>
            <p:ph type="sldNum" sz="quarter" idx="10"/>
          </p:nvPr>
        </p:nvSpPr>
        <p:spPr/>
        <p:txBody>
          <a:bodyPr/>
          <a:lstStyle/>
          <a:p>
            <a:fld id="{DE4FA789-7A1C-4806-97BD-D8F05A8267B2}" type="slidenum">
              <a:rPr lang="en-US" smtClean="0"/>
              <a:t>10</a:t>
            </a:fld>
            <a:endParaRPr lang="en-US"/>
          </a:p>
        </p:txBody>
      </p:sp>
    </p:spTree>
    <p:extLst>
      <p:ext uri="{BB962C8B-B14F-4D97-AF65-F5344CB8AC3E}">
        <p14:creationId xmlns:p14="http://schemas.microsoft.com/office/powerpoint/2010/main" val="63422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aseline="0" dirty="0"/>
              <a:t>-To begin exploring this idea, we used an acute Ozone-exposure model</a:t>
            </a:r>
          </a:p>
          <a:p>
            <a:r>
              <a:rPr lang="en-US" sz="1300" dirty="0"/>
              <a:t>-where</a:t>
            </a:r>
            <a:r>
              <a:rPr lang="en-US" sz="1300" baseline="0" dirty="0"/>
              <a:t> adult, female B6 mice were exposed to </a:t>
            </a:r>
            <a:r>
              <a:rPr lang="en-US" sz="1300" dirty="0"/>
              <a:t>Filtered air, 1ppm or 2 ppm ozone</a:t>
            </a:r>
            <a:r>
              <a:rPr lang="en-US" sz="1300" baseline="0" dirty="0"/>
              <a:t> for 3h</a:t>
            </a:r>
            <a:endParaRPr lang="en-US" sz="1300" dirty="0"/>
          </a:p>
          <a:p>
            <a:pPr marL="0" indent="0">
              <a:buFontTx/>
              <a:buNone/>
            </a:pPr>
            <a:r>
              <a:rPr lang="en-US" sz="1300" dirty="0"/>
              <a:t>-24 hours later we</a:t>
            </a:r>
            <a:r>
              <a:rPr lang="en-US" sz="1300" baseline="0" dirty="0"/>
              <a:t> collected </a:t>
            </a:r>
            <a:r>
              <a:rPr lang="en-US" sz="1300" baseline="0" dirty="0" err="1"/>
              <a:t>bronchoalveolar</a:t>
            </a:r>
            <a:r>
              <a:rPr lang="en-US" sz="1300" baseline="0" dirty="0"/>
              <a:t> lavage fluid to examine both inflammation and injury, as well as capture EVs.</a:t>
            </a:r>
          </a:p>
          <a:p>
            <a:pPr algn="l"/>
            <a:endParaRPr lang="en-US" sz="1300" dirty="0">
              <a:latin typeface="Arial" panose="020B0604020202020204" pitchFamily="34" charset="0"/>
              <a:cs typeface="Arial" panose="020B0604020202020204" pitchFamily="34" charset="0"/>
            </a:endParaRPr>
          </a:p>
          <a:p>
            <a:pPr algn="l"/>
            <a:r>
              <a:rPr lang="en-US" sz="1300" dirty="0">
                <a:latin typeface="Arial" panose="020B0604020202020204" pitchFamily="34" charset="0"/>
                <a:cs typeface="Arial" panose="020B0604020202020204" pitchFamily="34" charset="0"/>
              </a:rPr>
              <a:t>Note on dose: 1,2</a:t>
            </a:r>
            <a:r>
              <a:rPr lang="en-US" sz="1300" baseline="0" dirty="0">
                <a:latin typeface="Arial" panose="020B0604020202020204" pitchFamily="34" charset="0"/>
                <a:cs typeface="Arial" panose="020B0604020202020204" pitchFamily="34" charset="0"/>
              </a:rPr>
              <a:t> in mice =</a:t>
            </a:r>
            <a:r>
              <a:rPr lang="en-US" sz="1300" dirty="0">
                <a:latin typeface="Arial" panose="020B0604020202020204" pitchFamily="34" charset="0"/>
                <a:cs typeface="Arial" panose="020B0604020202020204" pitchFamily="34" charset="0"/>
              </a:rPr>
              <a:t> 0.2 and 0.4 ppm in humans. Mice require 4-5x</a:t>
            </a:r>
            <a:r>
              <a:rPr lang="en-US" sz="1300" baseline="0" dirty="0">
                <a:latin typeface="Arial" panose="020B0604020202020204" pitchFamily="34" charset="0"/>
                <a:cs typeface="Arial" panose="020B0604020202020204" pitchFamily="34" charset="0"/>
              </a:rPr>
              <a:t> more ozone to induce comparable lung inflammation to exercising humans (nose breathers).</a:t>
            </a:r>
            <a:r>
              <a:rPr lang="en-US" sz="1300" dirty="0">
                <a:latin typeface="Arial" panose="020B0604020202020204" pitchFamily="34" charset="0"/>
                <a:cs typeface="Arial" panose="020B0604020202020204" pitchFamily="34" charset="0"/>
              </a:rPr>
              <a:t> 10-30fold higher than NAAQS.</a:t>
            </a:r>
            <a:r>
              <a:rPr lang="en-US" sz="1300" baseline="0" dirty="0">
                <a:latin typeface="Arial" panose="020B0604020202020204" pitchFamily="34" charset="0"/>
                <a:cs typeface="Arial" panose="020B0604020202020204" pitchFamily="34" charset="0"/>
              </a:rPr>
              <a:t> </a:t>
            </a:r>
          </a:p>
          <a:p>
            <a:pPr algn="l"/>
            <a:r>
              <a:rPr lang="en-US" sz="1300" baseline="0" dirty="0">
                <a:latin typeface="Arial" panose="020B0604020202020204" pitchFamily="34" charset="0"/>
                <a:cs typeface="Arial" panose="020B0604020202020204" pitchFamily="34" charset="0"/>
              </a:rPr>
              <a:t>Note on timing: 21h gives a good snapshot of all the inflammatory processes (peaks of responses are all different) and it is also a good time point for doing co-exposures.</a:t>
            </a:r>
          </a:p>
          <a:p>
            <a:pPr algn="l"/>
            <a:endParaRPr lang="en-US" sz="1300" baseline="0" dirty="0">
              <a:latin typeface="Arial" panose="020B0604020202020204" pitchFamily="34" charset="0"/>
              <a:cs typeface="Arial" panose="020B0604020202020204" pitchFamily="34" charset="0"/>
            </a:endParaRPr>
          </a:p>
          <a:p>
            <a:pPr algn="l"/>
            <a:r>
              <a:rPr lang="en-US" sz="1300" baseline="0" dirty="0">
                <a:latin typeface="Arial" panose="020B0604020202020204" pitchFamily="34" charset="0"/>
                <a:cs typeface="Arial" panose="020B0604020202020204" pitchFamily="34" charset="0"/>
              </a:rPr>
              <a:t>Note on female mice only?: </a:t>
            </a:r>
          </a:p>
          <a:p>
            <a:pPr algn="l"/>
            <a:endParaRPr lang="en-US" sz="1300" dirty="0">
              <a:latin typeface="Arial" panose="020B0604020202020204" pitchFamily="34" charset="0"/>
              <a:cs typeface="Arial" panose="020B0604020202020204" pitchFamily="34" charset="0"/>
            </a:endParaRPr>
          </a:p>
          <a:p>
            <a:pPr algn="l"/>
            <a:endParaRPr lang="en-US" sz="10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E4FA789-7A1C-4806-97BD-D8F05A8267B2}" type="slidenum">
              <a:rPr lang="en-US" smtClean="0"/>
              <a:t>11</a:t>
            </a:fld>
            <a:endParaRPr lang="en-US"/>
          </a:p>
        </p:txBody>
      </p:sp>
    </p:spTree>
    <p:extLst>
      <p:ext uri="{BB962C8B-B14F-4D97-AF65-F5344CB8AC3E}">
        <p14:creationId xmlns:p14="http://schemas.microsoft.com/office/powerpoint/2010/main" val="369668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isolate EVs from the lavage fluid, we used an </a:t>
            </a:r>
            <a:r>
              <a:rPr lang="en-US" baseline="0" dirty="0" err="1"/>
              <a:t>ExoRNEasy</a:t>
            </a:r>
            <a:r>
              <a:rPr lang="en-US" baseline="0" dirty="0"/>
              <a:t> kit from </a:t>
            </a:r>
            <a:r>
              <a:rPr lang="en-US" baseline="0" dirty="0" err="1"/>
              <a:t>qiagen</a:t>
            </a:r>
            <a:r>
              <a:rPr lang="en-US" baseline="0" dirty="0"/>
              <a:t> which is an affinity column based purification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a:t>
            </a:r>
            <a:r>
              <a:rPr lang="en-US" dirty="0"/>
              <a:t> </a:t>
            </a:r>
            <a:r>
              <a:rPr lang="en-US" baseline="0" dirty="0"/>
              <a:t>examined the number and size distribution of particles using NTA.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 follow-up experiment with FA and 2 ppm mice we eluted intact EVs performed NTA again.</a:t>
            </a:r>
            <a:endParaRPr lang="en-US" dirty="0"/>
          </a:p>
          <a:p>
            <a:r>
              <a:rPr lang="en-US" baseline="0" dirty="0"/>
              <a:t>-And also, with the help of Jessy </a:t>
            </a:r>
            <a:r>
              <a:rPr lang="en-US" baseline="0" dirty="0" err="1"/>
              <a:t>DeShane</a:t>
            </a:r>
            <a:r>
              <a:rPr lang="en-US" baseline="0" dirty="0"/>
              <a:t> at University of Alabama, looked at surface marker expression using </a:t>
            </a:r>
            <a:r>
              <a:rPr lang="en-US" baseline="0" dirty="0" err="1"/>
              <a:t>imagestream</a:t>
            </a:r>
            <a:r>
              <a:rPr lang="en-US" baseline="0" dirty="0"/>
              <a:t> analysis.</a:t>
            </a:r>
          </a:p>
          <a:p>
            <a:endParaRPr lang="en-US" dirty="0"/>
          </a:p>
          <a:p>
            <a:endParaRPr lang="en-US" dirty="0"/>
          </a:p>
        </p:txBody>
      </p:sp>
      <p:sp>
        <p:nvSpPr>
          <p:cNvPr id="4" name="Slide Number Placeholder 3"/>
          <p:cNvSpPr>
            <a:spLocks noGrp="1"/>
          </p:cNvSpPr>
          <p:nvPr>
            <p:ph type="sldNum" sz="quarter" idx="10"/>
          </p:nvPr>
        </p:nvSpPr>
        <p:spPr/>
        <p:txBody>
          <a:bodyPr/>
          <a:lstStyle/>
          <a:p>
            <a:fld id="{DE4FA789-7A1C-4806-97BD-D8F05A8267B2}" type="slidenum">
              <a:rPr lang="en-US" smtClean="0"/>
              <a:t>12</a:t>
            </a:fld>
            <a:endParaRPr lang="en-US"/>
          </a:p>
        </p:txBody>
      </p:sp>
    </p:spTree>
    <p:extLst>
      <p:ext uri="{BB962C8B-B14F-4D97-AF65-F5344CB8AC3E}">
        <p14:creationId xmlns:p14="http://schemas.microsoft.com/office/powerpoint/2010/main" val="332704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Calibri" panose="020F0502020204030204" pitchFamily="34" charset="0"/>
              </a:rPr>
              <a:t>-We</a:t>
            </a:r>
            <a:r>
              <a:rPr lang="en-US" sz="1200" baseline="0" dirty="0">
                <a:latin typeface="Arial" panose="020B0604020202020204" pitchFamily="34" charset="0"/>
                <a:ea typeface="Calibri" panose="020F0502020204030204" pitchFamily="34" charset="0"/>
              </a:rPr>
              <a:t> found a significant increase in the total number of EV-sized particles in the lavage fluid which had a similar pattern to our markers of injury and inflammation.</a:t>
            </a:r>
          </a:p>
          <a:p>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13</a:t>
            </a:fld>
            <a:endParaRPr lang="en-US"/>
          </a:p>
        </p:txBody>
      </p:sp>
    </p:spTree>
    <p:extLst>
      <p:ext uri="{BB962C8B-B14F-4D97-AF65-F5344CB8AC3E}">
        <p14:creationId xmlns:p14="http://schemas.microsoft.com/office/powerpoint/2010/main" val="83386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might expect, there is a large loss of particles overall when eluting particles from the column. Yet the increase in the number of EVs is still apparent in the 2 ppm O</a:t>
            </a:r>
            <a:r>
              <a:rPr lang="en-US" baseline="-25000" dirty="0"/>
              <a:t>3</a:t>
            </a:r>
            <a:r>
              <a:rPr lang="en-US" baseline="0" dirty="0"/>
              <a:t> group.</a:t>
            </a:r>
          </a:p>
        </p:txBody>
      </p:sp>
      <p:sp>
        <p:nvSpPr>
          <p:cNvPr id="4" name="Slide Number Placeholder 3"/>
          <p:cNvSpPr>
            <a:spLocks noGrp="1"/>
          </p:cNvSpPr>
          <p:nvPr>
            <p:ph type="sldNum" sz="quarter" idx="10"/>
          </p:nvPr>
        </p:nvSpPr>
        <p:spPr/>
        <p:txBody>
          <a:bodyPr/>
          <a:lstStyle/>
          <a:p>
            <a:fld id="{8EE943C4-A44A-421D-AF12-5FBD21F78A2A}" type="slidenum">
              <a:rPr lang="en-US" smtClean="0"/>
              <a:t>14</a:t>
            </a:fld>
            <a:endParaRPr lang="en-US"/>
          </a:p>
        </p:txBody>
      </p:sp>
    </p:spTree>
    <p:extLst>
      <p:ext uri="{BB962C8B-B14F-4D97-AF65-F5344CB8AC3E}">
        <p14:creationId xmlns:p14="http://schemas.microsoft.com/office/powerpoint/2010/main" val="2117213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Image</a:t>
            </a:r>
            <a:r>
              <a:rPr lang="en-US" baseline="0" dirty="0" err="1"/>
              <a:t>stream</a:t>
            </a:r>
            <a:r>
              <a:rPr lang="en-US" baseline="0" dirty="0"/>
              <a:t> analysis showed that the majority of the eluted particles expressed typical exosome and </a:t>
            </a:r>
            <a:r>
              <a:rPr lang="en-US" baseline="0" dirty="0" err="1"/>
              <a:t>microvesicle</a:t>
            </a:r>
            <a:r>
              <a:rPr lang="en-US" baseline="0" dirty="0"/>
              <a:t> markers CD81, CD51.</a:t>
            </a:r>
          </a:p>
          <a:p>
            <a:r>
              <a:rPr lang="en-US" baseline="0" dirty="0"/>
              <a:t>-20-30 percent expressed </a:t>
            </a:r>
            <a:r>
              <a:rPr lang="en-US" baseline="0" dirty="0" err="1"/>
              <a:t>Siglec</a:t>
            </a:r>
            <a:r>
              <a:rPr lang="en-US" baseline="0" dirty="0"/>
              <a:t> F,  a marker of alveolar macrophages origin. </a:t>
            </a:r>
          </a:p>
          <a:p>
            <a:r>
              <a:rPr lang="en-US" baseline="0" dirty="0"/>
              <a:t>-however, very few expressed the epithelial marker </a:t>
            </a:r>
            <a:r>
              <a:rPr lang="en-US" baseline="0" dirty="0" err="1"/>
              <a:t>EpCAM</a:t>
            </a:r>
            <a:r>
              <a:rPr lang="en-US" baseline="0" dirty="0"/>
              <a:t>.</a:t>
            </a:r>
          </a:p>
          <a:p>
            <a:r>
              <a:rPr lang="en-US" baseline="0" dirty="0"/>
              <a:t>-And there were some vesicles which expressed Ly6G+, a marker of neutrophils, and as you might expect these were significantly increased by Ozone. </a:t>
            </a:r>
          </a:p>
          <a:p>
            <a:r>
              <a:rPr lang="en-US" baseline="0" dirty="0"/>
              <a:t>-So we know that the population of EVs in the lung following ozone is heterogeneous, we have EVs from different subtypes and different cell types. </a:t>
            </a:r>
          </a:p>
          <a:p>
            <a:r>
              <a:rPr lang="en-US" baseline="0" dirty="0"/>
              <a:t>-Which is what we wanted for the first small </a:t>
            </a:r>
            <a:r>
              <a:rPr lang="en-US" baseline="0" dirty="0" err="1"/>
              <a:t>RNAseq</a:t>
            </a:r>
            <a:r>
              <a:rPr lang="en-US" baseline="0" dirty="0"/>
              <a:t> study of lung EVs.</a:t>
            </a:r>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15</a:t>
            </a:fld>
            <a:endParaRPr lang="en-US"/>
          </a:p>
        </p:txBody>
      </p:sp>
    </p:spTree>
    <p:extLst>
      <p:ext uri="{BB962C8B-B14F-4D97-AF65-F5344CB8AC3E}">
        <p14:creationId xmlns:p14="http://schemas.microsoft.com/office/powerpoint/2010/main" val="46346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our sequencing study, instead of eluting intact vesicles the column bound EVs were lysed with </a:t>
            </a:r>
            <a:r>
              <a:rPr lang="en-US" baseline="0" dirty="0" err="1"/>
              <a:t>qiazol</a:t>
            </a:r>
            <a:r>
              <a:rPr lang="en-US" baseline="0" dirty="0"/>
              <a:t>.</a:t>
            </a:r>
          </a:p>
          <a:p>
            <a:r>
              <a:rPr lang="en-US" baseline="0" dirty="0"/>
              <a:t>-Then we proceeded to have small </a:t>
            </a:r>
            <a:r>
              <a:rPr lang="en-US" baseline="0" dirty="0" err="1"/>
              <a:t>RNAsequencing</a:t>
            </a:r>
            <a:r>
              <a:rPr lang="en-US" baseline="0" dirty="0"/>
              <a:t> run on our samples.  (</a:t>
            </a:r>
            <a:r>
              <a:rPr lang="en-US" baseline="0" dirty="0" err="1"/>
              <a:t>BioOScientific</a:t>
            </a:r>
            <a:r>
              <a:rPr lang="en-US" baseline="0" dirty="0"/>
              <a:t> </a:t>
            </a:r>
            <a:r>
              <a:rPr lang="en-US" baseline="0" dirty="0" err="1"/>
              <a:t>NextFLex</a:t>
            </a:r>
            <a:r>
              <a:rPr lang="en-US" baseline="0" dirty="0"/>
              <a:t> v3).</a:t>
            </a:r>
          </a:p>
          <a:p>
            <a:r>
              <a:rPr lang="en-US" baseline="0" dirty="0"/>
              <a:t>-We analyzed the data with a bioinformatics algorithm called </a:t>
            </a:r>
            <a:r>
              <a:rPr lang="en-US" baseline="0" dirty="0" err="1"/>
              <a:t>miRquant</a:t>
            </a:r>
            <a:r>
              <a:rPr lang="en-US" baseline="0" dirty="0"/>
              <a:t> 2.0 (which handles annotation, quantification, and differential expression analysis)</a:t>
            </a:r>
          </a:p>
          <a:p>
            <a:r>
              <a:rPr lang="en-US" baseline="0" dirty="0"/>
              <a:t>-Used a predictive algorithm called </a:t>
            </a:r>
            <a:r>
              <a:rPr lang="en-US" baseline="0" dirty="0" err="1"/>
              <a:t>miRhub</a:t>
            </a:r>
            <a:r>
              <a:rPr lang="en-US" baseline="0" dirty="0"/>
              <a:t> to predict miRNA-mRNA target relationships from another sequencing dataset we had from mice exposed to FA, 1, or 2 ppm ozone. </a:t>
            </a:r>
            <a:endParaRPr lang="en-US" dirty="0"/>
          </a:p>
        </p:txBody>
      </p:sp>
      <p:sp>
        <p:nvSpPr>
          <p:cNvPr id="4" name="Slide Number Placeholder 3"/>
          <p:cNvSpPr>
            <a:spLocks noGrp="1"/>
          </p:cNvSpPr>
          <p:nvPr>
            <p:ph type="sldNum" sz="quarter" idx="10"/>
          </p:nvPr>
        </p:nvSpPr>
        <p:spPr/>
        <p:txBody>
          <a:bodyPr/>
          <a:lstStyle/>
          <a:p>
            <a:fld id="{DE4FA789-7A1C-4806-97BD-D8F05A8267B2}" type="slidenum">
              <a:rPr lang="en-US" smtClean="0"/>
              <a:t>16</a:t>
            </a:fld>
            <a:endParaRPr lang="en-US"/>
          </a:p>
        </p:txBody>
      </p:sp>
    </p:spTree>
    <p:extLst>
      <p:ext uri="{BB962C8B-B14F-4D97-AF65-F5344CB8AC3E}">
        <p14:creationId xmlns:p14="http://schemas.microsoft.com/office/powerpoint/2010/main" val="254610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-Somewhat surprising</a:t>
            </a:r>
            <a:r>
              <a:rPr lang="en-US" baseline="0" dirty="0"/>
              <a:t> was the proportion of reads that mapped to different </a:t>
            </a:r>
            <a:r>
              <a:rPr lang="en-US" baseline="0" dirty="0" err="1"/>
              <a:t>smallRNAs</a:t>
            </a:r>
            <a:r>
              <a:rPr lang="en-US" baseline="0" dirty="0"/>
              <a:t>.</a:t>
            </a:r>
          </a:p>
          <a:p>
            <a:r>
              <a:rPr lang="en-US" baseline="0" dirty="0"/>
              <a:t>-We saw that a large portion mapped to </a:t>
            </a:r>
            <a:r>
              <a:rPr lang="en-US" baseline="0" dirty="0" err="1"/>
              <a:t>tRNAs</a:t>
            </a:r>
            <a:r>
              <a:rPr lang="en-US" baseline="0" dirty="0"/>
              <a:t>, and were in the size range of </a:t>
            </a:r>
            <a:r>
              <a:rPr lang="en-US" baseline="0" dirty="0" err="1"/>
              <a:t>tRNA</a:t>
            </a:r>
            <a:r>
              <a:rPr lang="en-US" baseline="0" dirty="0"/>
              <a:t> fragments. </a:t>
            </a:r>
          </a:p>
          <a:p>
            <a:r>
              <a:rPr lang="en-US" baseline="0" dirty="0"/>
              <a:t>-The function of these in EVs is not well understood, but they may also play a role in regulating gene expression.</a:t>
            </a:r>
          </a:p>
        </p:txBody>
      </p:sp>
      <p:sp>
        <p:nvSpPr>
          <p:cNvPr id="4" name="Slide Number Placeholder 3"/>
          <p:cNvSpPr>
            <a:spLocks noGrp="1"/>
          </p:cNvSpPr>
          <p:nvPr>
            <p:ph type="sldNum" sz="quarter" idx="10"/>
          </p:nvPr>
        </p:nvSpPr>
        <p:spPr/>
        <p:txBody>
          <a:bodyPr/>
          <a:lstStyle/>
          <a:p>
            <a:fld id="{2AD00892-E956-415E-A4BE-79A73A4B633A}" type="slidenum">
              <a:rPr lang="en-US" smtClean="0"/>
              <a:t>17</a:t>
            </a:fld>
            <a:endParaRPr lang="en-US"/>
          </a:p>
        </p:txBody>
      </p:sp>
    </p:spTree>
    <p:extLst>
      <p:ext uri="{BB962C8B-B14F-4D97-AF65-F5344CB8AC3E}">
        <p14:creationId xmlns:p14="http://schemas.microsoft.com/office/powerpoint/2010/main" val="844023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found that there were distinct patterns of expression by exposure, as you can see based on the separation of groups in this PCA plot.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volcano plots indicate</a:t>
            </a:r>
            <a:r>
              <a:rPr lang="en-US" baseline="0" dirty="0"/>
              <a:t> concentration dependent differential expression of EV-microRNAs compared to Filtered air exposed mice.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-Greater differences were noted in the 2 ppm group vs. FA, than 1 ppm vs FA and overall more miRNAs were downregulated.</a:t>
            </a:r>
          </a:p>
          <a:p>
            <a:endParaRPr lang="en-US" baseline="0" dirty="0"/>
          </a:p>
          <a:p>
            <a:endParaRPr lang="en-US" dirty="0"/>
          </a:p>
          <a:p>
            <a:endParaRPr lang="en-US" baseline="0"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E4FA789-7A1C-4806-97BD-D8F05A8267B2}" type="slidenum">
              <a:rPr lang="en-US" smtClean="0"/>
              <a:t>18</a:t>
            </a:fld>
            <a:endParaRPr lang="en-US"/>
          </a:p>
        </p:txBody>
      </p:sp>
    </p:spTree>
    <p:extLst>
      <p:ext uri="{BB962C8B-B14F-4D97-AF65-F5344CB8AC3E}">
        <p14:creationId xmlns:p14="http://schemas.microsoft.com/office/powerpoint/2010/main" val="255602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miR-2137 was identified as the most highly upregulated and expressed EV miRNA across both the 1 (~14-fold) and 2 ppm O3 (~120-fold) groups. </a:t>
            </a:r>
          </a:p>
          <a:p>
            <a:r>
              <a:rPr lang="en-US" sz="1200" b="0" i="0" u="none" strike="noStrike" kern="1200" baseline="0" dirty="0">
                <a:solidFill>
                  <a:schemeClr val="tx1"/>
                </a:solidFill>
                <a:latin typeface="+mn-lt"/>
                <a:ea typeface="+mn-ea"/>
                <a:cs typeface="+mn-cs"/>
              </a:rPr>
              <a:t>This is interesting because differential expression of miR-2137 was recently observed in bone marrow-derived macrophages after infection with </a:t>
            </a:r>
            <a:r>
              <a:rPr lang="en-US" sz="1200" b="0" i="1" u="none" strike="noStrike" kern="1200" baseline="0" dirty="0" err="1">
                <a:solidFill>
                  <a:schemeClr val="tx1"/>
                </a:solidFill>
                <a:latin typeface="+mn-lt"/>
                <a:ea typeface="+mn-ea"/>
                <a:cs typeface="+mn-cs"/>
              </a:rPr>
              <a:t>Porphyromonas</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gingivalis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bacteria (Huck et al., 2017).</a:t>
            </a:r>
          </a:p>
          <a:p>
            <a:r>
              <a:rPr lang="en-US" sz="1200" b="0" i="0" u="none" strike="noStrike" kern="1200" baseline="0" dirty="0">
                <a:solidFill>
                  <a:schemeClr val="tx1"/>
                </a:solidFill>
                <a:latin typeface="+mn-lt"/>
                <a:ea typeface="+mn-ea"/>
                <a:cs typeface="+mn-cs"/>
              </a:rPr>
              <a:t>In this study, inhibiting miR-2137 increased expression of the pro-inflammatory cytokine </a:t>
            </a:r>
            <a:r>
              <a:rPr lang="en-US" sz="1200" b="0" i="0" u="none" strike="noStrike" kern="1200" baseline="0" dirty="0" err="1">
                <a:solidFill>
                  <a:schemeClr val="tx1"/>
                </a:solidFill>
                <a:latin typeface="+mn-lt"/>
                <a:ea typeface="+mn-ea"/>
                <a:cs typeface="+mn-cs"/>
              </a:rPr>
              <a:t>TNFalpha</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This suggests that miR-2137 may be an anti-inflammatory EV cargo following O3 exposure and play a role in the resolution of inflammation.</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miR-126-3p = Pro-inflammatory, targets </a:t>
            </a:r>
            <a:r>
              <a:rPr lang="en-US" sz="1200" b="0" i="0" u="none" strike="noStrike" kern="1200" baseline="0" dirty="0" err="1">
                <a:solidFill>
                  <a:schemeClr val="tx1"/>
                </a:solidFill>
                <a:latin typeface="+mn-lt"/>
                <a:ea typeface="+mn-ea"/>
                <a:cs typeface="+mn-cs"/>
              </a:rPr>
              <a:t>nF</a:t>
            </a:r>
            <a:r>
              <a:rPr lang="en-US" sz="1200" b="0" i="0" u="none" strike="noStrike" kern="1200" baseline="0" dirty="0">
                <a:solidFill>
                  <a:schemeClr val="tx1"/>
                </a:solidFill>
                <a:latin typeface="+mn-lt"/>
                <a:ea typeface="+mn-ea"/>
                <a:cs typeface="+mn-cs"/>
              </a:rPr>
              <a:t>-kb inhibitor alpha (</a:t>
            </a:r>
            <a:r>
              <a:rPr lang="en-US" sz="1200" b="0" i="0" u="none" strike="noStrike" kern="1200" baseline="0" dirty="0" err="1">
                <a:solidFill>
                  <a:schemeClr val="tx1"/>
                </a:solidFill>
                <a:latin typeface="+mn-lt"/>
                <a:ea typeface="+mn-ea"/>
                <a:cs typeface="+mn-cs"/>
              </a:rPr>
              <a:t>IkB</a:t>
            </a:r>
            <a:r>
              <a:rPr lang="en-US" sz="1200" b="0" i="0" u="none" strike="noStrike" kern="1200" baseline="0" dirty="0">
                <a:solidFill>
                  <a:schemeClr val="tx1"/>
                </a:solidFill>
                <a:latin typeface="+mn-lt"/>
                <a:ea typeface="+mn-ea"/>
                <a:cs typeface="+mn-cs"/>
              </a:rPr>
              <a:t>), impairs intestinal barrier function.</a:t>
            </a:r>
          </a:p>
          <a:p>
            <a:r>
              <a:rPr lang="en-US" sz="1200" b="0" i="0" u="none" strike="noStrike" kern="1200" baseline="0" dirty="0">
                <a:solidFill>
                  <a:schemeClr val="tx1"/>
                </a:solidFill>
                <a:latin typeface="+mn-lt"/>
                <a:ea typeface="+mn-ea"/>
                <a:cs typeface="+mn-cs"/>
              </a:rPr>
              <a:t>miR-378-3p = negatively regulate macrophage proliferation</a:t>
            </a:r>
          </a:p>
          <a:p>
            <a:r>
              <a:rPr lang="en-US" sz="1200" b="0" i="0" u="none" strike="noStrike" kern="1200" baseline="0" dirty="0">
                <a:solidFill>
                  <a:schemeClr val="tx1"/>
                </a:solidFill>
                <a:latin typeface="+mn-lt"/>
                <a:ea typeface="+mn-ea"/>
                <a:cs typeface="+mn-cs"/>
              </a:rPr>
              <a:t>miR-351-5p = down-regulation is anti-inflammatory (pro-resolving pattern seen in our data).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Could perform a pathway analysis, but we have mRNA expression data from similarly exposed mice.</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-Why was 2137 not a hit? Not listed in </a:t>
            </a:r>
            <a:r>
              <a:rPr lang="en-US" baseline="0" dirty="0" err="1"/>
              <a:t>targetscan</a:t>
            </a:r>
            <a:r>
              <a:rPr lang="en-US" baseline="0" dirty="0"/>
              <a:t> as a regulator of any of the DEGs. Could be the timing of the response, perhaps 2137’s effect on gene expression has not kicked in yet? Or-2137 could be effecting a cell type we are not adequately sampling? Dendritic cells for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19</a:t>
            </a:fld>
            <a:endParaRPr lang="en-US"/>
          </a:p>
        </p:txBody>
      </p:sp>
    </p:spTree>
    <p:extLst>
      <p:ext uri="{BB962C8B-B14F-4D97-AF65-F5344CB8AC3E}">
        <p14:creationId xmlns:p14="http://schemas.microsoft.com/office/powerpoint/2010/main" val="19860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we’ll take a brief look at examples of the types of work being done in the field.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-Then I will show you our study of Ozone-induced changes in the lung EV miRNA landscape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finally provide some future areas for investigation based on our data. </a:t>
            </a:r>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2</a:t>
            </a:fld>
            <a:endParaRPr lang="en-US"/>
          </a:p>
        </p:txBody>
      </p:sp>
    </p:spTree>
    <p:extLst>
      <p:ext uri="{BB962C8B-B14F-4D97-AF65-F5344CB8AC3E}">
        <p14:creationId xmlns:p14="http://schemas.microsoft.com/office/powerpoint/2010/main" val="115054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miR-2137 and other highly</a:t>
            </a:r>
            <a:r>
              <a:rPr lang="en-US" baseline="0" dirty="0"/>
              <a:t> differentially expressed miRNAs make good candidates by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better narrow down our search for potentially interesting EV-miRNAs.</a:t>
            </a:r>
            <a:endParaRPr lang="en-US" dirty="0"/>
          </a:p>
          <a:p>
            <a:r>
              <a:rPr lang="en-US" baseline="0" dirty="0"/>
              <a:t>-We employed a bioinformatics approach to integrate EV-microRNA expression data with target mRNA expression data we previously generated for airway macrophages.</a:t>
            </a:r>
          </a:p>
        </p:txBody>
      </p:sp>
      <p:sp>
        <p:nvSpPr>
          <p:cNvPr id="4" name="Slide Number Placeholder 3"/>
          <p:cNvSpPr>
            <a:spLocks noGrp="1"/>
          </p:cNvSpPr>
          <p:nvPr>
            <p:ph type="sldNum" sz="quarter" idx="10"/>
          </p:nvPr>
        </p:nvSpPr>
        <p:spPr/>
        <p:txBody>
          <a:bodyPr/>
          <a:lstStyle/>
          <a:p>
            <a:fld id="{DE4FA789-7A1C-4806-97BD-D8F05A8267B2}" type="slidenum">
              <a:rPr lang="en-US" smtClean="0"/>
              <a:t>20</a:t>
            </a:fld>
            <a:endParaRPr lang="en-US"/>
          </a:p>
        </p:txBody>
      </p:sp>
    </p:spTree>
    <p:extLst>
      <p:ext uri="{BB962C8B-B14F-4D97-AF65-F5344CB8AC3E}">
        <p14:creationId xmlns:p14="http://schemas.microsoft.com/office/powerpoint/2010/main" val="3531269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bioinformatics algorithm we used for prediction is called </a:t>
            </a:r>
            <a:r>
              <a:rPr lang="en-US" baseline="0" dirty="0" err="1"/>
              <a:t>miRhub</a:t>
            </a:r>
            <a:r>
              <a:rPr lang="en-US" baseline="0" dirty="0"/>
              <a:t>. </a:t>
            </a:r>
          </a:p>
          <a:p>
            <a:r>
              <a:rPr lang="en-US" baseline="0" dirty="0"/>
              <a:t>-What we did is input lists of differentially expressed genes in airway macrophages, and </a:t>
            </a:r>
            <a:r>
              <a:rPr lang="en-US" baseline="0" dirty="0" err="1"/>
              <a:t>mirhub</a:t>
            </a:r>
            <a:r>
              <a:rPr lang="en-US" baseline="0" dirty="0"/>
              <a:t> predicts groups of miRNA likely to target our differentially expressed macrophage mRNA.</a:t>
            </a:r>
          </a:p>
          <a:p>
            <a:r>
              <a:rPr lang="en-US" baseline="0" dirty="0"/>
              <a:t>-Then we looked at which of those miRNAs matched miRNA differentially expressed in the EVs.</a:t>
            </a:r>
          </a:p>
          <a:p>
            <a:endParaRPr lang="en-US" dirty="0"/>
          </a:p>
        </p:txBody>
      </p:sp>
      <p:sp>
        <p:nvSpPr>
          <p:cNvPr id="4" name="Slide Number Placeholder 3"/>
          <p:cNvSpPr>
            <a:spLocks noGrp="1"/>
          </p:cNvSpPr>
          <p:nvPr>
            <p:ph type="sldNum" sz="quarter" idx="10"/>
          </p:nvPr>
        </p:nvSpPr>
        <p:spPr/>
        <p:txBody>
          <a:bodyPr/>
          <a:lstStyle/>
          <a:p>
            <a:fld id="{05C24D85-7130-4CE5-8098-A2C09ACF8478}" type="slidenum">
              <a:rPr lang="en-US" smtClean="0"/>
              <a:t>21</a:t>
            </a:fld>
            <a:endParaRPr lang="en-US"/>
          </a:p>
        </p:txBody>
      </p:sp>
    </p:spTree>
    <p:extLst>
      <p:ext uri="{BB962C8B-B14F-4D97-AF65-F5344CB8AC3E}">
        <p14:creationId xmlns:p14="http://schemas.microsoft.com/office/powerpoint/2010/main" val="363043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see here the -log10(p-values) for each miRNA family generated by </a:t>
            </a:r>
            <a:r>
              <a:rPr lang="en-US" baseline="0" dirty="0" err="1"/>
              <a:t>miRhub</a:t>
            </a:r>
            <a:r>
              <a:rPr lang="en-US" baseline="0" dirty="0"/>
              <a:t> from our macrophage </a:t>
            </a:r>
            <a:r>
              <a:rPr lang="en-US" baseline="0" dirty="0" err="1"/>
              <a:t>genelist</a:t>
            </a:r>
            <a:r>
              <a:rPr lang="en-US" baseline="0" dirty="0"/>
              <a:t> </a:t>
            </a:r>
          </a:p>
          <a:p>
            <a:r>
              <a:rPr lang="en-US" baseline="0" dirty="0"/>
              <a:t>-And the color coded miRNAs which were also differentially expressed in EVs.</a:t>
            </a:r>
          </a:p>
          <a:p>
            <a:r>
              <a:rPr lang="en-US" baseline="0" dirty="0"/>
              <a:t>-Of the predicted miRNAs that were DE in EVs, miR22 was upregulated had the highest expression.</a:t>
            </a:r>
          </a:p>
          <a:p>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22</a:t>
            </a:fld>
            <a:endParaRPr lang="en-US"/>
          </a:p>
        </p:txBody>
      </p:sp>
    </p:spTree>
    <p:extLst>
      <p:ext uri="{BB962C8B-B14F-4D97-AF65-F5344CB8AC3E}">
        <p14:creationId xmlns:p14="http://schemas.microsoft.com/office/powerpoint/2010/main" val="131259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One of it’s predicted targets, Btg1 is down in macrophages after ozone.</a:t>
            </a:r>
          </a:p>
          <a:p>
            <a:pPr defTabSz="931774">
              <a:defRPr/>
            </a:pPr>
            <a:endParaRPr lang="en-US" b="1" dirty="0"/>
          </a:p>
          <a:p>
            <a:endParaRPr lang="en-US" baseline="0" dirty="0"/>
          </a:p>
        </p:txBody>
      </p:sp>
      <p:sp>
        <p:nvSpPr>
          <p:cNvPr id="4" name="Slide Number Placeholder 3"/>
          <p:cNvSpPr>
            <a:spLocks noGrp="1"/>
          </p:cNvSpPr>
          <p:nvPr>
            <p:ph type="sldNum" sz="quarter" idx="10"/>
          </p:nvPr>
        </p:nvSpPr>
        <p:spPr/>
        <p:txBody>
          <a:bodyPr/>
          <a:lstStyle/>
          <a:p>
            <a:fld id="{05C24D85-7130-4CE5-8098-A2C09ACF8478}" type="slidenum">
              <a:rPr lang="en-US" smtClean="0"/>
              <a:t>23</a:t>
            </a:fld>
            <a:endParaRPr lang="en-US"/>
          </a:p>
        </p:txBody>
      </p:sp>
    </p:spTree>
    <p:extLst>
      <p:ext uri="{BB962C8B-B14F-4D97-AF65-F5344CB8AC3E}">
        <p14:creationId xmlns:p14="http://schemas.microsoft.com/office/powerpoint/2010/main" val="2608847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Mechanistically, the dual-fluorescent reporter suggested miR-22-3p directly binds NLRP3 mRNA. Moreover, overexpression of miR-22-3p could significantly reduce whereas inhibition miR-22-3p could increase the mRNA and protein expressions of NLRP3, Caspase-1, and mature IL-1β. Collectively, our results indicate that miR-22-3p plays a suppressive role in RPE damage by targeting NLRP3, which provides new insights into the future intervention to retinopathy.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Fang H, Yang M, Pan Q, </a:t>
            </a:r>
            <a:r>
              <a:rPr lang="en-US" sz="1200" b="0" i="0" kern="1200" dirty="0" err="1">
                <a:solidFill>
                  <a:schemeClr val="tx1"/>
                </a:solidFill>
                <a:effectLst/>
                <a:latin typeface="+mn-lt"/>
                <a:ea typeface="+mn-ea"/>
                <a:cs typeface="+mn-cs"/>
              </a:rPr>
              <a:t>Jin</a:t>
            </a:r>
            <a:r>
              <a:rPr lang="en-US" sz="1200" b="0" i="0" kern="1200" dirty="0">
                <a:solidFill>
                  <a:schemeClr val="tx1"/>
                </a:solidFill>
                <a:effectLst/>
                <a:latin typeface="+mn-lt"/>
                <a:ea typeface="+mn-ea"/>
                <a:cs typeface="+mn-cs"/>
              </a:rPr>
              <a:t> HL, Li HF, Wang RR, Wang QY, Zhang JP. MicroRNA-22-3p alleviates spinal cord ischemia/reperfusion injury by modulating M2 macrophage polarization via IRF5. J </a:t>
            </a:r>
            <a:r>
              <a:rPr lang="en-US" sz="1200" b="0" i="0" kern="1200" dirty="0" err="1">
                <a:solidFill>
                  <a:schemeClr val="tx1"/>
                </a:solidFill>
                <a:effectLst/>
                <a:latin typeface="+mn-lt"/>
                <a:ea typeface="+mn-ea"/>
                <a:cs typeface="+mn-cs"/>
              </a:rPr>
              <a:t>Neurochem</a:t>
            </a:r>
            <a:r>
              <a:rPr lang="en-US" sz="1200" b="0" i="0" kern="1200" dirty="0">
                <a:solidFill>
                  <a:schemeClr val="tx1"/>
                </a:solidFill>
                <a:effectLst/>
                <a:latin typeface="+mn-lt"/>
                <a:ea typeface="+mn-ea"/>
                <a:cs typeface="+mn-cs"/>
              </a:rPr>
              <a:t>. 2021 Jan;156(1):106-120.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10.1111/jnc.15042.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2020 Jun 8. PMID: 32406529</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Guo</a:t>
            </a:r>
            <a:r>
              <a:rPr lang="en-US" sz="1200" b="0" i="0" kern="1200" dirty="0">
                <a:solidFill>
                  <a:schemeClr val="tx1"/>
                </a:solidFill>
                <a:effectLst/>
                <a:latin typeface="+mn-lt"/>
                <a:ea typeface="+mn-ea"/>
                <a:cs typeface="+mn-cs"/>
              </a:rPr>
              <a:t> S, Chen R, Zhang L, Wu M, Wei Y, Dai W, Jiang Y, Kong X. microRNA-22-3p plays a protective role in a murine asthma model through the inhibition of the NLRP3-caspase-1-IL-1</a:t>
            </a:r>
            <a:r>
              <a:rPr lang="el-GR" sz="1200" b="0" i="0" kern="1200" dirty="0">
                <a:solidFill>
                  <a:schemeClr val="tx1"/>
                </a:solidFill>
                <a:effectLst/>
                <a:latin typeface="+mn-lt"/>
                <a:ea typeface="+mn-ea"/>
                <a:cs typeface="+mn-cs"/>
              </a:rPr>
              <a:t>β </a:t>
            </a:r>
            <a:r>
              <a:rPr lang="en-US" sz="1200" b="0" i="0" kern="1200" dirty="0">
                <a:solidFill>
                  <a:schemeClr val="tx1"/>
                </a:solidFill>
                <a:effectLst/>
                <a:latin typeface="+mn-lt"/>
                <a:ea typeface="+mn-ea"/>
                <a:cs typeface="+mn-cs"/>
              </a:rPr>
              <a:t>axis. </a:t>
            </a:r>
            <a:r>
              <a:rPr lang="en-US" sz="1200" b="0" i="0" kern="1200" dirty="0" err="1">
                <a:solidFill>
                  <a:schemeClr val="tx1"/>
                </a:solidFill>
                <a:effectLst/>
                <a:latin typeface="+mn-lt"/>
                <a:ea typeface="+mn-ea"/>
                <a:cs typeface="+mn-cs"/>
              </a:rPr>
              <a:t>Exp</a:t>
            </a:r>
            <a:r>
              <a:rPr lang="en-US" sz="1200" b="0" i="0" kern="1200" dirty="0">
                <a:solidFill>
                  <a:schemeClr val="tx1"/>
                </a:solidFill>
                <a:effectLst/>
                <a:latin typeface="+mn-lt"/>
                <a:ea typeface="+mn-ea"/>
                <a:cs typeface="+mn-cs"/>
              </a:rPr>
              <a:t> Physiol. 2021 Aug;106(8):1829-1838.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10.1113/EP089575.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2021 May 20. PMID: 33932961.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Zheng Y, Liu J, Chen P, Lin L, Luo Y, Ma X, Lin J, Shen Y, Zhang L. </a:t>
            </a:r>
            <a:r>
              <a:rPr lang="en-US" sz="1200" b="0" i="0" kern="1200" dirty="0" err="1">
                <a:solidFill>
                  <a:schemeClr val="tx1"/>
                </a:solidFill>
                <a:effectLst/>
                <a:latin typeface="+mn-lt"/>
                <a:ea typeface="+mn-ea"/>
                <a:cs typeface="+mn-cs"/>
              </a:rPr>
              <a:t>Exosomal</a:t>
            </a:r>
            <a:r>
              <a:rPr lang="en-US" sz="1200" b="0" i="0" kern="1200" dirty="0">
                <a:solidFill>
                  <a:schemeClr val="tx1"/>
                </a:solidFill>
                <a:effectLst/>
                <a:latin typeface="+mn-lt"/>
                <a:ea typeface="+mn-ea"/>
                <a:cs typeface="+mn-cs"/>
              </a:rPr>
              <a:t> miR-22-3p from human umbilical cord blood-derived mesenchymal stem cells protects against </a:t>
            </a:r>
            <a:r>
              <a:rPr lang="en-US" sz="1200" b="0" i="0" kern="1200" dirty="0" err="1">
                <a:solidFill>
                  <a:schemeClr val="tx1"/>
                </a:solidFill>
                <a:effectLst/>
                <a:latin typeface="+mn-lt"/>
                <a:ea typeface="+mn-ea"/>
                <a:cs typeface="+mn-cs"/>
              </a:rPr>
              <a:t>lipopolysaccharid</a:t>
            </a:r>
            <a:r>
              <a:rPr lang="en-US" sz="1200" b="0" i="0" kern="1200" dirty="0">
                <a:solidFill>
                  <a:schemeClr val="tx1"/>
                </a:solidFill>
                <a:effectLst/>
                <a:latin typeface="+mn-lt"/>
                <a:ea typeface="+mn-ea"/>
                <a:cs typeface="+mn-cs"/>
              </a:rPr>
              <a:t>-induced acute lung injury. Life Sci. 2021 Mar 15;269:119004.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10.1016/j.lfs.2020.119004.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2021 Jan 6. PMID: 33417960.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Wang X, Chi J, Dong B, Xu L, Zhou Y, Huang Y, Sun S, Wei F, Liu Y, Liu C, </a:t>
            </a:r>
            <a:r>
              <a:rPr lang="en-US" sz="1200" b="0" i="0" kern="1200" dirty="0" err="1">
                <a:solidFill>
                  <a:schemeClr val="tx1"/>
                </a:solidFill>
                <a:effectLst/>
                <a:latin typeface="+mn-lt"/>
                <a:ea typeface="+mn-ea"/>
                <a:cs typeface="+mn-cs"/>
              </a:rPr>
              <a:t>Che</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Lv</a:t>
            </a:r>
            <a:r>
              <a:rPr lang="en-US" sz="1200" b="0" i="0" kern="1200" dirty="0">
                <a:solidFill>
                  <a:schemeClr val="tx1"/>
                </a:solidFill>
                <a:effectLst/>
                <a:latin typeface="+mn-lt"/>
                <a:ea typeface="+mn-ea"/>
                <a:cs typeface="+mn-cs"/>
              </a:rPr>
              <a:t> W, Chen Y, Wang Y. MiR-223-3p and miR-22-3p inhibit monosodium urate-induced gouty inflammation by targeting NLRP3. </a:t>
            </a:r>
            <a:r>
              <a:rPr lang="en-US" sz="1200" b="0" i="0" kern="1200" dirty="0" err="1">
                <a:solidFill>
                  <a:schemeClr val="tx1"/>
                </a:solidFill>
                <a:effectLst/>
                <a:latin typeface="+mn-lt"/>
                <a:ea typeface="+mn-ea"/>
                <a:cs typeface="+mn-cs"/>
              </a:rPr>
              <a:t>Int</a:t>
            </a:r>
            <a:r>
              <a:rPr lang="en-US" sz="1200" b="0" i="0" kern="1200" dirty="0">
                <a:solidFill>
                  <a:schemeClr val="tx1"/>
                </a:solidFill>
                <a:effectLst/>
                <a:latin typeface="+mn-lt"/>
                <a:ea typeface="+mn-ea"/>
                <a:cs typeface="+mn-cs"/>
              </a:rPr>
              <a:t> J Rheum Dis. 2021 Apr;24(4):599-607.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10.1111/1756-185X.14089.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2021 Mar 1. PMID: 33650318.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Hu Z, </a:t>
            </a:r>
            <a:r>
              <a:rPr lang="en-US" sz="1200" b="0" i="0" kern="1200" dirty="0" err="1">
                <a:solidFill>
                  <a:schemeClr val="tx1"/>
                </a:solidFill>
                <a:effectLst/>
                <a:latin typeface="+mn-lt"/>
                <a:ea typeface="+mn-ea"/>
                <a:cs typeface="+mn-cs"/>
              </a:rPr>
              <a:t>Lv</a:t>
            </a:r>
            <a:r>
              <a:rPr lang="en-US" sz="1200" b="0" i="0" kern="1200" dirty="0">
                <a:solidFill>
                  <a:schemeClr val="tx1"/>
                </a:solidFill>
                <a:effectLst/>
                <a:latin typeface="+mn-lt"/>
                <a:ea typeface="+mn-ea"/>
                <a:cs typeface="+mn-cs"/>
              </a:rPr>
              <a:t> X, Chen L, </a:t>
            </a:r>
            <a:r>
              <a:rPr lang="en-US" sz="1200" b="0" i="0" kern="1200" dirty="0" err="1">
                <a:solidFill>
                  <a:schemeClr val="tx1"/>
                </a:solidFill>
                <a:effectLst/>
                <a:latin typeface="+mn-lt"/>
                <a:ea typeface="+mn-ea"/>
                <a:cs typeface="+mn-cs"/>
              </a:rPr>
              <a:t>Gu</a:t>
            </a:r>
            <a:r>
              <a:rPr lang="en-US" sz="1200" b="0" i="0" kern="1200" dirty="0">
                <a:solidFill>
                  <a:schemeClr val="tx1"/>
                </a:solidFill>
                <a:effectLst/>
                <a:latin typeface="+mn-lt"/>
                <a:ea typeface="+mn-ea"/>
                <a:cs typeface="+mn-cs"/>
              </a:rPr>
              <a:t> X, Qian H, </a:t>
            </a:r>
            <a:r>
              <a:rPr lang="en-US" sz="1200" b="0" i="0" kern="1200" dirty="0" err="1">
                <a:solidFill>
                  <a:schemeClr val="tx1"/>
                </a:solidFill>
                <a:effectLst/>
                <a:latin typeface="+mn-lt"/>
                <a:ea typeface="+mn-ea"/>
                <a:cs typeface="+mn-cs"/>
              </a:rPr>
              <a:t>Fransisca</a:t>
            </a:r>
            <a:r>
              <a:rPr lang="en-US" sz="1200" b="0" i="0" kern="1200" dirty="0">
                <a:solidFill>
                  <a:schemeClr val="tx1"/>
                </a:solidFill>
                <a:effectLst/>
                <a:latin typeface="+mn-lt"/>
                <a:ea typeface="+mn-ea"/>
                <a:cs typeface="+mn-cs"/>
              </a:rPr>
              <a:t> S, Zhang Z, Liu Q, </a:t>
            </a:r>
            <a:r>
              <a:rPr lang="en-US" sz="1200" b="0" i="0" kern="1200" dirty="0" err="1">
                <a:solidFill>
                  <a:schemeClr val="tx1"/>
                </a:solidFill>
                <a:effectLst/>
                <a:latin typeface="+mn-lt"/>
                <a:ea typeface="+mn-ea"/>
                <a:cs typeface="+mn-cs"/>
              </a:rPr>
              <a:t>Xie</a:t>
            </a:r>
            <a:r>
              <a:rPr lang="en-US" sz="1200" b="0" i="0" kern="1200" dirty="0">
                <a:solidFill>
                  <a:schemeClr val="tx1"/>
                </a:solidFill>
                <a:effectLst/>
                <a:latin typeface="+mn-lt"/>
                <a:ea typeface="+mn-ea"/>
                <a:cs typeface="+mn-cs"/>
              </a:rPr>
              <a:t> P. Protective effects of microRNA-22-3p against retinal pigment epithelial inflammatory damage by targeting NLRP3 </a:t>
            </a:r>
            <a:r>
              <a:rPr lang="en-US" sz="1200" b="0" i="0" kern="1200" dirty="0" err="1">
                <a:solidFill>
                  <a:schemeClr val="tx1"/>
                </a:solidFill>
                <a:effectLst/>
                <a:latin typeface="+mn-lt"/>
                <a:ea typeface="+mn-ea"/>
                <a:cs typeface="+mn-cs"/>
              </a:rPr>
              <a:t>inflammasome</a:t>
            </a:r>
            <a:r>
              <a:rPr lang="en-US" sz="1200" b="0" i="0" kern="1200" dirty="0">
                <a:solidFill>
                  <a:schemeClr val="tx1"/>
                </a:solidFill>
                <a:effectLst/>
                <a:latin typeface="+mn-lt"/>
                <a:ea typeface="+mn-ea"/>
                <a:cs typeface="+mn-cs"/>
              </a:rPr>
              <a:t>. J Cell Physiol. 2019 Aug;234(10):18849-18857.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10.1002/jcp.28523.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2019 Mar 29. PMID: 30927257.</a:t>
            </a:r>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24</a:t>
            </a:fld>
            <a:endParaRPr lang="en-US"/>
          </a:p>
        </p:txBody>
      </p:sp>
    </p:spTree>
    <p:extLst>
      <p:ext uri="{BB962C8B-B14F-4D97-AF65-F5344CB8AC3E}">
        <p14:creationId xmlns:p14="http://schemas.microsoft.com/office/powerpoint/2010/main" val="3046343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have a couple of hits as far as microRNA</a:t>
            </a:r>
          </a:p>
          <a:p>
            <a:r>
              <a:rPr lang="en-US" dirty="0"/>
              <a:t>We</a:t>
            </a:r>
            <a:r>
              <a:rPr lang="en-US" baseline="0" dirty="0"/>
              <a:t> also know the EVs are altered by ozone</a:t>
            </a:r>
          </a:p>
          <a:p>
            <a:r>
              <a:rPr lang="en-US" baseline="0" dirty="0"/>
              <a:t>Couple of directions we can go…Focus on the function of miR-22, 2137 and others. In the context of EVs (engineered EVs).</a:t>
            </a:r>
          </a:p>
          <a:p>
            <a:endParaRPr lang="en-US" dirty="0"/>
          </a:p>
        </p:txBody>
      </p:sp>
      <p:sp>
        <p:nvSpPr>
          <p:cNvPr id="4" name="Slide Number Placeholder 3"/>
          <p:cNvSpPr>
            <a:spLocks noGrp="1"/>
          </p:cNvSpPr>
          <p:nvPr>
            <p:ph type="sldNum" sz="quarter" idx="10"/>
          </p:nvPr>
        </p:nvSpPr>
        <p:spPr/>
        <p:txBody>
          <a:bodyPr/>
          <a:lstStyle/>
          <a:p>
            <a:fld id="{DE4FA789-7A1C-4806-97BD-D8F05A8267B2}" type="slidenum">
              <a:rPr lang="en-US" smtClean="0"/>
              <a:t>25</a:t>
            </a:fld>
            <a:endParaRPr lang="en-US"/>
          </a:p>
        </p:txBody>
      </p:sp>
    </p:spTree>
    <p:extLst>
      <p:ext uri="{BB962C8B-B14F-4D97-AF65-F5344CB8AC3E}">
        <p14:creationId xmlns:p14="http://schemas.microsoft.com/office/powerpoint/2010/main" val="215498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US" dirty="0"/>
              <a:t>-Thank you to Samir and the members of my lab.</a:t>
            </a:r>
          </a:p>
          <a:p>
            <a:r>
              <a:rPr lang="en-US" dirty="0"/>
              <a:t>-The </a:t>
            </a:r>
            <a:r>
              <a:rPr lang="en-US" dirty="0" err="1"/>
              <a:t>Sethupathy</a:t>
            </a:r>
            <a:r>
              <a:rPr lang="en-US" dirty="0"/>
              <a:t> lab,</a:t>
            </a:r>
            <a:r>
              <a:rPr lang="en-US" baseline="0" dirty="0"/>
              <a:t> Praveen and Matt for their help with </a:t>
            </a:r>
            <a:r>
              <a:rPr lang="en-US" baseline="0" dirty="0" err="1"/>
              <a:t>mirQuant</a:t>
            </a:r>
            <a:r>
              <a:rPr lang="en-US" baseline="0" dirty="0"/>
              <a:t> analysis.</a:t>
            </a:r>
          </a:p>
          <a:p>
            <a:r>
              <a:rPr lang="en-US" dirty="0"/>
              <a:t>-Everyone else at UNC,</a:t>
            </a:r>
            <a:r>
              <a:rPr lang="en-US" baseline="0" dirty="0"/>
              <a:t> including the HTSF and Mike Love</a:t>
            </a:r>
            <a:endParaRPr lang="en-US" dirty="0"/>
          </a:p>
          <a:p>
            <a:r>
              <a:rPr lang="en-US" baseline="0" dirty="0"/>
              <a:t>-And the funding sources for this project.</a:t>
            </a:r>
            <a:endParaRPr lang="en-US" dirty="0"/>
          </a:p>
        </p:txBody>
      </p:sp>
      <p:sp>
        <p:nvSpPr>
          <p:cNvPr id="4" name="Slide Number Placeholder 3"/>
          <p:cNvSpPr>
            <a:spLocks noGrp="1"/>
          </p:cNvSpPr>
          <p:nvPr>
            <p:ph type="sldNum" sz="quarter" idx="10"/>
          </p:nvPr>
        </p:nvSpPr>
        <p:spPr/>
        <p:txBody>
          <a:bodyPr/>
          <a:lstStyle/>
          <a:p>
            <a:fld id="{0B1EC969-DBBF-3D49-AFD6-0752529346B9}" type="slidenum">
              <a:rPr lang="en-US" smtClean="0"/>
              <a:t>26</a:t>
            </a:fld>
            <a:endParaRPr lang="en-US"/>
          </a:p>
        </p:txBody>
      </p:sp>
    </p:spTree>
    <p:extLst>
      <p:ext uri="{BB962C8B-B14F-4D97-AF65-F5344CB8AC3E}">
        <p14:creationId xmlns:p14="http://schemas.microsoft.com/office/powerpoint/2010/main" val="3719245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IRSS</a:t>
            </a:r>
            <a:r>
              <a:rPr lang="en-US" baseline="0" dirty="0"/>
              <a:t> and the</a:t>
            </a:r>
            <a:r>
              <a:rPr lang="en-US" dirty="0"/>
              <a:t> organizers Judy,</a:t>
            </a:r>
            <a:r>
              <a:rPr lang="en-US" baseline="0" dirty="0"/>
              <a:t> Holger, and Meghan for inviting me to talk with you today.</a:t>
            </a:r>
            <a:endParaRPr lang="en-US" dirty="0"/>
          </a:p>
          <a:p>
            <a:r>
              <a:rPr lang="en-US" dirty="0"/>
              <a:t>-My</a:t>
            </a:r>
            <a:r>
              <a:rPr lang="en-US" baseline="0" dirty="0"/>
              <a:t> goal for this half of the webinar is to provide you with a short introduction to lung EVs from a Respiratory Toxicology perspective.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943C4-A44A-421D-AF12-5FBD21F78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81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a:t>
            </a:r>
            <a:r>
              <a:rPr lang="en-US" baseline="0" dirty="0"/>
              <a:t> t</a:t>
            </a:r>
            <a:r>
              <a:rPr lang="en-US" dirty="0"/>
              <a:t>o get</a:t>
            </a:r>
            <a:r>
              <a:rPr lang="en-US" baseline="0" dirty="0"/>
              <a:t> an idea of whether the </a:t>
            </a:r>
            <a:r>
              <a:rPr lang="en-US" baseline="0" dirty="0" err="1"/>
              <a:t>miRs</a:t>
            </a:r>
            <a:r>
              <a:rPr lang="en-US" baseline="0" dirty="0"/>
              <a:t> we identified were likely transferred to the cell by EVs, rather than created intracellularly. </a:t>
            </a:r>
          </a:p>
          <a:p>
            <a:r>
              <a:rPr lang="en-US" baseline="0" dirty="0"/>
              <a:t>-It will also tell us if these </a:t>
            </a:r>
            <a:r>
              <a:rPr lang="en-US" baseline="0" dirty="0" err="1"/>
              <a:t>miRs</a:t>
            </a:r>
            <a:r>
              <a:rPr lang="en-US" baseline="0" dirty="0"/>
              <a:t> or their primary transcripts are up or down regulated in the two cell types (AM and 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hypothesize that miRNAs 22 and 99 are only transferred from CA to AM by EVs, the conditions below are most probable. </a:t>
            </a:r>
          </a:p>
          <a:p>
            <a:endParaRPr lang="en-US" dirty="0"/>
          </a:p>
        </p:txBody>
      </p:sp>
      <p:sp>
        <p:nvSpPr>
          <p:cNvPr id="4" name="Slide Number Placeholder 3"/>
          <p:cNvSpPr>
            <a:spLocks noGrp="1"/>
          </p:cNvSpPr>
          <p:nvPr>
            <p:ph type="sldNum" sz="quarter" idx="10"/>
          </p:nvPr>
        </p:nvSpPr>
        <p:spPr/>
        <p:txBody>
          <a:bodyPr/>
          <a:lstStyle/>
          <a:p>
            <a:fld id="{05C24D85-7130-4CE5-8098-A2C09ACF8478}" type="slidenum">
              <a:rPr lang="en-US" smtClean="0"/>
              <a:t>29</a:t>
            </a:fld>
            <a:endParaRPr lang="en-US"/>
          </a:p>
        </p:txBody>
      </p:sp>
    </p:spTree>
    <p:extLst>
      <p:ext uri="{BB962C8B-B14F-4D97-AF65-F5344CB8AC3E}">
        <p14:creationId xmlns:p14="http://schemas.microsoft.com/office/powerpoint/2010/main" val="416954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Pri-mir</a:t>
            </a:r>
            <a:r>
              <a:rPr lang="en-US" baseline="0" dirty="0"/>
              <a:t> 22 high in AM, very low </a:t>
            </a:r>
            <a:r>
              <a:rPr lang="en-US" baseline="0" dirty="0" err="1"/>
              <a:t>mir</a:t>
            </a:r>
            <a:r>
              <a:rPr lang="en-US" baseline="0" dirty="0"/>
              <a:t> 22 in AM</a:t>
            </a:r>
          </a:p>
          <a:p>
            <a:endParaRPr lang="en-US" baseline="0" dirty="0"/>
          </a:p>
          <a:p>
            <a:endParaRPr lang="en-US" baseline="0" dirty="0"/>
          </a:p>
          <a:p>
            <a:r>
              <a:rPr lang="en-US" baseline="0" dirty="0"/>
              <a:t>-What do the </a:t>
            </a:r>
            <a:r>
              <a:rPr lang="en-US" baseline="0" dirty="0" err="1"/>
              <a:t>Cq’s</a:t>
            </a:r>
            <a:r>
              <a:rPr lang="en-US" baseline="0" dirty="0"/>
              <a:t> say about the abundance of Pri-miR-22 vs miR-22</a:t>
            </a:r>
            <a:endParaRPr lang="en-US" dirty="0"/>
          </a:p>
        </p:txBody>
      </p:sp>
      <p:sp>
        <p:nvSpPr>
          <p:cNvPr id="4" name="Slide Number Placeholder 3"/>
          <p:cNvSpPr>
            <a:spLocks noGrp="1"/>
          </p:cNvSpPr>
          <p:nvPr>
            <p:ph type="sldNum" sz="quarter" idx="10"/>
          </p:nvPr>
        </p:nvSpPr>
        <p:spPr/>
        <p:txBody>
          <a:bodyPr/>
          <a:lstStyle/>
          <a:p>
            <a:fld id="{DE4FA789-7A1C-4806-97BD-D8F05A8267B2}" type="slidenum">
              <a:rPr lang="en-US" smtClean="0"/>
              <a:t>30</a:t>
            </a:fld>
            <a:endParaRPr lang="en-US"/>
          </a:p>
        </p:txBody>
      </p:sp>
    </p:spTree>
    <p:extLst>
      <p:ext uri="{BB962C8B-B14F-4D97-AF65-F5344CB8AC3E}">
        <p14:creationId xmlns:p14="http://schemas.microsoft.com/office/powerpoint/2010/main" val="305661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-There’s a growing number of studies looking at the role of EVs in respiratory inflammation and in the response to inhaled toxicants.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 will break them down into a few categories, although there’s plenty of overlap.</a:t>
            </a:r>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3</a:t>
            </a:fld>
            <a:endParaRPr lang="en-US"/>
          </a:p>
        </p:txBody>
      </p:sp>
    </p:spTree>
    <p:extLst>
      <p:ext uri="{BB962C8B-B14F-4D97-AF65-F5344CB8AC3E}">
        <p14:creationId xmlns:p14="http://schemas.microsoft.com/office/powerpoint/2010/main" val="1066274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couple of thoughts on these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-There’s not enough of these </a:t>
            </a:r>
            <a:r>
              <a:rPr lang="en-US" baseline="0" dirty="0" err="1"/>
              <a:t>miRs</a:t>
            </a:r>
            <a:r>
              <a:rPr lang="en-US" baseline="0" dirty="0"/>
              <a:t> to matter in our cells of interest. Points to the Null hypothesis, which is that EV-microRNAs might just be getting taken out with the trash.</a:t>
            </a:r>
            <a:endParaRPr lang="en-US" dirty="0"/>
          </a:p>
          <a:p>
            <a:r>
              <a:rPr lang="en-US" dirty="0"/>
              <a:t>-Timing:</a:t>
            </a:r>
            <a:r>
              <a:rPr lang="en-US" baseline="0" dirty="0"/>
              <a:t> missed the boat all together.</a:t>
            </a:r>
          </a:p>
          <a:p>
            <a:r>
              <a:rPr lang="en-US" baseline="0" dirty="0"/>
              <a:t>-Another mechanism for differential expression besides what we sampled.</a:t>
            </a:r>
          </a:p>
          <a:p>
            <a:r>
              <a:rPr lang="en-US" baseline="0" dirty="0"/>
              <a:t>-The source cell-type not adequately sampled: Looked at the wrong boat.</a:t>
            </a:r>
          </a:p>
          <a:p>
            <a:r>
              <a:rPr lang="en-US" baseline="0" dirty="0"/>
              <a:t>-Not the end of miR-99 and 22, but altogether this experiment suggests we should focus our attention elsewhere.</a:t>
            </a:r>
          </a:p>
        </p:txBody>
      </p:sp>
      <p:sp>
        <p:nvSpPr>
          <p:cNvPr id="4" name="Slide Number Placeholder 3"/>
          <p:cNvSpPr>
            <a:spLocks noGrp="1"/>
          </p:cNvSpPr>
          <p:nvPr>
            <p:ph type="sldNum" sz="quarter" idx="10"/>
          </p:nvPr>
        </p:nvSpPr>
        <p:spPr/>
        <p:txBody>
          <a:bodyPr/>
          <a:lstStyle/>
          <a:p>
            <a:fld id="{DE4FA789-7A1C-4806-97BD-D8F05A8267B2}" type="slidenum">
              <a:rPr lang="en-US" smtClean="0"/>
              <a:t>31</a:t>
            </a:fld>
            <a:endParaRPr lang="en-US"/>
          </a:p>
        </p:txBody>
      </p:sp>
    </p:spTree>
    <p:extLst>
      <p:ext uri="{BB962C8B-B14F-4D97-AF65-F5344CB8AC3E}">
        <p14:creationId xmlns:p14="http://schemas.microsoft.com/office/powerpoint/2010/main" val="89270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-In the first category, are studies looking at EV content. </a:t>
            </a:r>
          </a:p>
          <a:p>
            <a:r>
              <a:rPr lang="en-US" sz="1400" baseline="0" dirty="0"/>
              <a:t>-And in general they show that the content of Lung EVs is widely variable depending on the context.</a:t>
            </a:r>
          </a:p>
          <a:p>
            <a:r>
              <a:rPr lang="en-US" sz="1400" baseline="0" dirty="0"/>
              <a:t>-For example,  it has been shown that the profile of lung EV lipids differ in asthmatic vs. healthy lungs, repeated ozone exposure can alter the protein content of EVs, and the microRNA content can also be altered by inflammation.</a:t>
            </a:r>
          </a:p>
          <a:p>
            <a:r>
              <a:rPr lang="en-US" sz="1400" baseline="0" dirty="0"/>
              <a:t>-However, prior to our work, a high-throughput sequencing approach had not been applied to lung EVs after inhaled toxicant exposure.</a:t>
            </a:r>
          </a:p>
        </p:txBody>
      </p:sp>
      <p:sp>
        <p:nvSpPr>
          <p:cNvPr id="4" name="Slide Number Placeholder 3"/>
          <p:cNvSpPr>
            <a:spLocks noGrp="1"/>
          </p:cNvSpPr>
          <p:nvPr>
            <p:ph type="sldNum" sz="quarter" idx="10"/>
          </p:nvPr>
        </p:nvSpPr>
        <p:spPr/>
        <p:txBody>
          <a:bodyPr/>
          <a:lstStyle/>
          <a:p>
            <a:fld id="{DE4FA789-7A1C-4806-97BD-D8F05A8267B2}" type="slidenum">
              <a:rPr lang="en-US" smtClean="0"/>
              <a:t>4</a:t>
            </a:fld>
            <a:endParaRPr lang="en-US"/>
          </a:p>
        </p:txBody>
      </p:sp>
    </p:spTree>
    <p:extLst>
      <p:ext uri="{BB962C8B-B14F-4D97-AF65-F5344CB8AC3E}">
        <p14:creationId xmlns:p14="http://schemas.microsoft.com/office/powerpoint/2010/main" val="190367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-There’s a few studies that are relevant to respiratory toxicology have looked at using circulating EVs as biomarkers of air pollution exposure. </a:t>
            </a:r>
          </a:p>
          <a:p>
            <a:r>
              <a:rPr lang="en-US" sz="1200" baseline="0" dirty="0"/>
              <a:t>-For example colleagues of mine at the EPA recently explored serum EV-miRNA biomarkers of ozone exposure.</a:t>
            </a:r>
          </a:p>
          <a:p>
            <a:endParaRPr lang="en-US" sz="1200" baseline="0" dirty="0"/>
          </a:p>
          <a:p>
            <a:r>
              <a:rPr lang="en-US" sz="1200" baseline="0" dirty="0"/>
              <a:t>-In this area, with the development of better techniques and surface markers, it may be possible to detect lung specific EVs in circulation.</a:t>
            </a:r>
          </a:p>
        </p:txBody>
      </p:sp>
      <p:sp>
        <p:nvSpPr>
          <p:cNvPr id="4" name="Slide Number Placeholder 3"/>
          <p:cNvSpPr>
            <a:spLocks noGrp="1"/>
          </p:cNvSpPr>
          <p:nvPr>
            <p:ph type="sldNum" sz="quarter" idx="10"/>
          </p:nvPr>
        </p:nvSpPr>
        <p:spPr/>
        <p:txBody>
          <a:bodyPr/>
          <a:lstStyle/>
          <a:p>
            <a:fld id="{8EE943C4-A44A-421D-AF12-5FBD21F78A2A}" type="slidenum">
              <a:rPr lang="en-US" smtClean="0"/>
              <a:t>5</a:t>
            </a:fld>
            <a:endParaRPr lang="en-US"/>
          </a:p>
        </p:txBody>
      </p:sp>
    </p:spTree>
    <p:extLst>
      <p:ext uri="{BB962C8B-B14F-4D97-AF65-F5344CB8AC3E}">
        <p14:creationId xmlns:p14="http://schemas.microsoft.com/office/powerpoint/2010/main" val="290198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-Of course one of the big questions is where do the EVs come from and what are their targets, there are fewer studies in this area with respect to </a:t>
            </a:r>
            <a:r>
              <a:rPr lang="en-US" sz="1200" baseline="0" dirty="0" err="1"/>
              <a:t>Resp</a:t>
            </a:r>
            <a:r>
              <a:rPr lang="en-US" sz="1200" baseline="0" dirty="0"/>
              <a:t> </a:t>
            </a:r>
            <a:r>
              <a:rPr lang="en-US" sz="1200" baseline="0" dirty="0" err="1"/>
              <a:t>Tox</a:t>
            </a:r>
            <a:r>
              <a:rPr lang="en-US" sz="1200" baseline="0" dirty="0"/>
              <a:t> but progress is being made.</a:t>
            </a:r>
          </a:p>
          <a:p>
            <a:r>
              <a:rPr lang="en-US" sz="1200" baseline="0" dirty="0"/>
              <a:t>-For example, this have employed lineage tracing methods and membrane tags to get at this question. </a:t>
            </a:r>
          </a:p>
          <a:p>
            <a:endParaRPr lang="en-US" dirty="0"/>
          </a:p>
          <a:p>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6</a:t>
            </a:fld>
            <a:endParaRPr lang="en-US"/>
          </a:p>
        </p:txBody>
      </p:sp>
    </p:spTree>
    <p:extLst>
      <p:ext uri="{BB962C8B-B14F-4D97-AF65-F5344CB8AC3E}">
        <p14:creationId xmlns:p14="http://schemas.microsoft.com/office/powerpoint/2010/main" val="27881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-Of course, we also want to know if EVs are functional.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-There are a variety of approaches being used to test EV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-Although the most commonly used are transfer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-For example its been shown that inflammatory or disease phenotypes can be conferred by the transfer of lung EVs to a naïve mouse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-Another strategy I’ve seen is to deliver miRNA enriched EVs and in this example they were able to suppress inflammation with an anti-inflammatory miRNA.</a:t>
            </a:r>
          </a:p>
          <a:p>
            <a:endParaRPr lang="en-US" dirty="0"/>
          </a:p>
        </p:txBody>
      </p:sp>
      <p:sp>
        <p:nvSpPr>
          <p:cNvPr id="4" name="Slide Number Placeholder 3"/>
          <p:cNvSpPr>
            <a:spLocks noGrp="1"/>
          </p:cNvSpPr>
          <p:nvPr>
            <p:ph type="sldNum" sz="quarter" idx="10"/>
          </p:nvPr>
        </p:nvSpPr>
        <p:spPr/>
        <p:txBody>
          <a:bodyPr/>
          <a:lstStyle/>
          <a:p>
            <a:fld id="{8EE943C4-A44A-421D-AF12-5FBD21F78A2A}" type="slidenum">
              <a:rPr lang="en-US" smtClean="0"/>
              <a:t>7</a:t>
            </a:fld>
            <a:endParaRPr lang="en-US"/>
          </a:p>
        </p:txBody>
      </p:sp>
    </p:spTree>
    <p:extLst>
      <p:ext uri="{BB962C8B-B14F-4D97-AF65-F5344CB8AC3E}">
        <p14:creationId xmlns:p14="http://schemas.microsoft.com/office/powerpoint/2010/main" val="132603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i="0" baseline="0" dirty="0">
                <a:latin typeface="Arial" panose="020B0604020202020204" pitchFamily="34" charset="0"/>
                <a:ea typeface="Calibri" panose="020F0502020204030204" pitchFamily="34" charset="0"/>
                <a:cs typeface="Arial" panose="020B0604020202020204" pitchFamily="34" charset="0"/>
              </a:rPr>
              <a:t>-I mentioned a couple of studies related to EVs and Ozone</a:t>
            </a:r>
          </a:p>
          <a:p>
            <a:pPr defTabSz="984978">
              <a:defRPr/>
            </a:pPr>
            <a:r>
              <a:rPr lang="en-US" i="0" baseline="0" dirty="0">
                <a:latin typeface="Arial" panose="020B0604020202020204" pitchFamily="34" charset="0"/>
                <a:ea typeface="Calibri" panose="020F0502020204030204" pitchFamily="34" charset="0"/>
                <a:cs typeface="Arial" panose="020B0604020202020204" pitchFamily="34" charset="0"/>
              </a:rPr>
              <a:t>-Our lab in is interested in mechanisms of the respiratory effects of Ozone, and I got interested in looking at the effects of Ozone on airway EVs.</a:t>
            </a:r>
          </a:p>
          <a:p>
            <a:pPr defTabSz="984978">
              <a:defRPr/>
            </a:pPr>
            <a:r>
              <a:rPr lang="en-US" i="0" baseline="0" dirty="0">
                <a:latin typeface="Arial" panose="020B0604020202020204" pitchFamily="34" charset="0"/>
                <a:ea typeface="Calibri" panose="020F0502020204030204" pitchFamily="34" charset="0"/>
                <a:cs typeface="Arial" panose="020B0604020202020204" pitchFamily="34" charset="0"/>
              </a:rPr>
              <a:t>-As most of you are probably familiar. The ground level ozone we are exposed to is an oxidant gas formed from reactions of primary air pollutants in the presence of UV radiation and heat. </a:t>
            </a:r>
          </a:p>
          <a:p>
            <a:pPr marL="0" marR="0" lvl="0" indent="0" algn="l" defTabSz="984978" rtl="0" eaLnBrk="1" fontAlgn="auto" latinLnBrk="0" hangingPunct="1">
              <a:lnSpc>
                <a:spcPct val="100000"/>
              </a:lnSpc>
              <a:spcBef>
                <a:spcPts val="0"/>
              </a:spcBef>
              <a:spcAft>
                <a:spcPts val="0"/>
              </a:spcAft>
              <a:buClrTx/>
              <a:buSzTx/>
              <a:buFontTx/>
              <a:buNone/>
              <a:tabLst/>
              <a:defRPr/>
            </a:pPr>
            <a:r>
              <a:rPr lang="en-US" i="0" baseline="0" dirty="0"/>
              <a:t>-Notably, because this reaction is promoted by</a:t>
            </a:r>
            <a:r>
              <a:rPr lang="en-US" i="0" baseline="0" dirty="0">
                <a:latin typeface="Arial" panose="020B0604020202020204" pitchFamily="34" charset="0"/>
                <a:ea typeface="Calibri" panose="020F0502020204030204" pitchFamily="34" charset="0"/>
                <a:cs typeface="Arial" panose="020B0604020202020204" pitchFamily="34" charset="0"/>
              </a:rPr>
              <a:t> heat, the number of high-ozone exposure days is</a:t>
            </a:r>
            <a:r>
              <a:rPr lang="en-US" i="0" baseline="0" dirty="0"/>
              <a:t> predicted to rise due to climate change induced warming.</a:t>
            </a:r>
            <a:endParaRPr lang="en-US" i="0" baseline="0" dirty="0">
              <a:latin typeface="Arial" panose="020B0604020202020204" pitchFamily="34" charset="0"/>
              <a:ea typeface="Calibri" panose="020F0502020204030204" pitchFamily="34" charset="0"/>
              <a:cs typeface="Arial" panose="020B0604020202020204" pitchFamily="34" charset="0"/>
            </a:endParaRPr>
          </a:p>
          <a:p>
            <a:pPr defTabSz="984978">
              <a:defRPr/>
            </a:pPr>
            <a:endParaRPr lang="en-US" i="1" baseline="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51DD37D-C6B7-41E6-AE20-40F4024C8B47}" type="slidenum">
              <a:rPr lang="en-US" smtClean="0"/>
              <a:t>8</a:t>
            </a:fld>
            <a:endParaRPr lang="en-US"/>
          </a:p>
        </p:txBody>
      </p:sp>
    </p:spTree>
    <p:extLst>
      <p:ext uri="{BB962C8B-B14F-4D97-AF65-F5344CB8AC3E}">
        <p14:creationId xmlns:p14="http://schemas.microsoft.com/office/powerpoint/2010/main" val="313980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respiratory effects of acute exposure to O3 include decreases in pulmonary function as well as inflammation and injury, which can lead to exacerbations of lung disease and increased risk of respiratory infection. </a:t>
            </a:r>
          </a:p>
          <a:p>
            <a:pPr lvl="0"/>
            <a:r>
              <a:rPr lang="en-US" baseline="0" dirty="0"/>
              <a:t>-These effects stem from the reaction of ozone with components of the airway lining fluid and the response of the cells of the airway to these reaction products.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51DD37D-C6B7-41E6-AE20-40F4024C8B47}" type="slidenum">
              <a:rPr lang="en-US" smtClean="0"/>
              <a:t>9</a:t>
            </a:fld>
            <a:endParaRPr lang="en-US"/>
          </a:p>
        </p:txBody>
      </p:sp>
    </p:spTree>
    <p:extLst>
      <p:ext uri="{BB962C8B-B14F-4D97-AF65-F5344CB8AC3E}">
        <p14:creationId xmlns:p14="http://schemas.microsoft.com/office/powerpoint/2010/main" val="384645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A82181-0495-41FC-B907-3C3982131430}"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395522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5B887-8486-4D9E-84AF-5859AC828D7C}"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155988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C11ED-FA8B-400D-822C-9C7A5DCBCB59}"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281033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C9D8D-FC06-4EE2-9DF5-CED36605F3FC}"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352980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09B6F-D42E-4926-8D02-8FD0B3F2B1B8}"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10710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28383-2B63-4C54-B225-532766AF5D03}"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103046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05BE67-7793-4CE0-848B-E50A2A02D723}" type="datetime1">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275170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3F1870-F8E6-4527-B91A-E60926223DC0}" type="datetime1">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45663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78EE5-9143-462C-929B-DF3E3B3FE696}" type="datetime1">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281575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E4F517-8633-4E2F-ABF5-DF7DD07F8B22}"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366123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C9076C-3881-43EE-B36B-1C9390089D25}"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66A0-9855-4FF5-94BF-7A28958AA65D}" type="slidenum">
              <a:rPr lang="en-US" smtClean="0"/>
              <a:t>‹#›</a:t>
            </a:fld>
            <a:endParaRPr lang="en-US"/>
          </a:p>
        </p:txBody>
      </p:sp>
    </p:spTree>
    <p:extLst>
      <p:ext uri="{BB962C8B-B14F-4D97-AF65-F5344CB8AC3E}">
        <p14:creationId xmlns:p14="http://schemas.microsoft.com/office/powerpoint/2010/main" val="296626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B3094-F93E-43ED-B162-233C8C854FCD}" type="datetime1">
              <a:rPr lang="en-US" smtClean="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766A0-9855-4FF5-94BF-7A28958AA65D}" type="slidenum">
              <a:rPr lang="en-US" smtClean="0"/>
              <a:t>‹#›</a:t>
            </a:fld>
            <a:endParaRPr lang="en-US"/>
          </a:p>
        </p:txBody>
      </p:sp>
    </p:spTree>
    <p:extLst>
      <p:ext uri="{BB962C8B-B14F-4D97-AF65-F5344CB8AC3E}">
        <p14:creationId xmlns:p14="http://schemas.microsoft.com/office/powerpoint/2010/main" val="3318616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tif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2.tiff"/><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2528" y="850604"/>
            <a:ext cx="9803943" cy="1739014"/>
          </a:xfrm>
        </p:spPr>
        <p:txBody>
          <a:bodyPr>
            <a:normAutofit/>
          </a:bodyPr>
          <a:lstStyle/>
          <a:p>
            <a:r>
              <a:rPr lang="en-US" dirty="0">
                <a:solidFill>
                  <a:schemeClr val="bg1"/>
                </a:solidFill>
              </a:rPr>
              <a:t>Ozone-induced changes in lung extracellular vesicle miRNA</a:t>
            </a:r>
          </a:p>
        </p:txBody>
      </p:sp>
      <p:sp>
        <p:nvSpPr>
          <p:cNvPr id="3" name="Subtitle 2"/>
          <p:cNvSpPr>
            <a:spLocks noGrp="1"/>
          </p:cNvSpPr>
          <p:nvPr>
            <p:ph type="subTitle" idx="1"/>
          </p:nvPr>
        </p:nvSpPr>
        <p:spPr>
          <a:xfrm>
            <a:off x="6354471" y="4172040"/>
            <a:ext cx="9144000" cy="1655762"/>
          </a:xfrm>
        </p:spPr>
        <p:txBody>
          <a:bodyPr>
            <a:noAutofit/>
          </a:bodyPr>
          <a:lstStyle/>
          <a:p>
            <a:pPr algn="l"/>
            <a:r>
              <a:rPr lang="en-US" b="1" i="1" dirty="0">
                <a:solidFill>
                  <a:schemeClr val="bg1"/>
                </a:solidFill>
              </a:rPr>
              <a:t>Gregory J. Smith, Ph.D.</a:t>
            </a:r>
          </a:p>
          <a:p>
            <a:pPr algn="l"/>
            <a:r>
              <a:rPr lang="en-US" sz="2000" i="1" dirty="0">
                <a:solidFill>
                  <a:schemeClr val="bg1"/>
                </a:solidFill>
              </a:rPr>
              <a:t>Assistant Professor</a:t>
            </a:r>
          </a:p>
          <a:p>
            <a:pPr algn="l"/>
            <a:r>
              <a:rPr lang="en-US" sz="2000" i="1" dirty="0">
                <a:solidFill>
                  <a:schemeClr val="bg1"/>
                </a:solidFill>
              </a:rPr>
              <a:t>Department of Genetics</a:t>
            </a:r>
          </a:p>
          <a:p>
            <a:pPr algn="l"/>
            <a:r>
              <a:rPr lang="en-US" sz="2000" i="1" dirty="0">
                <a:solidFill>
                  <a:schemeClr val="bg1"/>
                </a:solidFill>
              </a:rPr>
              <a:t>University of North Carolina at Chapel Hill</a:t>
            </a:r>
          </a:p>
          <a:p>
            <a:pPr algn="l"/>
            <a:r>
              <a:rPr lang="en-US" sz="2000" i="1" dirty="0">
                <a:solidFill>
                  <a:schemeClr val="bg1"/>
                </a:solidFill>
              </a:rPr>
              <a:t>Kelada Lab</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185" y="4211411"/>
            <a:ext cx="2688772" cy="2016579"/>
          </a:xfrm>
          <a:prstGeom prst="rect">
            <a:avLst/>
          </a:prstGeom>
        </p:spPr>
      </p:pic>
      <p:sp>
        <p:nvSpPr>
          <p:cNvPr id="5" name="Slide Number Placeholder 4"/>
          <p:cNvSpPr>
            <a:spLocks noGrp="1"/>
          </p:cNvSpPr>
          <p:nvPr>
            <p:ph type="sldNum" sz="quarter" idx="12"/>
          </p:nvPr>
        </p:nvSpPr>
        <p:spPr/>
        <p:txBody>
          <a:bodyPr/>
          <a:lstStyle/>
          <a:p>
            <a:fld id="{75D766A0-9855-4FF5-94BF-7A28958AA65D}" type="slidenum">
              <a:rPr lang="en-US" smtClean="0"/>
              <a:t>1</a:t>
            </a:fld>
            <a:endParaRPr lang="en-US"/>
          </a:p>
        </p:txBody>
      </p:sp>
      <p:pic>
        <p:nvPicPr>
          <p:cNvPr id="1026" name="Picture 2" descr="https://attachments.office.net/owa/gregory.j.smith%40unc.edu/service.svc/s/GetAttachmentThumbnail?id=AAMkADgyMGQ5ZjQyLTU3ODYtNGVlOS05ODlkLWY4MzQ3ZmUwNjAwOABGAAAAAACFeC7QfDYKTL8%2BQzDE6bb%2BBwDGsIDqUW14TYdVwwxX0EKrAAAAAAEMAADWLH%2Fd1ra8Q6z92ubGArZcAARwZAOUAAABEgAQAIjAUrtwiw1Ll93DjH8HT6o%3D&amp;thumbnailType=2&amp;token=eyJhbGciOiJSUzI1NiIsImtpZCI6IkZBRDY1NDI2MkM2QUYyOTYxQUExRThDQUI3OEZGMUIyNzBFNzA3RTkiLCJ0eXAiOiJKV1QiLCJ4NXQiOiItdFpVSml4cThwWWFvZWpLdDRfeHNuRG5CLWsifQ.eyJvcmlnaW4iOiJodHRwczovL291dGxvb2sub2ZmaWNlLmNvbSIsInVjIjoiOGE0ZTgzODBjYmY3NDJhN2EwYWI4MDg5NDBmODAyNWMiLCJzaWduaW5fc3RhdGUiOiJbXCJrbXNpXCJdIiwidmVyIjoiRXhjaGFuZ2UuQ2FsbGJhY2suVjEiLCJhcHBjdHhzZW5kZXIiOiJPd2FEb3dubG9hZEA1OGIzZDU0Zi0xNmM5LTQyZDMtYWYwOC0xZmNhYmQwOTU2NjYiLCJpc3NyaW5nIjoiV1ciLCJhcHBjdHgiOiJ7XCJtc2V4Y2hwcm90XCI6XCJvd2FcIixcInB1aWRcIjpcIjExNTM5MDY2NjEwMTkwNjE4MTRcIixcInNjb3BlXCI6XCJPd2FEb3dubG9hZFwiLFwib2lkXCI6XCJkNGU2MjdjYy1iOGQzLTQyNjMtODU0NC03ODJkYjQ0OTRkMzhcIixcInByaW1hcnlzaWRcIjpcIlMtMS01LTIxLTM1OTA4NDM4MTgtMzAwNDk2MDE2My00MjMzMzY2MzA5LTY4NzM3OTJcIn0iLCJuYmYiOjE2NDU4OTQ0OTQsImV4cCI6MTY0NTg5NTA5NCwiaXNzIjoiMDAwMDAwMDItMDAwMC0wZmYxLWNlMDAtMDAwMDAwMDAwMDAwQDU4YjNkNTRmLTE2YzktNDJkMy1hZjA4LTFmY2FiZDA5NTY2NiIsImF1ZCI6IjAwMDAwMDAyLTAwMDAtMGZmMS1jZTAwLTAwMDAwMDAwMDAwMC9hdHRhY2htZW50cy5vZmZpY2UubmV0QDU4YjNkNTRmLTE2YzktNDJkMy1hZjA4LTFmY2FiZDA5NTY2NiIsImhhcHAiOiJvd2EifQ.S4QtcW9kl4UwVRzhkpS7lpYf7XguWwXmLxXErk3Sp-HYPqPf2sb639yWVBNWKyvfCNY-j7JsQN8rElL5fo__1oePsUJ0jDaQLffPHwmhnVWfIdW6NmGHSB3Hz1WGn-FDOblYB_lTc0I1S0Spmc9IOfCsznXUSaOSRo6xoUr5_DuJPBSUgffls6ClQqwS9X1877ypCmkLw44SjVUi-uHAfgZGes1Er24w1TSWf2SOFfMVT8g3chivJ5WFyiezihMhr1BlOkdg5bCZb9AQoe8lkt-BC-wnSg7QxhI8KQX2dErEQJhhjJ149FOunNY0hJ53awJRJOR_EOyvkZUgYFlhIA&amp;X-OWA-CANARY=RvK2Cyrm3kinsCRATALZDpAIAi9J-dkYE4Rt1r3q2Sy2t8dsiIsRkzaLIh_KvmLc9P459TF8nrM.&amp;owa=outlook.office.com&amp;scriptVer=20220218005.02&amp;animation=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4860" y="3875314"/>
            <a:ext cx="3585031" cy="268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9504" y="114300"/>
            <a:ext cx="5141423" cy="883227"/>
          </a:xfrm>
        </p:spPr>
        <p:txBody>
          <a:bodyPr>
            <a:normAutofit fontScale="90000"/>
          </a:bodyPr>
          <a:lstStyle/>
          <a:p>
            <a:r>
              <a:rPr lang="en-US" dirty="0">
                <a:solidFill>
                  <a:srgbClr val="002060"/>
                </a:solidFill>
              </a:rPr>
              <a:t>O</a:t>
            </a:r>
            <a:r>
              <a:rPr lang="en-US" baseline="-25000" dirty="0">
                <a:solidFill>
                  <a:srgbClr val="002060"/>
                </a:solidFill>
              </a:rPr>
              <a:t>3</a:t>
            </a:r>
            <a:r>
              <a:rPr lang="en-US" dirty="0">
                <a:solidFill>
                  <a:srgbClr val="002060"/>
                </a:solidFill>
              </a:rPr>
              <a:t> and lung EV-miRNA</a:t>
            </a:r>
          </a:p>
        </p:txBody>
      </p:sp>
      <p:grpSp>
        <p:nvGrpSpPr>
          <p:cNvPr id="12" name="Group 11"/>
          <p:cNvGrpSpPr/>
          <p:nvPr/>
        </p:nvGrpSpPr>
        <p:grpSpPr>
          <a:xfrm>
            <a:off x="3472833" y="997527"/>
            <a:ext cx="7115423" cy="4429255"/>
            <a:chOff x="5841520" y="924639"/>
            <a:chExt cx="5687540" cy="3540417"/>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2558"/>
            <a:stretch/>
          </p:blipFill>
          <p:spPr>
            <a:xfrm>
              <a:off x="5841520" y="1172584"/>
              <a:ext cx="5325210" cy="3292472"/>
            </a:xfrm>
            <a:prstGeom prst="rect">
              <a:avLst/>
            </a:prstGeom>
          </p:spPr>
        </p:pic>
        <p:cxnSp>
          <p:nvCxnSpPr>
            <p:cNvPr id="8" name="Straight Arrow Connector 7"/>
            <p:cNvCxnSpPr/>
            <p:nvPr/>
          </p:nvCxnSpPr>
          <p:spPr>
            <a:xfrm flipH="1">
              <a:off x="10134600" y="1172585"/>
              <a:ext cx="502920" cy="56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386060" y="924639"/>
              <a:ext cx="1143000" cy="369332"/>
            </a:xfrm>
            <a:prstGeom prst="rect">
              <a:avLst/>
            </a:prstGeom>
            <a:noFill/>
          </p:spPr>
          <p:txBody>
            <a:bodyPr wrap="square" rtlCol="0">
              <a:spAutoFit/>
            </a:bodyPr>
            <a:lstStyle/>
            <a:p>
              <a:r>
                <a:rPr lang="en-US" dirty="0"/>
                <a:t>Alveolus</a:t>
              </a:r>
            </a:p>
          </p:txBody>
        </p:sp>
      </p:grpSp>
      <p:sp>
        <p:nvSpPr>
          <p:cNvPr id="2" name="Slide Number Placeholder 1"/>
          <p:cNvSpPr>
            <a:spLocks noGrp="1"/>
          </p:cNvSpPr>
          <p:nvPr>
            <p:ph type="sldNum" sz="quarter" idx="12"/>
          </p:nvPr>
        </p:nvSpPr>
        <p:spPr/>
        <p:txBody>
          <a:bodyPr/>
          <a:lstStyle/>
          <a:p>
            <a:fld id="{75D766A0-9855-4FF5-94BF-7A28958AA65D}" type="slidenum">
              <a:rPr lang="en-US" smtClean="0"/>
              <a:t>10</a:t>
            </a:fld>
            <a:endParaRPr lang="en-US"/>
          </a:p>
        </p:txBody>
      </p:sp>
      <p:sp>
        <p:nvSpPr>
          <p:cNvPr id="3" name="TextBox 2"/>
          <p:cNvSpPr txBox="1"/>
          <p:nvPr/>
        </p:nvSpPr>
        <p:spPr>
          <a:xfrm>
            <a:off x="3444318" y="5736975"/>
            <a:ext cx="2352930" cy="584775"/>
          </a:xfrm>
          <a:prstGeom prst="rect">
            <a:avLst/>
          </a:prstGeom>
          <a:noFill/>
        </p:spPr>
        <p:txBody>
          <a:bodyPr wrap="square" rtlCol="0">
            <a:spAutoFit/>
          </a:bodyPr>
          <a:lstStyle/>
          <a:p>
            <a:r>
              <a:rPr lang="en-US" sz="3200" dirty="0"/>
              <a:t>Homeostasis</a:t>
            </a:r>
          </a:p>
        </p:txBody>
      </p:sp>
      <p:sp>
        <p:nvSpPr>
          <p:cNvPr id="9" name="TextBox 8"/>
          <p:cNvSpPr txBox="1"/>
          <p:nvPr/>
        </p:nvSpPr>
        <p:spPr>
          <a:xfrm>
            <a:off x="6624395" y="5736975"/>
            <a:ext cx="5018256" cy="584775"/>
          </a:xfrm>
          <a:prstGeom prst="rect">
            <a:avLst/>
          </a:prstGeom>
          <a:noFill/>
        </p:spPr>
        <p:txBody>
          <a:bodyPr wrap="square" rtlCol="0">
            <a:spAutoFit/>
          </a:bodyPr>
          <a:lstStyle/>
          <a:p>
            <a:r>
              <a:rPr lang="en-US" sz="3200" dirty="0"/>
              <a:t>Inflammation &amp; Resolution</a:t>
            </a:r>
          </a:p>
        </p:txBody>
      </p:sp>
      <p:cxnSp>
        <p:nvCxnSpPr>
          <p:cNvPr id="6" name="Straight Arrow Connector 5"/>
          <p:cNvCxnSpPr/>
          <p:nvPr/>
        </p:nvCxnSpPr>
        <p:spPr>
          <a:xfrm>
            <a:off x="1626782" y="2381693"/>
            <a:ext cx="1760122" cy="574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5875" y="1967978"/>
            <a:ext cx="1429955" cy="646331"/>
          </a:xfrm>
          <a:prstGeom prst="rect">
            <a:avLst/>
          </a:prstGeom>
          <a:noFill/>
        </p:spPr>
        <p:txBody>
          <a:bodyPr wrap="square" rtlCol="0">
            <a:spAutoFit/>
          </a:bodyPr>
          <a:lstStyle/>
          <a:p>
            <a:r>
              <a:rPr lang="en-US" dirty="0"/>
              <a:t>Epithelial Cells</a:t>
            </a:r>
          </a:p>
        </p:txBody>
      </p:sp>
      <p:cxnSp>
        <p:nvCxnSpPr>
          <p:cNvPr id="14" name="Straight Arrow Connector 13"/>
          <p:cNvCxnSpPr/>
          <p:nvPr/>
        </p:nvCxnSpPr>
        <p:spPr>
          <a:xfrm flipV="1">
            <a:off x="2255830" y="3827721"/>
            <a:ext cx="1997193" cy="69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7603" y="4418811"/>
            <a:ext cx="1519158" cy="369332"/>
          </a:xfrm>
          <a:prstGeom prst="rect">
            <a:avLst/>
          </a:prstGeom>
          <a:noFill/>
        </p:spPr>
        <p:txBody>
          <a:bodyPr wrap="square" rtlCol="0">
            <a:spAutoFit/>
          </a:bodyPr>
          <a:lstStyle/>
          <a:p>
            <a:r>
              <a:rPr lang="en-US" dirty="0"/>
              <a:t>Macrophages</a:t>
            </a:r>
          </a:p>
        </p:txBody>
      </p:sp>
    </p:spTree>
    <p:extLst>
      <p:ext uri="{BB962C8B-B14F-4D97-AF65-F5344CB8AC3E}">
        <p14:creationId xmlns:p14="http://schemas.microsoft.com/office/powerpoint/2010/main" val="413849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1267" y="88880"/>
            <a:ext cx="10515600" cy="952212"/>
          </a:xfrm>
        </p:spPr>
        <p:txBody>
          <a:bodyPr/>
          <a:lstStyle/>
          <a:p>
            <a:r>
              <a:rPr lang="en-US" dirty="0">
                <a:solidFill>
                  <a:srgbClr val="002060"/>
                </a:solidFill>
              </a:rPr>
              <a:t>Acute O</a:t>
            </a:r>
            <a:r>
              <a:rPr lang="en-US" baseline="-25000" dirty="0">
                <a:solidFill>
                  <a:srgbClr val="002060"/>
                </a:solidFill>
              </a:rPr>
              <a:t>3</a:t>
            </a:r>
            <a:r>
              <a:rPr lang="en-US" dirty="0">
                <a:solidFill>
                  <a:srgbClr val="002060"/>
                </a:solidFill>
              </a:rPr>
              <a:t> exposure model</a:t>
            </a:r>
          </a:p>
        </p:txBody>
      </p:sp>
      <p:pic>
        <p:nvPicPr>
          <p:cNvPr id="1026" name="Picture 2" descr="Image result for c57bl6/j m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428" y="1447681"/>
            <a:ext cx="1496444" cy="841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4152" y="2189158"/>
            <a:ext cx="2214996" cy="1477328"/>
          </a:xfrm>
          <a:prstGeom prst="rect">
            <a:avLst/>
          </a:prstGeom>
          <a:noFill/>
        </p:spPr>
        <p:txBody>
          <a:bodyPr wrap="square" rtlCol="0">
            <a:spAutoFit/>
          </a:bodyPr>
          <a:lstStyle/>
          <a:p>
            <a:pPr algn="ctr"/>
            <a:r>
              <a:rPr lang="en-US" sz="2400" dirty="0">
                <a:cs typeface="Arial" panose="020B0604020202020204" pitchFamily="34" charset="0"/>
              </a:rPr>
              <a:t>♀</a:t>
            </a:r>
          </a:p>
          <a:p>
            <a:pPr algn="ctr"/>
            <a:r>
              <a:rPr lang="en-US" sz="2400" dirty="0"/>
              <a:t>C57BL/6J</a:t>
            </a:r>
          </a:p>
          <a:p>
            <a:pPr algn="ctr"/>
            <a:r>
              <a:rPr lang="en-US" sz="2400" dirty="0">
                <a:cs typeface="Arial" panose="020B0604020202020204" pitchFamily="34" charset="0"/>
              </a:rPr>
              <a:t>Age: 8-10 of age</a:t>
            </a:r>
          </a:p>
          <a:p>
            <a:endParaRPr lang="en-US" dirty="0"/>
          </a:p>
        </p:txBody>
      </p:sp>
      <p:sp>
        <p:nvSpPr>
          <p:cNvPr id="16" name="TextBox 15"/>
          <p:cNvSpPr txBox="1"/>
          <p:nvPr/>
        </p:nvSpPr>
        <p:spPr>
          <a:xfrm>
            <a:off x="7366422" y="6321365"/>
            <a:ext cx="4929585" cy="400110"/>
          </a:xfrm>
          <a:prstGeom prst="rect">
            <a:avLst/>
          </a:prstGeom>
          <a:noFill/>
        </p:spPr>
        <p:txBody>
          <a:bodyPr wrap="square" rtlCol="0">
            <a:spAutoFit/>
          </a:bodyPr>
          <a:lstStyle/>
          <a:p>
            <a:pPr algn="ctr"/>
            <a:r>
              <a:rPr lang="en-US" sz="2000" dirty="0"/>
              <a:t>N=9-12/group</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60" t="-6460" r="-360" b="12001"/>
          <a:stretch/>
        </p:blipFill>
        <p:spPr>
          <a:xfrm>
            <a:off x="4315900" y="2294810"/>
            <a:ext cx="6952973" cy="3450327"/>
          </a:xfrm>
          <a:prstGeom prst="rect">
            <a:avLst/>
          </a:prstGeom>
        </p:spPr>
      </p:pic>
      <p:sp>
        <p:nvSpPr>
          <p:cNvPr id="4" name="Slide Number Placeholder 3"/>
          <p:cNvSpPr>
            <a:spLocks noGrp="1"/>
          </p:cNvSpPr>
          <p:nvPr>
            <p:ph type="sldNum" sz="quarter" idx="12"/>
          </p:nvPr>
        </p:nvSpPr>
        <p:spPr/>
        <p:txBody>
          <a:bodyPr/>
          <a:lstStyle/>
          <a:p>
            <a:fld id="{75D766A0-9855-4FF5-94BF-7A28958AA65D}" type="slidenum">
              <a:rPr lang="en-US" smtClean="0"/>
              <a:t>11</a:t>
            </a:fld>
            <a:endParaRPr lang="en-US"/>
          </a:p>
        </p:txBody>
      </p:sp>
      <p:sp>
        <p:nvSpPr>
          <p:cNvPr id="13" name="TextBox 12"/>
          <p:cNvSpPr txBox="1"/>
          <p:nvPr/>
        </p:nvSpPr>
        <p:spPr>
          <a:xfrm>
            <a:off x="5108798" y="1617320"/>
            <a:ext cx="5367175" cy="584775"/>
          </a:xfrm>
          <a:prstGeom prst="rect">
            <a:avLst/>
          </a:prstGeom>
          <a:noFill/>
        </p:spPr>
        <p:txBody>
          <a:bodyPr wrap="none" rtlCol="0">
            <a:spAutoFit/>
          </a:bodyPr>
          <a:lstStyle/>
          <a:p>
            <a:r>
              <a:rPr lang="en-US" sz="3200" dirty="0"/>
              <a:t>Inflammation and Injury at 24h</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0122" y="3898774"/>
            <a:ext cx="997271" cy="1831556"/>
          </a:xfrm>
          <a:prstGeom prst="rect">
            <a:avLst/>
          </a:prstGeom>
        </p:spPr>
      </p:pic>
      <p:sp>
        <p:nvSpPr>
          <p:cNvPr id="12" name="TextBox 11"/>
          <p:cNvSpPr txBox="1"/>
          <p:nvPr/>
        </p:nvSpPr>
        <p:spPr>
          <a:xfrm>
            <a:off x="443430" y="5802418"/>
            <a:ext cx="3872470" cy="461665"/>
          </a:xfrm>
          <a:prstGeom prst="rect">
            <a:avLst/>
          </a:prstGeom>
          <a:noFill/>
        </p:spPr>
        <p:txBody>
          <a:bodyPr wrap="none" rtlCol="0">
            <a:spAutoFit/>
          </a:bodyPr>
          <a:lstStyle/>
          <a:p>
            <a:r>
              <a:rPr lang="en-US" sz="2400" dirty="0" err="1"/>
              <a:t>Bronchoalveolar</a:t>
            </a:r>
            <a:r>
              <a:rPr lang="en-US" sz="2400" dirty="0"/>
              <a:t> Lavage (BAL)</a:t>
            </a:r>
          </a:p>
        </p:txBody>
      </p:sp>
    </p:spTree>
    <p:extLst>
      <p:ext uri="{BB962C8B-B14F-4D97-AF65-F5344CB8AC3E}">
        <p14:creationId xmlns:p14="http://schemas.microsoft.com/office/powerpoint/2010/main" val="190556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214" y="3970938"/>
            <a:ext cx="2890571" cy="120032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Isolate</a:t>
            </a:r>
            <a:r>
              <a:rPr kumimoji="0" lang="en-US" sz="2400" b="0" i="0" u="none" strike="noStrike" kern="1200" cap="none" spc="0" normalizeH="0" noProof="0" dirty="0">
                <a:ln>
                  <a:noFill/>
                </a:ln>
                <a:solidFill>
                  <a:prstClr val="black"/>
                </a:solidFill>
                <a:effectLst/>
                <a:uLnTx/>
                <a:uFillTx/>
                <a:latin typeface="Calibri" panose="020F0502020204030204"/>
              </a:rPr>
              <a:t> </a:t>
            </a:r>
            <a:r>
              <a:rPr lang="en-US" sz="2400" dirty="0">
                <a:solidFill>
                  <a:prstClr val="black"/>
                </a:solidFill>
                <a:latin typeface="Calibri" panose="020F0502020204030204"/>
              </a:rPr>
              <a:t>i</a:t>
            </a:r>
            <a:r>
              <a:rPr kumimoji="0" lang="en-US" sz="2400" b="0" i="0" u="none" strike="noStrike" kern="1200" cap="none" spc="0" normalizeH="0" baseline="0" noProof="0" dirty="0" err="1">
                <a:ln>
                  <a:noFill/>
                </a:ln>
                <a:solidFill>
                  <a:prstClr val="black"/>
                </a:solidFill>
                <a:effectLst/>
                <a:uLnTx/>
                <a:uFillTx/>
                <a:latin typeface="Calibri" panose="020F0502020204030204"/>
              </a:rPr>
              <a:t>ntact</a:t>
            </a:r>
            <a:r>
              <a:rPr kumimoji="0" lang="en-US" sz="2400" b="0" i="0" u="none" strike="noStrike" kern="1200" cap="none" spc="0" normalizeH="0" baseline="0" noProof="0" dirty="0">
                <a:ln>
                  <a:noFill/>
                </a:ln>
                <a:solidFill>
                  <a:prstClr val="black"/>
                </a:solidFill>
                <a:effectLst/>
                <a:uLnTx/>
                <a:uFillTx/>
                <a:latin typeface="Calibri" panose="020F0502020204030204"/>
              </a:rPr>
              <a:t> EVs w/ affinity column	</a:t>
            </a:r>
          </a:p>
        </p:txBody>
      </p:sp>
      <p:pic>
        <p:nvPicPr>
          <p:cNvPr id="2050" name="Picture 2" descr="Image result for qiagen exornea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866" y="2935697"/>
            <a:ext cx="1613459" cy="90707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080832" y="2016093"/>
            <a:ext cx="2372430" cy="1596280"/>
            <a:chOff x="309924" y="1163664"/>
            <a:chExt cx="3362493" cy="2262440"/>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l="-186" t="14992" r="51860" b="27386"/>
            <a:stretch/>
          </p:blipFill>
          <p:spPr>
            <a:xfrm>
              <a:off x="2011405" y="1214682"/>
              <a:ext cx="1274487" cy="1371600"/>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l="-186" t="14992" r="51860" b="27768"/>
            <a:stretch/>
          </p:blipFill>
          <p:spPr>
            <a:xfrm>
              <a:off x="616312" y="1163664"/>
              <a:ext cx="1282992" cy="1371600"/>
            </a:xfrm>
            <a:prstGeom prst="rect">
              <a:avLst/>
            </a:prstGeom>
          </p:spPr>
        </p:pic>
        <p:sp>
          <p:nvSpPr>
            <p:cNvPr id="10" name="TextBox 9"/>
            <p:cNvSpPr txBox="1"/>
            <p:nvPr/>
          </p:nvSpPr>
          <p:spPr>
            <a:xfrm>
              <a:off x="309924" y="2553669"/>
              <a:ext cx="1889005" cy="400110"/>
            </a:xfrm>
            <a:prstGeom prst="rect">
              <a:avLst/>
            </a:prstGeom>
            <a:noFill/>
          </p:spPr>
          <p:txBody>
            <a:bodyPr wrap="square" rtlCol="0">
              <a:spAutoFit/>
            </a:bodyPr>
            <a:lstStyle/>
            <a:p>
              <a:pPr algn="ctr"/>
              <a:r>
                <a:rPr lang="en-US" sz="2000" dirty="0"/>
                <a:t>400 x g </a:t>
              </a:r>
            </a:p>
          </p:txBody>
        </p:sp>
        <p:sp>
          <p:nvSpPr>
            <p:cNvPr id="11" name="TextBox 10"/>
            <p:cNvSpPr txBox="1"/>
            <p:nvPr/>
          </p:nvSpPr>
          <p:spPr>
            <a:xfrm>
              <a:off x="1783413" y="2553668"/>
              <a:ext cx="1889004" cy="872436"/>
            </a:xfrm>
            <a:prstGeom prst="rect">
              <a:avLst/>
            </a:prstGeom>
            <a:noFill/>
          </p:spPr>
          <p:txBody>
            <a:bodyPr wrap="square" rtlCol="0">
              <a:spAutoFit/>
            </a:bodyPr>
            <a:lstStyle/>
            <a:p>
              <a:pPr algn="ctr"/>
              <a:r>
                <a:rPr lang="en-US" sz="2000" dirty="0"/>
                <a:t>16k x g  </a:t>
              </a:r>
            </a:p>
            <a:p>
              <a:pPr algn="ctr"/>
              <a:r>
                <a:rPr lang="en-US" sz="1400" dirty="0"/>
                <a:t> </a:t>
              </a:r>
            </a:p>
          </p:txBody>
        </p:sp>
        <p:cxnSp>
          <p:nvCxnSpPr>
            <p:cNvPr id="12" name="Straight Arrow Connector 11"/>
            <p:cNvCxnSpPr/>
            <p:nvPr/>
          </p:nvCxnSpPr>
          <p:spPr>
            <a:xfrm>
              <a:off x="1679087" y="2151219"/>
              <a:ext cx="6646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ext Box 2"/>
          <p:cNvSpPr txBox="1">
            <a:spLocks noChangeArrowheads="1"/>
          </p:cNvSpPr>
          <p:nvPr/>
        </p:nvSpPr>
        <p:spPr bwMode="auto">
          <a:xfrm>
            <a:off x="298223" y="135177"/>
            <a:ext cx="10175286" cy="612666"/>
          </a:xfrm>
          <a:prstGeom prst="rect">
            <a:avLst/>
          </a:prstGeom>
          <a:noFill/>
          <a:ln w="9525">
            <a:noFill/>
            <a:miter lim="800000"/>
            <a:headEnd/>
            <a:tailEnd/>
          </a:ln>
        </p:spPr>
        <p:txBody>
          <a:bodyPr rot="0" vert="horz" wrap="square" lIns="45720" tIns="22859" rIns="45720" bIns="22859" anchor="t" anchorCtr="0">
            <a:spAutoFit/>
          </a:bodyPr>
          <a:lstStyle/>
          <a:p>
            <a:pPr algn="l">
              <a:lnSpc>
                <a:spcPct val="107000"/>
              </a:lnSpc>
              <a:spcBef>
                <a:spcPts val="0"/>
              </a:spcBef>
              <a:spcAft>
                <a:spcPts val="399"/>
              </a:spcAft>
            </a:pPr>
            <a:r>
              <a:rPr lang="en-US" sz="3600" dirty="0">
                <a:solidFill>
                  <a:srgbClr val="1E257A"/>
                </a:solidFill>
                <a:latin typeface="+mj-lt"/>
                <a:ea typeface="Calibri" panose="020F0502020204030204" pitchFamily="34" charset="0"/>
                <a:cs typeface="Arial" panose="020B0604020202020204" pitchFamily="34" charset="0"/>
              </a:rPr>
              <a:t>EV Isolation and Characterization </a:t>
            </a:r>
            <a:endParaRPr lang="en-US" sz="3600" baseline="-25000" dirty="0">
              <a:solidFill>
                <a:srgbClr val="1E257A"/>
              </a:solidFill>
              <a:latin typeface="+mj-lt"/>
              <a:ea typeface="Calibri" panose="020F0502020204030204" pitchFamily="34" charset="0"/>
              <a:cs typeface="Arial" panose="020B0604020202020204" pitchFamily="34" charset="0"/>
            </a:endParaRPr>
          </a:p>
        </p:txBody>
      </p:sp>
      <p:cxnSp>
        <p:nvCxnSpPr>
          <p:cNvPr id="24" name="Straight Arrow Connector 23"/>
          <p:cNvCxnSpPr/>
          <p:nvPr/>
        </p:nvCxnSpPr>
        <p:spPr>
          <a:xfrm>
            <a:off x="4129434" y="2707894"/>
            <a:ext cx="1041280" cy="571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105" y="1095340"/>
            <a:ext cx="997271" cy="1831556"/>
          </a:xfrm>
          <a:prstGeom prst="rect">
            <a:avLst/>
          </a:prstGeom>
        </p:spPr>
      </p:pic>
      <p:sp>
        <p:nvSpPr>
          <p:cNvPr id="16" name="TextBox 15"/>
          <p:cNvSpPr txBox="1"/>
          <p:nvPr/>
        </p:nvSpPr>
        <p:spPr>
          <a:xfrm>
            <a:off x="950196" y="2929286"/>
            <a:ext cx="656142" cy="461665"/>
          </a:xfrm>
          <a:prstGeom prst="rect">
            <a:avLst/>
          </a:prstGeom>
          <a:noFill/>
        </p:spPr>
        <p:txBody>
          <a:bodyPr wrap="none" rtlCol="0">
            <a:spAutoFit/>
          </a:bodyPr>
          <a:lstStyle/>
          <a:p>
            <a:r>
              <a:rPr lang="en-US" sz="2400" dirty="0"/>
              <a:t>BAL</a:t>
            </a:r>
          </a:p>
        </p:txBody>
      </p:sp>
      <p:cxnSp>
        <p:nvCxnSpPr>
          <p:cNvPr id="29" name="Straight Arrow Connector 28"/>
          <p:cNvCxnSpPr/>
          <p:nvPr/>
        </p:nvCxnSpPr>
        <p:spPr>
          <a:xfrm>
            <a:off x="1882508" y="2390953"/>
            <a:ext cx="494407" cy="2656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963886" y="1182109"/>
            <a:ext cx="6907623" cy="1744787"/>
            <a:chOff x="4963886" y="1182109"/>
            <a:chExt cx="6907623" cy="1744787"/>
          </a:xfrm>
        </p:grpSpPr>
        <p:pic>
          <p:nvPicPr>
            <p:cNvPr id="46" name="Picture 45"/>
            <p:cNvPicPr>
              <a:picLocks noChangeAspect="1"/>
            </p:cNvPicPr>
            <p:nvPr/>
          </p:nvPicPr>
          <p:blipFill rotWithShape="1">
            <a:blip r:embed="rId6"/>
            <a:srcRect l="9418" t="16093" r="7912" b="11987"/>
            <a:stretch/>
          </p:blipFill>
          <p:spPr>
            <a:xfrm>
              <a:off x="7966425" y="1721926"/>
              <a:ext cx="1187916" cy="763659"/>
            </a:xfrm>
            <a:prstGeom prst="rect">
              <a:avLst/>
            </a:prstGeom>
          </p:spPr>
        </p:pic>
        <p:sp>
          <p:nvSpPr>
            <p:cNvPr id="47" name="Oval 46"/>
            <p:cNvSpPr/>
            <p:nvPr/>
          </p:nvSpPr>
          <p:spPr>
            <a:xfrm>
              <a:off x="9497694" y="1774608"/>
              <a:ext cx="335995" cy="328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p:cNvSpPr/>
            <p:nvPr/>
          </p:nvSpPr>
          <p:spPr>
            <a:xfrm>
              <a:off x="10372004" y="1915973"/>
              <a:ext cx="94242" cy="101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p:cNvSpPr txBox="1"/>
            <p:nvPr/>
          </p:nvSpPr>
          <p:spPr>
            <a:xfrm>
              <a:off x="10116945" y="2102967"/>
              <a:ext cx="6842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Fast</a:t>
              </a:r>
            </a:p>
          </p:txBody>
        </p:sp>
        <p:sp>
          <p:nvSpPr>
            <p:cNvPr id="50" name="TextBox 49"/>
            <p:cNvSpPr txBox="1"/>
            <p:nvPr/>
          </p:nvSpPr>
          <p:spPr>
            <a:xfrm>
              <a:off x="9260245" y="2139108"/>
              <a:ext cx="9415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Slow</a:t>
              </a:r>
            </a:p>
          </p:txBody>
        </p:sp>
        <p:sp>
          <p:nvSpPr>
            <p:cNvPr id="51" name="Rectangle 50"/>
            <p:cNvSpPr/>
            <p:nvPr/>
          </p:nvSpPr>
          <p:spPr>
            <a:xfrm>
              <a:off x="6760671" y="1182109"/>
              <a:ext cx="5110838" cy="461665"/>
            </a:xfrm>
            <a:prstGeom prst="rect">
              <a:avLst/>
            </a:prstGeom>
          </p:spPr>
          <p:txBody>
            <a:bodyPr wrap="square">
              <a:spAutoFit/>
            </a:bodyPr>
            <a:lstStyle/>
            <a:p>
              <a:pPr lvl="0" algn="ctr">
                <a:defRPr/>
              </a:pPr>
              <a:r>
                <a:rPr lang="en-US" sz="2400" dirty="0">
                  <a:solidFill>
                    <a:prstClr val="black"/>
                  </a:solidFill>
                </a:rPr>
                <a:t>Nanoparticle Tracking Analysis (NTA)</a:t>
              </a:r>
            </a:p>
          </p:txBody>
        </p:sp>
        <p:cxnSp>
          <p:nvCxnSpPr>
            <p:cNvPr id="5" name="Straight Arrow Connector 4"/>
            <p:cNvCxnSpPr/>
            <p:nvPr/>
          </p:nvCxnSpPr>
          <p:spPr>
            <a:xfrm flipV="1">
              <a:off x="4963886" y="2016093"/>
              <a:ext cx="2673994" cy="910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33348" y="1929288"/>
              <a:ext cx="1623971" cy="461665"/>
            </a:xfrm>
            <a:prstGeom prst="rect">
              <a:avLst/>
            </a:prstGeom>
            <a:noFill/>
          </p:spPr>
          <p:txBody>
            <a:bodyPr wrap="none" rtlCol="0">
              <a:spAutoFit/>
            </a:bodyPr>
            <a:lstStyle/>
            <a:p>
              <a:r>
                <a:rPr lang="en-US" sz="2400" dirty="0"/>
                <a:t>Pre-column</a:t>
              </a:r>
            </a:p>
          </p:txBody>
        </p:sp>
      </p:grpSp>
      <p:grpSp>
        <p:nvGrpSpPr>
          <p:cNvPr id="13" name="Group 12"/>
          <p:cNvGrpSpPr/>
          <p:nvPr/>
        </p:nvGrpSpPr>
        <p:grpSpPr>
          <a:xfrm>
            <a:off x="6417292" y="2806661"/>
            <a:ext cx="5454217" cy="3631511"/>
            <a:chOff x="6417292" y="2806661"/>
            <a:chExt cx="5454217" cy="3631511"/>
          </a:xfrm>
        </p:grpSpPr>
        <p:pic>
          <p:nvPicPr>
            <p:cNvPr id="52" name="Picture 51"/>
            <p:cNvPicPr>
              <a:picLocks noChangeAspect="1"/>
            </p:cNvPicPr>
            <p:nvPr/>
          </p:nvPicPr>
          <p:blipFill>
            <a:blip r:embed="rId7"/>
            <a:stretch>
              <a:fillRect/>
            </a:stretch>
          </p:blipFill>
          <p:spPr>
            <a:xfrm>
              <a:off x="6417292" y="5724236"/>
              <a:ext cx="5454217" cy="713936"/>
            </a:xfrm>
            <a:prstGeom prst="rect">
              <a:avLst/>
            </a:prstGeom>
          </p:spPr>
        </p:pic>
        <p:sp>
          <p:nvSpPr>
            <p:cNvPr id="44" name="Rectangle 43"/>
            <p:cNvSpPr/>
            <p:nvPr/>
          </p:nvSpPr>
          <p:spPr>
            <a:xfrm>
              <a:off x="7966425" y="5108821"/>
              <a:ext cx="3282245" cy="461665"/>
            </a:xfrm>
            <a:prstGeom prst="rect">
              <a:avLst/>
            </a:prstGeom>
          </p:spPr>
          <p:txBody>
            <a:bodyPr wrap="none">
              <a:spAutoFit/>
            </a:bodyPr>
            <a:lstStyle/>
            <a:p>
              <a:r>
                <a:rPr lang="en-US" sz="2400" dirty="0">
                  <a:solidFill>
                    <a:prstClr val="black"/>
                  </a:solidFill>
                </a:rPr>
                <a:t>Imaging flow-cytometry</a:t>
              </a:r>
              <a:endParaRPr lang="en-US" sz="2400" dirty="0"/>
            </a:p>
          </p:txBody>
        </p:sp>
        <p:cxnSp>
          <p:nvCxnSpPr>
            <p:cNvPr id="25" name="Straight Arrow Connector 24"/>
            <p:cNvCxnSpPr/>
            <p:nvPr/>
          </p:nvCxnSpPr>
          <p:spPr>
            <a:xfrm>
              <a:off x="6634896" y="4843425"/>
              <a:ext cx="1041280" cy="571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447221" y="2806661"/>
              <a:ext cx="1533493" cy="21484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448844" y="3525243"/>
              <a:ext cx="1741823" cy="461665"/>
            </a:xfrm>
            <a:prstGeom prst="rect">
              <a:avLst/>
            </a:prstGeom>
            <a:noFill/>
          </p:spPr>
          <p:txBody>
            <a:bodyPr wrap="none" rtlCol="0">
              <a:spAutoFit/>
            </a:bodyPr>
            <a:lstStyle/>
            <a:p>
              <a:r>
                <a:rPr lang="en-US" sz="2400" dirty="0"/>
                <a:t>Post-column</a:t>
              </a:r>
            </a:p>
          </p:txBody>
        </p:sp>
      </p:grpSp>
      <p:sp>
        <p:nvSpPr>
          <p:cNvPr id="2" name="Slide Number Placeholder 1"/>
          <p:cNvSpPr>
            <a:spLocks noGrp="1"/>
          </p:cNvSpPr>
          <p:nvPr>
            <p:ph type="sldNum" sz="quarter" idx="12"/>
          </p:nvPr>
        </p:nvSpPr>
        <p:spPr/>
        <p:txBody>
          <a:bodyPr/>
          <a:lstStyle/>
          <a:p>
            <a:fld id="{75D766A0-9855-4FF5-94BF-7A28958AA65D}" type="slidenum">
              <a:rPr lang="en-US" smtClean="0"/>
              <a:t>12</a:t>
            </a:fld>
            <a:endParaRPr lang="en-US"/>
          </a:p>
        </p:txBody>
      </p:sp>
    </p:spTree>
    <p:extLst>
      <p:ext uri="{BB962C8B-B14F-4D97-AF65-F5344CB8AC3E}">
        <p14:creationId xmlns:p14="http://schemas.microsoft.com/office/powerpoint/2010/main" val="390717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190" y="1231900"/>
            <a:ext cx="9835326" cy="4563875"/>
          </a:xfrm>
          <a:prstGeom prst="rect">
            <a:avLst/>
          </a:prstGeom>
        </p:spPr>
      </p:pic>
      <p:sp>
        <p:nvSpPr>
          <p:cNvPr id="7" name="TextBox 6"/>
          <p:cNvSpPr txBox="1"/>
          <p:nvPr/>
        </p:nvSpPr>
        <p:spPr>
          <a:xfrm>
            <a:off x="293914" y="161472"/>
            <a:ext cx="3298371" cy="646331"/>
          </a:xfrm>
          <a:prstGeom prst="rect">
            <a:avLst/>
          </a:prstGeom>
          <a:noFill/>
        </p:spPr>
        <p:txBody>
          <a:bodyPr wrap="square" rtlCol="0">
            <a:spAutoFit/>
          </a:bodyPr>
          <a:lstStyle/>
          <a:p>
            <a:r>
              <a:rPr lang="en-US" sz="3600" dirty="0">
                <a:solidFill>
                  <a:srgbClr val="7030A0"/>
                </a:solidFill>
                <a:latin typeface="+mj-lt"/>
              </a:rPr>
              <a:t>Pre-column NTA</a:t>
            </a:r>
          </a:p>
        </p:txBody>
      </p:sp>
      <p:sp>
        <p:nvSpPr>
          <p:cNvPr id="2" name="Slide Number Placeholder 1"/>
          <p:cNvSpPr>
            <a:spLocks noGrp="1"/>
          </p:cNvSpPr>
          <p:nvPr>
            <p:ph type="sldNum" sz="quarter" idx="12"/>
          </p:nvPr>
        </p:nvSpPr>
        <p:spPr/>
        <p:txBody>
          <a:bodyPr/>
          <a:lstStyle/>
          <a:p>
            <a:fld id="{75D766A0-9855-4FF5-94BF-7A28958AA65D}" type="slidenum">
              <a:rPr lang="en-US" smtClean="0"/>
              <a:t>13</a:t>
            </a:fld>
            <a:endParaRPr lang="en-US"/>
          </a:p>
        </p:txBody>
      </p:sp>
    </p:spTree>
    <p:extLst>
      <p:ext uri="{BB962C8B-B14F-4D97-AF65-F5344CB8AC3E}">
        <p14:creationId xmlns:p14="http://schemas.microsoft.com/office/powerpoint/2010/main" val="412855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544" y="919843"/>
            <a:ext cx="6004196" cy="5571240"/>
          </a:xfrm>
          <a:prstGeom prst="rect">
            <a:avLst/>
          </a:prstGeom>
        </p:spPr>
      </p:pic>
      <p:sp>
        <p:nvSpPr>
          <p:cNvPr id="3" name="TextBox 2"/>
          <p:cNvSpPr txBox="1"/>
          <p:nvPr/>
        </p:nvSpPr>
        <p:spPr>
          <a:xfrm>
            <a:off x="260713" y="160020"/>
            <a:ext cx="4016828" cy="646331"/>
          </a:xfrm>
          <a:prstGeom prst="rect">
            <a:avLst/>
          </a:prstGeom>
          <a:noFill/>
        </p:spPr>
        <p:txBody>
          <a:bodyPr wrap="square" rtlCol="0">
            <a:spAutoFit/>
          </a:bodyPr>
          <a:lstStyle/>
          <a:p>
            <a:r>
              <a:rPr lang="en-US" sz="3600" dirty="0">
                <a:solidFill>
                  <a:srgbClr val="7030A0"/>
                </a:solidFill>
                <a:latin typeface="+mj-lt"/>
              </a:rPr>
              <a:t>Pre vs. post-column</a:t>
            </a:r>
          </a:p>
        </p:txBody>
      </p:sp>
      <p:sp>
        <p:nvSpPr>
          <p:cNvPr id="2" name="Slide Number Placeholder 1"/>
          <p:cNvSpPr>
            <a:spLocks noGrp="1"/>
          </p:cNvSpPr>
          <p:nvPr>
            <p:ph type="sldNum" sz="quarter" idx="12"/>
          </p:nvPr>
        </p:nvSpPr>
        <p:spPr/>
        <p:txBody>
          <a:bodyPr/>
          <a:lstStyle/>
          <a:p>
            <a:fld id="{75D766A0-9855-4FF5-94BF-7A28958AA65D}" type="slidenum">
              <a:rPr lang="en-US" smtClean="0"/>
              <a:t>14</a:t>
            </a:fld>
            <a:endParaRPr lang="en-US"/>
          </a:p>
        </p:txBody>
      </p:sp>
    </p:spTree>
    <p:extLst>
      <p:ext uri="{BB962C8B-B14F-4D97-AF65-F5344CB8AC3E}">
        <p14:creationId xmlns:p14="http://schemas.microsoft.com/office/powerpoint/2010/main" val="2860015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98223" y="135177"/>
            <a:ext cx="10175286" cy="612666"/>
          </a:xfrm>
          <a:prstGeom prst="rect">
            <a:avLst/>
          </a:prstGeom>
          <a:noFill/>
          <a:ln w="9525">
            <a:noFill/>
            <a:miter lim="800000"/>
            <a:headEnd/>
            <a:tailEnd/>
          </a:ln>
        </p:spPr>
        <p:txBody>
          <a:bodyPr rot="0" vert="horz" wrap="square" lIns="45720" tIns="22859" rIns="45720" bIns="22859" anchor="t" anchorCtr="0">
            <a:spAutoFit/>
          </a:bodyPr>
          <a:lstStyle/>
          <a:p>
            <a:pPr algn="l">
              <a:lnSpc>
                <a:spcPct val="107000"/>
              </a:lnSpc>
              <a:spcBef>
                <a:spcPts val="0"/>
              </a:spcBef>
              <a:spcAft>
                <a:spcPts val="399"/>
              </a:spcAft>
            </a:pPr>
            <a:r>
              <a:rPr lang="en-US" sz="3600" dirty="0">
                <a:solidFill>
                  <a:srgbClr val="1E257A"/>
                </a:solidFill>
                <a:latin typeface="+mj-lt"/>
                <a:ea typeface="Calibri" panose="020F0502020204030204" pitchFamily="34" charset="0"/>
                <a:cs typeface="Arial" panose="020B0604020202020204" pitchFamily="34" charset="0"/>
              </a:rPr>
              <a:t>Imaging flow-cytometry</a:t>
            </a:r>
            <a:endParaRPr lang="en-US" sz="3600" baseline="-25000" dirty="0">
              <a:solidFill>
                <a:srgbClr val="1E257A"/>
              </a:solidFill>
              <a:latin typeface="+mj-lt"/>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853" y="1134836"/>
            <a:ext cx="7328206" cy="5111239"/>
          </a:xfrm>
          <a:prstGeom prst="rect">
            <a:avLst/>
          </a:prstGeom>
        </p:spPr>
      </p:pic>
      <p:sp>
        <p:nvSpPr>
          <p:cNvPr id="2" name="Slide Number Placeholder 1"/>
          <p:cNvSpPr>
            <a:spLocks noGrp="1"/>
          </p:cNvSpPr>
          <p:nvPr>
            <p:ph type="sldNum" sz="quarter" idx="12"/>
          </p:nvPr>
        </p:nvSpPr>
        <p:spPr/>
        <p:txBody>
          <a:bodyPr/>
          <a:lstStyle/>
          <a:p>
            <a:fld id="{75D766A0-9855-4FF5-94BF-7A28958AA65D}" type="slidenum">
              <a:rPr lang="en-US" smtClean="0"/>
              <a:t>15</a:t>
            </a:fld>
            <a:endParaRPr lang="en-US"/>
          </a:p>
        </p:txBody>
      </p:sp>
    </p:spTree>
    <p:extLst>
      <p:ext uri="{BB962C8B-B14F-4D97-AF65-F5344CB8AC3E}">
        <p14:creationId xmlns:p14="http://schemas.microsoft.com/office/powerpoint/2010/main" val="89088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82724" y="1477413"/>
            <a:ext cx="2599467" cy="120032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Calibri" panose="020F0502020204030204"/>
              </a:rPr>
              <a:t>Lysis of column-bound EVs</a:t>
            </a:r>
          </a:p>
          <a:p>
            <a:pPr marR="0" lvl="0"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5707" t="73087" b="9553"/>
          <a:stretch/>
        </p:blipFill>
        <p:spPr>
          <a:xfrm>
            <a:off x="9593194" y="4128755"/>
            <a:ext cx="1769495" cy="1105919"/>
          </a:xfrm>
          <a:prstGeom prst="rect">
            <a:avLst/>
          </a:prstGeom>
        </p:spPr>
      </p:pic>
      <p:pic>
        <p:nvPicPr>
          <p:cNvPr id="2050" name="Picture 2" descr="Image result for qiagen exornea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973" y="2341903"/>
            <a:ext cx="1787379" cy="100484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037222" y="1762287"/>
            <a:ext cx="2804562" cy="1672780"/>
            <a:chOff x="309924" y="1163664"/>
            <a:chExt cx="3362493" cy="2005558"/>
          </a:xfrm>
        </p:grpSpPr>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186" t="14992" r="51860" b="27386"/>
            <a:stretch/>
          </p:blipFill>
          <p:spPr>
            <a:xfrm>
              <a:off x="2011405" y="1214682"/>
              <a:ext cx="1274487" cy="1371600"/>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186" t="14992" r="51860" b="27768"/>
            <a:stretch/>
          </p:blipFill>
          <p:spPr>
            <a:xfrm>
              <a:off x="616312" y="1163664"/>
              <a:ext cx="1282992" cy="1371600"/>
            </a:xfrm>
            <a:prstGeom prst="rect">
              <a:avLst/>
            </a:prstGeom>
          </p:spPr>
        </p:pic>
        <p:sp>
          <p:nvSpPr>
            <p:cNvPr id="10" name="TextBox 9"/>
            <p:cNvSpPr txBox="1"/>
            <p:nvPr/>
          </p:nvSpPr>
          <p:spPr>
            <a:xfrm>
              <a:off x="309924" y="2553669"/>
              <a:ext cx="1889005" cy="400110"/>
            </a:xfrm>
            <a:prstGeom prst="rect">
              <a:avLst/>
            </a:prstGeom>
            <a:noFill/>
          </p:spPr>
          <p:txBody>
            <a:bodyPr wrap="square" rtlCol="0">
              <a:spAutoFit/>
            </a:bodyPr>
            <a:lstStyle/>
            <a:p>
              <a:pPr algn="ctr"/>
              <a:r>
                <a:rPr lang="en-US" sz="2000" dirty="0"/>
                <a:t>400 x g </a:t>
              </a:r>
            </a:p>
          </p:txBody>
        </p:sp>
        <p:sp>
          <p:nvSpPr>
            <p:cNvPr id="11" name="TextBox 10"/>
            <p:cNvSpPr txBox="1"/>
            <p:nvPr/>
          </p:nvSpPr>
          <p:spPr>
            <a:xfrm>
              <a:off x="1783412" y="2553669"/>
              <a:ext cx="1889005" cy="615553"/>
            </a:xfrm>
            <a:prstGeom prst="rect">
              <a:avLst/>
            </a:prstGeom>
            <a:noFill/>
          </p:spPr>
          <p:txBody>
            <a:bodyPr wrap="square" rtlCol="0">
              <a:spAutoFit/>
            </a:bodyPr>
            <a:lstStyle/>
            <a:p>
              <a:pPr algn="ctr"/>
              <a:r>
                <a:rPr lang="en-US" sz="2000" dirty="0"/>
                <a:t>16,000 x g  </a:t>
              </a:r>
            </a:p>
            <a:p>
              <a:pPr algn="ctr"/>
              <a:r>
                <a:rPr lang="en-US" sz="1400" dirty="0"/>
                <a:t> </a:t>
              </a:r>
            </a:p>
          </p:txBody>
        </p:sp>
        <p:cxnSp>
          <p:nvCxnSpPr>
            <p:cNvPr id="12" name="Straight Arrow Connector 11"/>
            <p:cNvCxnSpPr/>
            <p:nvPr/>
          </p:nvCxnSpPr>
          <p:spPr>
            <a:xfrm>
              <a:off x="1679087" y="2151219"/>
              <a:ext cx="6646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9066914" y="3387533"/>
            <a:ext cx="2683594" cy="830997"/>
          </a:xfrm>
          <a:prstGeom prst="rect">
            <a:avLst/>
          </a:prstGeom>
        </p:spPr>
        <p:txBody>
          <a:bodyPr wrap="square">
            <a:spAutoFit/>
          </a:bodyPr>
          <a:lstStyle/>
          <a:p>
            <a:pPr lvl="0" algn="ctr">
              <a:defRPr/>
            </a:pPr>
            <a:r>
              <a:rPr lang="en-US" sz="2400" u="sng" dirty="0">
                <a:solidFill>
                  <a:prstClr val="black"/>
                </a:solidFill>
              </a:rPr>
              <a:t>Expression Analysis</a:t>
            </a:r>
          </a:p>
          <a:p>
            <a:pPr lvl="0" algn="ctr">
              <a:defRPr/>
            </a:pPr>
            <a:r>
              <a:rPr lang="en-US" sz="2400" dirty="0" err="1">
                <a:solidFill>
                  <a:srgbClr val="0070C0"/>
                </a:solidFill>
              </a:rPr>
              <a:t>miRquant</a:t>
            </a:r>
            <a:r>
              <a:rPr lang="en-US" sz="2400" dirty="0">
                <a:solidFill>
                  <a:srgbClr val="0070C0"/>
                </a:solidFill>
              </a:rPr>
              <a:t> 2.0</a:t>
            </a:r>
          </a:p>
        </p:txBody>
      </p:sp>
      <p:sp>
        <p:nvSpPr>
          <p:cNvPr id="21" name="Text Box 2"/>
          <p:cNvSpPr txBox="1">
            <a:spLocks noChangeArrowheads="1"/>
          </p:cNvSpPr>
          <p:nvPr/>
        </p:nvSpPr>
        <p:spPr bwMode="auto">
          <a:xfrm>
            <a:off x="233425" y="234519"/>
            <a:ext cx="10175286" cy="612666"/>
          </a:xfrm>
          <a:prstGeom prst="rect">
            <a:avLst/>
          </a:prstGeom>
          <a:noFill/>
          <a:ln w="9525">
            <a:noFill/>
            <a:miter lim="800000"/>
            <a:headEnd/>
            <a:tailEnd/>
          </a:ln>
        </p:spPr>
        <p:txBody>
          <a:bodyPr rot="0" vert="horz" wrap="square" lIns="45720" tIns="22859" rIns="45720" bIns="22859" anchor="t" anchorCtr="0">
            <a:spAutoFit/>
          </a:bodyPr>
          <a:lstStyle/>
          <a:p>
            <a:pPr algn="l">
              <a:lnSpc>
                <a:spcPct val="107000"/>
              </a:lnSpc>
              <a:spcBef>
                <a:spcPts val="0"/>
              </a:spcBef>
              <a:spcAft>
                <a:spcPts val="399"/>
              </a:spcAft>
            </a:pPr>
            <a:r>
              <a:rPr lang="en-US" sz="3600" dirty="0">
                <a:solidFill>
                  <a:srgbClr val="1E257A"/>
                </a:solidFill>
                <a:latin typeface="+mj-lt"/>
                <a:ea typeface="Calibri" panose="020F0502020204030204" pitchFamily="34" charset="0"/>
                <a:cs typeface="Arial" panose="020B0604020202020204" pitchFamily="34" charset="0"/>
              </a:rPr>
              <a:t>Lung EV small RNA sequencing</a:t>
            </a:r>
            <a:endParaRPr lang="en-US" sz="3600" baseline="-25000" dirty="0">
              <a:solidFill>
                <a:srgbClr val="1E257A"/>
              </a:solidFill>
              <a:latin typeface="+mj-lt"/>
              <a:ea typeface="Calibri" panose="020F0502020204030204" pitchFamily="34" charset="0"/>
              <a:cs typeface="Arial" panose="020B0604020202020204" pitchFamily="34" charset="0"/>
            </a:endParaRPr>
          </a:p>
        </p:txBody>
      </p:sp>
      <p:cxnSp>
        <p:nvCxnSpPr>
          <p:cNvPr id="24" name="Straight Arrow Connector 23"/>
          <p:cNvCxnSpPr/>
          <p:nvPr/>
        </p:nvCxnSpPr>
        <p:spPr>
          <a:xfrm>
            <a:off x="4489660" y="2613980"/>
            <a:ext cx="5298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324" y="1193208"/>
            <a:ext cx="1042157" cy="1913991"/>
          </a:xfrm>
          <a:prstGeom prst="rect">
            <a:avLst/>
          </a:prstGeom>
        </p:spPr>
      </p:pic>
      <p:pic>
        <p:nvPicPr>
          <p:cNvPr id="15" name="Picture 14"/>
          <p:cNvPicPr>
            <a:picLocks noChangeAspect="1"/>
          </p:cNvPicPr>
          <p:nvPr/>
        </p:nvPicPr>
        <p:blipFill>
          <a:blip r:embed="rId7"/>
          <a:stretch>
            <a:fillRect/>
          </a:stretch>
        </p:blipFill>
        <p:spPr>
          <a:xfrm>
            <a:off x="9452640" y="894824"/>
            <a:ext cx="1518296" cy="1315224"/>
          </a:xfrm>
          <a:prstGeom prst="rect">
            <a:avLst/>
          </a:prstGeom>
        </p:spPr>
      </p:pic>
      <p:sp>
        <p:nvSpPr>
          <p:cNvPr id="16" name="TextBox 15"/>
          <p:cNvSpPr txBox="1"/>
          <p:nvPr/>
        </p:nvSpPr>
        <p:spPr>
          <a:xfrm>
            <a:off x="735673" y="3211152"/>
            <a:ext cx="656142" cy="461665"/>
          </a:xfrm>
          <a:prstGeom prst="rect">
            <a:avLst/>
          </a:prstGeom>
          <a:noFill/>
        </p:spPr>
        <p:txBody>
          <a:bodyPr wrap="none" rtlCol="0">
            <a:spAutoFit/>
          </a:bodyPr>
          <a:lstStyle/>
          <a:p>
            <a:r>
              <a:rPr lang="en-US" sz="2400" dirty="0"/>
              <a:t>BAL</a:t>
            </a:r>
          </a:p>
        </p:txBody>
      </p:sp>
      <p:cxnSp>
        <p:nvCxnSpPr>
          <p:cNvPr id="29" name="Straight Arrow Connector 28"/>
          <p:cNvCxnSpPr/>
          <p:nvPr/>
        </p:nvCxnSpPr>
        <p:spPr>
          <a:xfrm>
            <a:off x="1715177" y="2459689"/>
            <a:ext cx="515065" cy="352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175153" y="1898522"/>
            <a:ext cx="732883" cy="3581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908036" y="469801"/>
            <a:ext cx="2663702" cy="461665"/>
          </a:xfrm>
          <a:prstGeom prst="rect">
            <a:avLst/>
          </a:prstGeom>
        </p:spPr>
        <p:txBody>
          <a:bodyPr wrap="square">
            <a:spAutoFit/>
          </a:bodyPr>
          <a:lstStyle/>
          <a:p>
            <a:pPr lvl="0" algn="ctr">
              <a:defRPr/>
            </a:pPr>
            <a:r>
              <a:rPr lang="en-US" sz="2400" u="sng" dirty="0">
                <a:solidFill>
                  <a:prstClr val="black"/>
                </a:solidFill>
              </a:rPr>
              <a:t>Small </a:t>
            </a:r>
            <a:r>
              <a:rPr lang="en-US" sz="2400" u="sng" dirty="0" err="1">
                <a:solidFill>
                  <a:prstClr val="black"/>
                </a:solidFill>
              </a:rPr>
              <a:t>RNAseq</a:t>
            </a:r>
            <a:endParaRPr lang="en-US" sz="2400" u="sng" dirty="0">
              <a:solidFill>
                <a:prstClr val="black"/>
              </a:solidFill>
            </a:endParaRPr>
          </a:p>
        </p:txBody>
      </p:sp>
      <p:cxnSp>
        <p:nvCxnSpPr>
          <p:cNvPr id="42" name="Straight Arrow Connector 41"/>
          <p:cNvCxnSpPr/>
          <p:nvPr/>
        </p:nvCxnSpPr>
        <p:spPr>
          <a:xfrm rot="5400000">
            <a:off x="10024187" y="2818045"/>
            <a:ext cx="643168" cy="63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r="59415" b="61253"/>
          <a:stretch/>
        </p:blipFill>
        <p:spPr>
          <a:xfrm>
            <a:off x="3231374" y="4454042"/>
            <a:ext cx="4650868" cy="2276712"/>
          </a:xfrm>
          <a:prstGeom prst="rect">
            <a:avLst/>
          </a:prstGeom>
        </p:spPr>
      </p:pic>
      <p:sp>
        <p:nvSpPr>
          <p:cNvPr id="13" name="TextBox 12"/>
          <p:cNvSpPr txBox="1"/>
          <p:nvPr/>
        </p:nvSpPr>
        <p:spPr>
          <a:xfrm>
            <a:off x="5270309" y="5507168"/>
            <a:ext cx="4089325" cy="830997"/>
          </a:xfrm>
          <a:prstGeom prst="rect">
            <a:avLst/>
          </a:prstGeom>
          <a:noFill/>
        </p:spPr>
        <p:txBody>
          <a:bodyPr wrap="none" rtlCol="0">
            <a:spAutoFit/>
          </a:bodyPr>
          <a:lstStyle/>
          <a:p>
            <a:pPr algn="ctr"/>
            <a:r>
              <a:rPr lang="en-US" sz="2400" u="sng" dirty="0"/>
              <a:t>miRNA-mRNA target prediction</a:t>
            </a:r>
          </a:p>
          <a:p>
            <a:pPr algn="ctr"/>
            <a:r>
              <a:rPr lang="en-US" sz="2400" dirty="0" err="1">
                <a:solidFill>
                  <a:srgbClr val="0070C0"/>
                </a:solidFill>
              </a:rPr>
              <a:t>miRhub</a:t>
            </a:r>
            <a:endParaRPr lang="en-US" sz="2400" dirty="0">
              <a:solidFill>
                <a:srgbClr val="0070C0"/>
              </a:solidFill>
            </a:endParaRPr>
          </a:p>
        </p:txBody>
      </p:sp>
      <p:cxnSp>
        <p:nvCxnSpPr>
          <p:cNvPr id="38" name="Straight Arrow Connector 37"/>
          <p:cNvCxnSpPr/>
          <p:nvPr/>
        </p:nvCxnSpPr>
        <p:spPr>
          <a:xfrm flipH="1">
            <a:off x="8303984" y="4912588"/>
            <a:ext cx="818946" cy="3220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D766A0-9855-4FF5-94BF-7A28958AA65D}" type="slidenum">
              <a:rPr lang="en-US" smtClean="0"/>
              <a:t>16</a:t>
            </a:fld>
            <a:endParaRPr lang="en-US"/>
          </a:p>
        </p:txBody>
      </p:sp>
    </p:spTree>
    <p:extLst>
      <p:ext uri="{BB962C8B-B14F-4D97-AF65-F5344CB8AC3E}">
        <p14:creationId xmlns:p14="http://schemas.microsoft.com/office/powerpoint/2010/main" val="10706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31827" y="164523"/>
            <a:ext cx="5763491" cy="638955"/>
          </a:xfrm>
          <a:prstGeom prst="rect">
            <a:avLst/>
          </a:prstGeom>
          <a:noFill/>
          <a:ln w="9525">
            <a:noFill/>
            <a:miter lim="800000"/>
            <a:headEnd/>
            <a:tailEnd/>
          </a:ln>
        </p:spPr>
        <p:txBody>
          <a:bodyPr rot="0" vert="horz" wrap="square" lIns="45720" tIns="22859" rIns="45720" bIns="22859" anchor="t" anchorCtr="0">
            <a:spAutoFit/>
          </a:bodyPr>
          <a:lstStyle/>
          <a:p>
            <a:pPr algn="l">
              <a:lnSpc>
                <a:spcPct val="107000"/>
              </a:lnSpc>
              <a:spcBef>
                <a:spcPts val="0"/>
              </a:spcBef>
              <a:spcAft>
                <a:spcPts val="399"/>
              </a:spcAft>
            </a:pPr>
            <a:r>
              <a:rPr lang="en-US" sz="3600" dirty="0">
                <a:solidFill>
                  <a:srgbClr val="1E257A"/>
                </a:solidFill>
                <a:latin typeface="+mj-lt"/>
                <a:ea typeface="Calibri" panose="020F0502020204030204" pitchFamily="34" charset="0"/>
                <a:cs typeface="Arial" panose="020B0604020202020204" pitchFamily="34" charset="0"/>
              </a:rPr>
              <a:t>EV-small RNA mapping stats</a:t>
            </a:r>
            <a:endParaRPr lang="en-US" sz="3600" baseline="-25000" dirty="0">
              <a:solidFill>
                <a:srgbClr val="1E257A"/>
              </a:solidFill>
              <a:latin typeface="+mj-lt"/>
              <a:ea typeface="Calibri" panose="020F050202020403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3708" r="15135" b="8503"/>
          <a:stretch/>
        </p:blipFill>
        <p:spPr>
          <a:xfrm>
            <a:off x="0" y="2306475"/>
            <a:ext cx="6288297" cy="3623310"/>
          </a:xfrm>
          <a:prstGeom prst="rect">
            <a:avLst/>
          </a:prstGeom>
        </p:spPr>
      </p:pic>
      <p:sp>
        <p:nvSpPr>
          <p:cNvPr id="9" name="TextBox 8"/>
          <p:cNvSpPr txBox="1"/>
          <p:nvPr/>
        </p:nvSpPr>
        <p:spPr>
          <a:xfrm>
            <a:off x="670064" y="1718052"/>
            <a:ext cx="5533550" cy="83099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Calibri" panose="020F0502020204030204"/>
              </a:rPr>
              <a:t>Percent mapped by type</a:t>
            </a:r>
          </a:p>
          <a:p>
            <a:pPr marR="0" lvl="0"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	</a:t>
            </a:r>
          </a:p>
        </p:txBody>
      </p:sp>
      <p:pic>
        <p:nvPicPr>
          <p:cNvPr id="10" name="Picture 4" descr="https://www.mdpi.com/genes/genes-09-00246/article_deploy/html/images/genes-09-00246-g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659" y="1718052"/>
            <a:ext cx="5045420" cy="35222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27594" y="1138735"/>
            <a:ext cx="5533550" cy="83099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Calibri" panose="020F0502020204030204"/>
              </a:rPr>
              <a:t>Majority mapped to </a:t>
            </a:r>
            <a:r>
              <a:rPr lang="en-US" sz="2400" dirty="0" err="1">
                <a:solidFill>
                  <a:prstClr val="black"/>
                </a:solidFill>
                <a:latin typeface="Calibri" panose="020F0502020204030204"/>
              </a:rPr>
              <a:t>tRNA</a:t>
            </a:r>
            <a:r>
              <a:rPr lang="en-US" sz="2400" dirty="0">
                <a:solidFill>
                  <a:prstClr val="black"/>
                </a:solidFill>
                <a:latin typeface="Calibri" panose="020F0502020204030204"/>
              </a:rPr>
              <a:t> genes</a:t>
            </a:r>
          </a:p>
          <a:p>
            <a:pPr marR="0" lvl="0"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	</a:t>
            </a:r>
          </a:p>
        </p:txBody>
      </p:sp>
      <p:sp>
        <p:nvSpPr>
          <p:cNvPr id="2" name="Slide Number Placeholder 1"/>
          <p:cNvSpPr>
            <a:spLocks noGrp="1"/>
          </p:cNvSpPr>
          <p:nvPr>
            <p:ph type="sldNum" sz="quarter" idx="12"/>
          </p:nvPr>
        </p:nvSpPr>
        <p:spPr/>
        <p:txBody>
          <a:bodyPr/>
          <a:lstStyle/>
          <a:p>
            <a:fld id="{75D766A0-9855-4FF5-94BF-7A28958AA65D}" type="slidenum">
              <a:rPr lang="en-US" smtClean="0"/>
              <a:t>17</a:t>
            </a:fld>
            <a:endParaRPr lang="en-US"/>
          </a:p>
        </p:txBody>
      </p:sp>
      <p:sp>
        <p:nvSpPr>
          <p:cNvPr id="3" name="TextBox 2"/>
          <p:cNvSpPr txBox="1"/>
          <p:nvPr/>
        </p:nvSpPr>
        <p:spPr>
          <a:xfrm>
            <a:off x="6671659" y="5819643"/>
            <a:ext cx="3001027" cy="646331"/>
          </a:xfrm>
          <a:prstGeom prst="rect">
            <a:avLst/>
          </a:prstGeom>
          <a:noFill/>
        </p:spPr>
        <p:txBody>
          <a:bodyPr wrap="square" rtlCol="0">
            <a:spAutoFit/>
          </a:bodyPr>
          <a:lstStyle/>
          <a:p>
            <a:r>
              <a:rPr lang="en-US" dirty="0"/>
              <a:t>Peak size of ~35 nucleotides suggests </a:t>
            </a:r>
            <a:r>
              <a:rPr lang="en-US" dirty="0" err="1"/>
              <a:t>tRNA</a:t>
            </a:r>
            <a:r>
              <a:rPr lang="en-US" dirty="0"/>
              <a:t> halves</a:t>
            </a:r>
          </a:p>
        </p:txBody>
      </p:sp>
      <p:cxnSp>
        <p:nvCxnSpPr>
          <p:cNvPr id="6" name="Straight Arrow Connector 5"/>
          <p:cNvCxnSpPr>
            <a:stCxn id="3" idx="0"/>
          </p:cNvCxnSpPr>
          <p:nvPr/>
        </p:nvCxnSpPr>
        <p:spPr>
          <a:xfrm flipV="1">
            <a:off x="8172173" y="5240326"/>
            <a:ext cx="120057" cy="579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0"/>
          </p:cNvCxnSpPr>
          <p:nvPr/>
        </p:nvCxnSpPr>
        <p:spPr>
          <a:xfrm flipV="1">
            <a:off x="8172173" y="5240326"/>
            <a:ext cx="1883875" cy="5793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6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04" y="1739589"/>
            <a:ext cx="3147175" cy="3482020"/>
          </a:xfrm>
          <a:prstGeom prst="rect">
            <a:avLst/>
          </a:prstGeom>
        </p:spPr>
      </p:pic>
      <p:sp>
        <p:nvSpPr>
          <p:cNvPr id="5" name="Title 1"/>
          <p:cNvSpPr>
            <a:spLocks noGrp="1"/>
          </p:cNvSpPr>
          <p:nvPr>
            <p:ph type="title"/>
          </p:nvPr>
        </p:nvSpPr>
        <p:spPr>
          <a:xfrm>
            <a:off x="5625382" y="5008954"/>
            <a:ext cx="1758531" cy="1325563"/>
          </a:xfrm>
        </p:spPr>
        <p:txBody>
          <a:bodyPr>
            <a:normAutofit/>
          </a:bodyPr>
          <a:lstStyle/>
          <a:p>
            <a:r>
              <a:rPr lang="en-US" sz="2800" dirty="0"/>
              <a:t>1 ppm O</a:t>
            </a:r>
            <a:r>
              <a:rPr lang="en-US" sz="2800" baseline="-25000" dirty="0"/>
              <a:t>3</a:t>
            </a:r>
            <a:endParaRPr lang="en-US" sz="2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1140" y="2049779"/>
            <a:ext cx="3110754" cy="312501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7644" y="2002958"/>
            <a:ext cx="3173766" cy="3218651"/>
          </a:xfrm>
          <a:prstGeom prst="rect">
            <a:avLst/>
          </a:prstGeom>
        </p:spPr>
      </p:pic>
      <p:sp>
        <p:nvSpPr>
          <p:cNvPr id="9" name="Title 1"/>
          <p:cNvSpPr txBox="1">
            <a:spLocks/>
          </p:cNvSpPr>
          <p:nvPr/>
        </p:nvSpPr>
        <p:spPr>
          <a:xfrm>
            <a:off x="9089599" y="5008953"/>
            <a:ext cx="1587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2 ppm O</a:t>
            </a:r>
            <a:r>
              <a:rPr lang="en-US" sz="2800" baseline="-25000" dirty="0"/>
              <a:t>3</a:t>
            </a:r>
            <a:endParaRPr lang="en-US" sz="2800" dirty="0"/>
          </a:p>
        </p:txBody>
      </p:sp>
      <p:sp>
        <p:nvSpPr>
          <p:cNvPr id="10" name="Title 1"/>
          <p:cNvSpPr txBox="1">
            <a:spLocks/>
          </p:cNvSpPr>
          <p:nvPr/>
        </p:nvSpPr>
        <p:spPr>
          <a:xfrm>
            <a:off x="241852" y="-987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2060"/>
                </a:solidFill>
              </a:rPr>
              <a:t>O</a:t>
            </a:r>
            <a:r>
              <a:rPr lang="en-US" sz="3600" baseline="-25000" dirty="0">
                <a:solidFill>
                  <a:srgbClr val="002060"/>
                </a:solidFill>
              </a:rPr>
              <a:t>3</a:t>
            </a:r>
            <a:r>
              <a:rPr lang="en-US" sz="3600" dirty="0">
                <a:solidFill>
                  <a:srgbClr val="002060"/>
                </a:solidFill>
              </a:rPr>
              <a:t> alters EV-miRNA expression</a:t>
            </a:r>
          </a:p>
        </p:txBody>
      </p:sp>
      <p:sp>
        <p:nvSpPr>
          <p:cNvPr id="3" name="Slide Number Placeholder 2"/>
          <p:cNvSpPr>
            <a:spLocks noGrp="1"/>
          </p:cNvSpPr>
          <p:nvPr>
            <p:ph type="sldNum" sz="quarter" idx="12"/>
          </p:nvPr>
        </p:nvSpPr>
        <p:spPr/>
        <p:txBody>
          <a:bodyPr/>
          <a:lstStyle/>
          <a:p>
            <a:fld id="{75D766A0-9855-4FF5-94BF-7A28958AA65D}" type="slidenum">
              <a:rPr lang="en-US" smtClean="0"/>
              <a:t>18</a:t>
            </a:fld>
            <a:endParaRPr lang="en-US"/>
          </a:p>
        </p:txBody>
      </p:sp>
    </p:spTree>
    <p:extLst>
      <p:ext uri="{BB962C8B-B14F-4D97-AF65-F5344CB8AC3E}">
        <p14:creationId xmlns:p14="http://schemas.microsoft.com/office/powerpoint/2010/main" val="28128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8398" b="49739"/>
          <a:stretch/>
        </p:blipFill>
        <p:spPr>
          <a:xfrm>
            <a:off x="714137" y="829304"/>
            <a:ext cx="5641994" cy="5246642"/>
          </a:xfrm>
          <a:prstGeom prst="rect">
            <a:avLst/>
          </a:prstGeom>
        </p:spPr>
      </p:pic>
      <p:sp>
        <p:nvSpPr>
          <p:cNvPr id="6" name="Rectangle 5"/>
          <p:cNvSpPr/>
          <p:nvPr/>
        </p:nvSpPr>
        <p:spPr>
          <a:xfrm>
            <a:off x="6528573" y="2096458"/>
            <a:ext cx="5133216" cy="2308324"/>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miR-2137 was DE in BMDMs infected with </a:t>
            </a:r>
            <a:r>
              <a:rPr lang="en-US" sz="2400" i="1" dirty="0">
                <a:latin typeface="Arial" panose="020B0604020202020204" pitchFamily="34" charset="0"/>
                <a:cs typeface="Arial" panose="020B0604020202020204" pitchFamily="34" charset="0"/>
              </a:rPr>
              <a:t>P. </a:t>
            </a:r>
            <a:r>
              <a:rPr lang="en-US" sz="2400" i="1" dirty="0" err="1">
                <a:latin typeface="Arial" panose="020B0604020202020204" pitchFamily="34" charset="0"/>
                <a:cs typeface="Arial" panose="020B0604020202020204" pitchFamily="34" charset="0"/>
              </a:rPr>
              <a:t>gingivalis</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bacteria</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Anti-miR-2137 increased expression of pro-inflammatory TNF-alpha</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8446149" y="4618819"/>
            <a:ext cx="3215640" cy="369332"/>
          </a:xfrm>
          <a:prstGeom prst="rect">
            <a:avLst/>
          </a:prstGeom>
          <a:noFill/>
        </p:spPr>
        <p:txBody>
          <a:bodyPr wrap="square" rtlCol="0">
            <a:spAutoFit/>
          </a:bodyPr>
          <a:lstStyle/>
          <a:p>
            <a:r>
              <a:rPr lang="en-US" dirty="0"/>
              <a:t>Huck </a:t>
            </a:r>
            <a:r>
              <a:rPr lang="en-US" i="1" dirty="0"/>
              <a:t>et al. </a:t>
            </a:r>
            <a:r>
              <a:rPr lang="en-US" dirty="0"/>
              <a:t>Infect. Immun. 2017 </a:t>
            </a:r>
          </a:p>
        </p:txBody>
      </p:sp>
      <p:sp>
        <p:nvSpPr>
          <p:cNvPr id="2" name="Slide Number Placeholder 1"/>
          <p:cNvSpPr>
            <a:spLocks noGrp="1"/>
          </p:cNvSpPr>
          <p:nvPr>
            <p:ph type="sldNum" sz="quarter" idx="12"/>
          </p:nvPr>
        </p:nvSpPr>
        <p:spPr/>
        <p:txBody>
          <a:bodyPr/>
          <a:lstStyle/>
          <a:p>
            <a:fld id="{75D766A0-9855-4FF5-94BF-7A28958AA65D}" type="slidenum">
              <a:rPr lang="en-US" smtClean="0"/>
              <a:t>19</a:t>
            </a:fld>
            <a:endParaRPr lang="en-US"/>
          </a:p>
        </p:txBody>
      </p:sp>
    </p:spTree>
    <p:extLst>
      <p:ext uri="{BB962C8B-B14F-4D97-AF65-F5344CB8AC3E}">
        <p14:creationId xmlns:p14="http://schemas.microsoft.com/office/powerpoint/2010/main" val="3435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 y="0"/>
            <a:ext cx="1879114" cy="1325563"/>
          </a:xfrm>
        </p:spPr>
        <p:txBody>
          <a:bodyPr/>
          <a:lstStyle/>
          <a:p>
            <a:r>
              <a:rPr lang="en-US" dirty="0">
                <a:solidFill>
                  <a:srgbClr val="7030A0"/>
                </a:solidFill>
              </a:rPr>
              <a:t>Outline</a:t>
            </a:r>
          </a:p>
        </p:txBody>
      </p:sp>
      <p:sp>
        <p:nvSpPr>
          <p:cNvPr id="3" name="Content Placeholder 2"/>
          <p:cNvSpPr>
            <a:spLocks noGrp="1"/>
          </p:cNvSpPr>
          <p:nvPr>
            <p:ph idx="1"/>
          </p:nvPr>
        </p:nvSpPr>
        <p:spPr>
          <a:xfrm>
            <a:off x="493263" y="1984425"/>
            <a:ext cx="5541725" cy="3041460"/>
          </a:xfrm>
        </p:spPr>
        <p:txBody>
          <a:bodyPr>
            <a:normAutofit fontScale="92500"/>
          </a:bodyPr>
          <a:lstStyle/>
          <a:p>
            <a:r>
              <a:rPr lang="en-US" sz="4300" dirty="0"/>
              <a:t>Lung EVs </a:t>
            </a:r>
          </a:p>
          <a:p>
            <a:r>
              <a:rPr lang="en-US" sz="4300" dirty="0"/>
              <a:t>Ozone &amp; lung EV miRNA </a:t>
            </a:r>
          </a:p>
          <a:p>
            <a:r>
              <a:rPr lang="en-US" sz="4300" dirty="0"/>
              <a:t>Future studies</a:t>
            </a:r>
          </a:p>
          <a:p>
            <a:r>
              <a:rPr lang="en-US" sz="4300" dirty="0"/>
              <a:t>Q&amp;A</a:t>
            </a:r>
          </a:p>
          <a:p>
            <a:endParaRPr lang="en-US" dirty="0"/>
          </a:p>
        </p:txBody>
      </p:sp>
      <p:pic>
        <p:nvPicPr>
          <p:cNvPr id="6" name="Picture 2" descr="Skeletal formula of ozone with partial charges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254" y="1032398"/>
            <a:ext cx="2578709" cy="137961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Image result for lungs black and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8428" y="3350704"/>
            <a:ext cx="1784359" cy="20669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7"/>
          <p:cNvSpPr>
            <a:spLocks noGrp="1"/>
          </p:cNvSpPr>
          <p:nvPr>
            <p:ph type="sldNum" sz="quarter" idx="12"/>
          </p:nvPr>
        </p:nvSpPr>
        <p:spPr/>
        <p:txBody>
          <a:bodyPr/>
          <a:lstStyle/>
          <a:p>
            <a:fld id="{75D766A0-9855-4FF5-94BF-7A28958AA65D}" type="slidenum">
              <a:rPr lang="en-US" smtClean="0"/>
              <a:t>2</a:t>
            </a:fld>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1168" y="2111939"/>
            <a:ext cx="2450122" cy="2079003"/>
          </a:xfrm>
          <a:prstGeom prst="rect">
            <a:avLst/>
          </a:prstGeom>
        </p:spPr>
      </p:pic>
    </p:spTree>
    <p:extLst>
      <p:ext uri="{BB962C8B-B14F-4D97-AF65-F5344CB8AC3E}">
        <p14:creationId xmlns:p14="http://schemas.microsoft.com/office/powerpoint/2010/main" val="233945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806" y="218415"/>
            <a:ext cx="10515600" cy="423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2060"/>
                </a:solidFill>
              </a:rPr>
              <a:t>Integrating EV-miRNA w/tissue mRNA </a:t>
            </a:r>
          </a:p>
        </p:txBody>
      </p:sp>
      <p:sp>
        <p:nvSpPr>
          <p:cNvPr id="6" name="TextBox 5"/>
          <p:cNvSpPr txBox="1"/>
          <p:nvPr/>
        </p:nvSpPr>
        <p:spPr>
          <a:xfrm>
            <a:off x="1506953" y="1697843"/>
            <a:ext cx="3103735" cy="646331"/>
          </a:xfrm>
          <a:prstGeom prst="rect">
            <a:avLst/>
          </a:prstGeom>
          <a:noFill/>
        </p:spPr>
        <p:txBody>
          <a:bodyPr wrap="none" rtlCol="0">
            <a:spAutoFit/>
          </a:bodyPr>
          <a:lstStyle/>
          <a:p>
            <a:r>
              <a:rPr lang="en-US" sz="3600" dirty="0"/>
              <a:t>Lung EV-miRNA</a:t>
            </a:r>
          </a:p>
        </p:txBody>
      </p:sp>
      <p:sp>
        <p:nvSpPr>
          <p:cNvPr id="7" name="TextBox 6"/>
          <p:cNvSpPr txBox="1"/>
          <p:nvPr/>
        </p:nvSpPr>
        <p:spPr>
          <a:xfrm>
            <a:off x="6681794" y="1317014"/>
            <a:ext cx="3156762" cy="954107"/>
          </a:xfrm>
          <a:prstGeom prst="rect">
            <a:avLst/>
          </a:prstGeom>
          <a:noFill/>
        </p:spPr>
        <p:txBody>
          <a:bodyPr wrap="none" rtlCol="0">
            <a:spAutoFit/>
          </a:bodyPr>
          <a:lstStyle/>
          <a:p>
            <a:r>
              <a:rPr lang="en-US" sz="2800" dirty="0"/>
              <a:t>Airway macrophage </a:t>
            </a:r>
          </a:p>
          <a:p>
            <a:r>
              <a:rPr lang="en-US" sz="2800" dirty="0"/>
              <a:t>mRNA expression</a:t>
            </a:r>
          </a:p>
        </p:txBody>
      </p:sp>
      <p:sp>
        <p:nvSpPr>
          <p:cNvPr id="11" name="Oval 10"/>
          <p:cNvSpPr/>
          <p:nvPr/>
        </p:nvSpPr>
        <p:spPr>
          <a:xfrm>
            <a:off x="1543577" y="2451525"/>
            <a:ext cx="3067111" cy="2979200"/>
          </a:xfrm>
          <a:prstGeom prst="ellipse">
            <a:avLst/>
          </a:prstGeom>
          <a:noFill/>
          <a:ln w="28575">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8556" y="1467274"/>
            <a:ext cx="1156626" cy="78036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2538" y="2998264"/>
            <a:ext cx="1948484" cy="1976040"/>
          </a:xfrm>
          <a:prstGeom prst="rect">
            <a:avLst/>
          </a:prstGeom>
        </p:spPr>
      </p:pic>
      <p:pic>
        <p:nvPicPr>
          <p:cNvPr id="2" name="Picture 1"/>
          <p:cNvPicPr>
            <a:picLocks noChangeAspect="1"/>
          </p:cNvPicPr>
          <p:nvPr/>
        </p:nvPicPr>
        <p:blipFill>
          <a:blip r:embed="rId5"/>
          <a:stretch>
            <a:fillRect/>
          </a:stretch>
        </p:blipFill>
        <p:spPr>
          <a:xfrm>
            <a:off x="5461290" y="3438943"/>
            <a:ext cx="902018" cy="386579"/>
          </a:xfrm>
          <a:prstGeom prst="rect">
            <a:avLst/>
          </a:prstGeom>
        </p:spPr>
      </p:pic>
      <p:sp>
        <p:nvSpPr>
          <p:cNvPr id="3" name="Slide Number Placeholder 2"/>
          <p:cNvSpPr>
            <a:spLocks noGrp="1"/>
          </p:cNvSpPr>
          <p:nvPr>
            <p:ph type="sldNum" sz="quarter" idx="12"/>
          </p:nvPr>
        </p:nvSpPr>
        <p:spPr/>
        <p:txBody>
          <a:bodyPr/>
          <a:lstStyle/>
          <a:p>
            <a:fld id="{75D766A0-9855-4FF5-94BF-7A28958AA65D}" type="slidenum">
              <a:rPr lang="en-US" smtClean="0"/>
              <a:t>20</a:t>
            </a:fld>
            <a:endParaRPr lang="en-US"/>
          </a:p>
        </p:txBody>
      </p:sp>
      <p:sp>
        <p:nvSpPr>
          <p:cNvPr id="12" name="TextBox 11"/>
          <p:cNvSpPr txBox="1"/>
          <p:nvPr/>
        </p:nvSpPr>
        <p:spPr>
          <a:xfrm>
            <a:off x="7563608" y="5924686"/>
            <a:ext cx="3215640" cy="369332"/>
          </a:xfrm>
          <a:prstGeom prst="rect">
            <a:avLst/>
          </a:prstGeom>
          <a:noFill/>
        </p:spPr>
        <p:txBody>
          <a:bodyPr wrap="square" rtlCol="0">
            <a:spAutoFit/>
          </a:bodyPr>
          <a:lstStyle/>
          <a:p>
            <a:r>
              <a:rPr lang="en-US" dirty="0"/>
              <a:t>Tovar </a:t>
            </a:r>
            <a:r>
              <a:rPr lang="en-US" i="1" dirty="0"/>
              <a:t>et al. </a:t>
            </a:r>
            <a:r>
              <a:rPr lang="en-US" i="1" dirty="0" err="1"/>
              <a:t>Toxicol</a:t>
            </a:r>
            <a:r>
              <a:rPr lang="en-US" i="1" dirty="0"/>
              <a:t>. Sci.</a:t>
            </a:r>
            <a:r>
              <a:rPr lang="en-US" dirty="0"/>
              <a:t> 2020 </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3910" y="2427735"/>
            <a:ext cx="3338111" cy="3340336"/>
          </a:xfrm>
          <a:prstGeom prst="rect">
            <a:avLst/>
          </a:prstGeom>
        </p:spPr>
      </p:pic>
    </p:spTree>
    <p:extLst>
      <p:ext uri="{BB962C8B-B14F-4D97-AF65-F5344CB8AC3E}">
        <p14:creationId xmlns:p14="http://schemas.microsoft.com/office/powerpoint/2010/main" val="417199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9415" b="61253"/>
          <a:stretch/>
        </p:blipFill>
        <p:spPr>
          <a:xfrm>
            <a:off x="1076505" y="2608323"/>
            <a:ext cx="5402494" cy="264465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0130"/>
          <a:stretch/>
        </p:blipFill>
        <p:spPr>
          <a:xfrm>
            <a:off x="6577440" y="2013834"/>
            <a:ext cx="4607827" cy="3946363"/>
          </a:xfrm>
          <a:prstGeom prst="rect">
            <a:avLst/>
          </a:prstGeom>
        </p:spPr>
      </p:pic>
      <p:sp>
        <p:nvSpPr>
          <p:cNvPr id="8" name="TextBox 7"/>
          <p:cNvSpPr txBox="1"/>
          <p:nvPr/>
        </p:nvSpPr>
        <p:spPr>
          <a:xfrm>
            <a:off x="6802743" y="1213117"/>
            <a:ext cx="454710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 Match with DE EV-miRNAs</a:t>
            </a:r>
          </a:p>
        </p:txBody>
      </p:sp>
      <p:sp>
        <p:nvSpPr>
          <p:cNvPr id="9" name="TextBox 8"/>
          <p:cNvSpPr txBox="1"/>
          <p:nvPr/>
        </p:nvSpPr>
        <p:spPr>
          <a:xfrm>
            <a:off x="555365" y="1440554"/>
            <a:ext cx="5286382" cy="830997"/>
          </a:xfrm>
          <a:prstGeom prst="rect">
            <a:avLst/>
          </a:prstGeom>
          <a:noFill/>
        </p:spPr>
        <p:txBody>
          <a:bodyPr wrap="square" rtlCol="0">
            <a:spAutoFit/>
          </a:bodyPr>
          <a:lstStyle/>
          <a:p>
            <a:r>
              <a:rPr lang="en-US" sz="2400" dirty="0"/>
              <a:t>1) Input lists of DE genes from O</a:t>
            </a:r>
            <a:r>
              <a:rPr lang="en-US" sz="2400" baseline="-25000" dirty="0"/>
              <a:t>3</a:t>
            </a:r>
            <a:r>
              <a:rPr lang="en-US" sz="2400" dirty="0"/>
              <a:t>-exposed AM</a:t>
            </a:r>
          </a:p>
        </p:txBody>
      </p:sp>
      <p:sp>
        <p:nvSpPr>
          <p:cNvPr id="10" name="TextBox 9"/>
          <p:cNvSpPr txBox="1"/>
          <p:nvPr/>
        </p:nvSpPr>
        <p:spPr>
          <a:xfrm>
            <a:off x="2983908" y="5129200"/>
            <a:ext cx="3818885" cy="830997"/>
          </a:xfrm>
          <a:prstGeom prst="rect">
            <a:avLst/>
          </a:prstGeom>
          <a:noFill/>
        </p:spPr>
        <p:txBody>
          <a:bodyPr wrap="square" rtlCol="0">
            <a:spAutoFit/>
          </a:bodyPr>
          <a:lstStyle/>
          <a:p>
            <a:r>
              <a:rPr lang="en-US" sz="2400" dirty="0"/>
              <a:t>2) </a:t>
            </a:r>
            <a:r>
              <a:rPr lang="en-US" sz="2400" dirty="0" err="1"/>
              <a:t>miRhub</a:t>
            </a:r>
            <a:r>
              <a:rPr lang="en-US" sz="2400" dirty="0"/>
              <a:t> predicts miRNAs that target DE genes</a:t>
            </a:r>
          </a:p>
        </p:txBody>
      </p:sp>
      <p:sp>
        <p:nvSpPr>
          <p:cNvPr id="13" name="Title 1"/>
          <p:cNvSpPr txBox="1">
            <a:spLocks/>
          </p:cNvSpPr>
          <p:nvPr/>
        </p:nvSpPr>
        <p:spPr>
          <a:xfrm>
            <a:off x="284850" y="236053"/>
            <a:ext cx="11506853" cy="346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2060"/>
                </a:solidFill>
              </a:rPr>
              <a:t>Predicting regulatory miRNAs: </a:t>
            </a:r>
            <a:r>
              <a:rPr lang="en-US" sz="3600" dirty="0" err="1">
                <a:solidFill>
                  <a:srgbClr val="002060"/>
                </a:solidFill>
              </a:rPr>
              <a:t>miRhub</a:t>
            </a:r>
            <a:endParaRPr lang="en-US" sz="3600" dirty="0">
              <a:solidFill>
                <a:srgbClr val="002060"/>
              </a:solidFill>
            </a:endParaRPr>
          </a:p>
        </p:txBody>
      </p:sp>
      <p:cxnSp>
        <p:nvCxnSpPr>
          <p:cNvPr id="18" name="Straight Arrow Connector 17"/>
          <p:cNvCxnSpPr>
            <a:stCxn id="8" idx="2"/>
          </p:cNvCxnSpPr>
          <p:nvPr/>
        </p:nvCxnSpPr>
        <p:spPr>
          <a:xfrm flipH="1">
            <a:off x="8115300" y="1674782"/>
            <a:ext cx="960996" cy="10341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5471" y="3247037"/>
            <a:ext cx="630301" cy="276999"/>
          </a:xfrm>
          <a:prstGeom prst="rect">
            <a:avLst/>
          </a:prstGeom>
          <a:noFill/>
        </p:spPr>
        <p:txBody>
          <a:bodyPr wrap="none" rtlCol="0">
            <a:spAutoFit/>
          </a:bodyPr>
          <a:lstStyle/>
          <a:p>
            <a:r>
              <a:rPr lang="en-US" sz="1200" b="1" dirty="0"/>
              <a:t>Gene 1</a:t>
            </a:r>
          </a:p>
        </p:txBody>
      </p:sp>
      <p:sp>
        <p:nvSpPr>
          <p:cNvPr id="14" name="TextBox 13"/>
          <p:cNvSpPr txBox="1"/>
          <p:nvPr/>
        </p:nvSpPr>
        <p:spPr>
          <a:xfrm>
            <a:off x="2105088" y="3188445"/>
            <a:ext cx="633507" cy="276999"/>
          </a:xfrm>
          <a:prstGeom prst="rect">
            <a:avLst/>
          </a:prstGeom>
          <a:noFill/>
        </p:spPr>
        <p:txBody>
          <a:bodyPr wrap="none" rtlCol="0">
            <a:spAutoFit/>
          </a:bodyPr>
          <a:lstStyle/>
          <a:p>
            <a:r>
              <a:rPr lang="en-US" sz="1200" b="1" dirty="0"/>
              <a:t>Gene 2</a:t>
            </a:r>
          </a:p>
        </p:txBody>
      </p:sp>
      <p:sp>
        <p:nvSpPr>
          <p:cNvPr id="15" name="TextBox 14"/>
          <p:cNvSpPr txBox="1"/>
          <p:nvPr/>
        </p:nvSpPr>
        <p:spPr>
          <a:xfrm>
            <a:off x="1663927" y="3653650"/>
            <a:ext cx="633507" cy="276999"/>
          </a:xfrm>
          <a:prstGeom prst="rect">
            <a:avLst/>
          </a:prstGeom>
          <a:noFill/>
        </p:spPr>
        <p:txBody>
          <a:bodyPr wrap="none" rtlCol="0">
            <a:spAutoFit/>
          </a:bodyPr>
          <a:lstStyle/>
          <a:p>
            <a:r>
              <a:rPr lang="en-US" sz="1200" b="1" dirty="0"/>
              <a:t>Gene 3</a:t>
            </a:r>
          </a:p>
        </p:txBody>
      </p:sp>
      <p:sp>
        <p:nvSpPr>
          <p:cNvPr id="16" name="TextBox 15"/>
          <p:cNvSpPr txBox="1"/>
          <p:nvPr/>
        </p:nvSpPr>
        <p:spPr>
          <a:xfrm>
            <a:off x="2335974" y="2651894"/>
            <a:ext cx="647934" cy="276999"/>
          </a:xfrm>
          <a:prstGeom prst="rect">
            <a:avLst/>
          </a:prstGeom>
          <a:noFill/>
        </p:spPr>
        <p:txBody>
          <a:bodyPr wrap="none" rtlCol="0">
            <a:spAutoFit/>
          </a:bodyPr>
          <a:lstStyle/>
          <a:p>
            <a:r>
              <a:rPr lang="en-US" sz="1200" b="1" dirty="0"/>
              <a:t>Gene A</a:t>
            </a:r>
          </a:p>
        </p:txBody>
      </p:sp>
      <p:sp>
        <p:nvSpPr>
          <p:cNvPr id="17" name="TextBox 16"/>
          <p:cNvSpPr txBox="1"/>
          <p:nvPr/>
        </p:nvSpPr>
        <p:spPr>
          <a:xfrm>
            <a:off x="3395591" y="2593302"/>
            <a:ext cx="641522" cy="276999"/>
          </a:xfrm>
          <a:prstGeom prst="rect">
            <a:avLst/>
          </a:prstGeom>
          <a:noFill/>
        </p:spPr>
        <p:txBody>
          <a:bodyPr wrap="none" rtlCol="0">
            <a:spAutoFit/>
          </a:bodyPr>
          <a:lstStyle/>
          <a:p>
            <a:r>
              <a:rPr lang="en-US" sz="1200" b="1" dirty="0"/>
              <a:t>Gene B</a:t>
            </a:r>
          </a:p>
        </p:txBody>
      </p:sp>
      <p:sp>
        <p:nvSpPr>
          <p:cNvPr id="19" name="TextBox 18"/>
          <p:cNvSpPr txBox="1"/>
          <p:nvPr/>
        </p:nvSpPr>
        <p:spPr>
          <a:xfrm>
            <a:off x="2954430" y="3058507"/>
            <a:ext cx="636713" cy="276999"/>
          </a:xfrm>
          <a:prstGeom prst="rect">
            <a:avLst/>
          </a:prstGeom>
          <a:noFill/>
        </p:spPr>
        <p:txBody>
          <a:bodyPr wrap="none" rtlCol="0">
            <a:spAutoFit/>
          </a:bodyPr>
          <a:lstStyle/>
          <a:p>
            <a:r>
              <a:rPr lang="en-US" sz="1200" b="1" dirty="0"/>
              <a:t>Gene C</a:t>
            </a:r>
          </a:p>
        </p:txBody>
      </p:sp>
      <p:sp>
        <p:nvSpPr>
          <p:cNvPr id="3" name="Slide Number Placeholder 2"/>
          <p:cNvSpPr>
            <a:spLocks noGrp="1"/>
          </p:cNvSpPr>
          <p:nvPr>
            <p:ph type="sldNum" sz="quarter" idx="12"/>
          </p:nvPr>
        </p:nvSpPr>
        <p:spPr/>
        <p:txBody>
          <a:bodyPr/>
          <a:lstStyle/>
          <a:p>
            <a:fld id="{75D766A0-9855-4FF5-94BF-7A28958AA65D}" type="slidenum">
              <a:rPr lang="en-US" smtClean="0"/>
              <a:t>21</a:t>
            </a:fld>
            <a:endParaRPr lang="en-US"/>
          </a:p>
        </p:txBody>
      </p:sp>
    </p:spTree>
    <p:extLst>
      <p:ext uri="{BB962C8B-B14F-4D97-AF65-F5344CB8AC3E}">
        <p14:creationId xmlns:p14="http://schemas.microsoft.com/office/powerpoint/2010/main" val="3620721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640" b="-1986"/>
          <a:stretch/>
        </p:blipFill>
        <p:spPr>
          <a:xfrm>
            <a:off x="3276473" y="1101848"/>
            <a:ext cx="4488653" cy="4901609"/>
          </a:xfrm>
        </p:spPr>
      </p:pic>
      <p:sp>
        <p:nvSpPr>
          <p:cNvPr id="2" name="Slide Number Placeholder 1"/>
          <p:cNvSpPr>
            <a:spLocks noGrp="1"/>
          </p:cNvSpPr>
          <p:nvPr>
            <p:ph type="sldNum" sz="quarter" idx="12"/>
          </p:nvPr>
        </p:nvSpPr>
        <p:spPr/>
        <p:txBody>
          <a:bodyPr/>
          <a:lstStyle/>
          <a:p>
            <a:fld id="{75D766A0-9855-4FF5-94BF-7A28958AA65D}" type="slidenum">
              <a:rPr lang="en-US" smtClean="0"/>
              <a:t>22</a:t>
            </a:fld>
            <a:endParaRPr lang="en-US"/>
          </a:p>
        </p:txBody>
      </p:sp>
      <p:sp>
        <p:nvSpPr>
          <p:cNvPr id="7" name="Right Arrow 6"/>
          <p:cNvSpPr/>
          <p:nvPr/>
        </p:nvSpPr>
        <p:spPr>
          <a:xfrm rot="10800000">
            <a:off x="6011500" y="1830774"/>
            <a:ext cx="709863" cy="307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481" y="102625"/>
            <a:ext cx="9810131" cy="646331"/>
          </a:xfrm>
          <a:prstGeom prst="rect">
            <a:avLst/>
          </a:prstGeom>
          <a:noFill/>
        </p:spPr>
        <p:txBody>
          <a:bodyPr wrap="square" rtlCol="0">
            <a:spAutoFit/>
          </a:bodyPr>
          <a:lstStyle/>
          <a:p>
            <a:r>
              <a:rPr lang="en-US" sz="3600" dirty="0">
                <a:solidFill>
                  <a:srgbClr val="002060"/>
                </a:solidFill>
                <a:latin typeface="+mj-lt"/>
                <a:cs typeface="Arial" panose="020B0604020202020204" pitchFamily="34" charset="0"/>
              </a:rPr>
              <a:t>Candidate EV-miRNA: miR-22-3p</a:t>
            </a:r>
          </a:p>
        </p:txBody>
      </p:sp>
    </p:spTree>
    <p:extLst>
      <p:ext uri="{BB962C8B-B14F-4D97-AF65-F5344CB8AC3E}">
        <p14:creationId xmlns:p14="http://schemas.microsoft.com/office/powerpoint/2010/main" val="248542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7461" y="136886"/>
            <a:ext cx="9810131" cy="646331"/>
          </a:xfrm>
          <a:prstGeom prst="rect">
            <a:avLst/>
          </a:prstGeom>
          <a:noFill/>
        </p:spPr>
        <p:txBody>
          <a:bodyPr wrap="square" rtlCol="0">
            <a:spAutoFit/>
          </a:bodyPr>
          <a:lstStyle/>
          <a:p>
            <a:r>
              <a:rPr lang="en-US" sz="3600" dirty="0">
                <a:solidFill>
                  <a:srgbClr val="002060"/>
                </a:solidFill>
                <a:latin typeface="+mj-lt"/>
                <a:cs typeface="Arial" panose="020B0604020202020204" pitchFamily="34" charset="0"/>
              </a:rPr>
              <a:t>Candidate EV-miRNA: miR-22-3p</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0700"/>
          <a:stretch/>
        </p:blipFill>
        <p:spPr>
          <a:xfrm>
            <a:off x="1394740" y="1708483"/>
            <a:ext cx="8880829" cy="4529251"/>
          </a:xfrm>
          <a:prstGeom prst="rect">
            <a:avLst/>
          </a:prstGeom>
        </p:spPr>
      </p:pic>
      <p:sp>
        <p:nvSpPr>
          <p:cNvPr id="2" name="Slide Number Placeholder 1"/>
          <p:cNvSpPr>
            <a:spLocks noGrp="1"/>
          </p:cNvSpPr>
          <p:nvPr>
            <p:ph type="sldNum" sz="quarter" idx="12"/>
          </p:nvPr>
        </p:nvSpPr>
        <p:spPr/>
        <p:txBody>
          <a:bodyPr/>
          <a:lstStyle/>
          <a:p>
            <a:fld id="{75D766A0-9855-4FF5-94BF-7A28958AA65D}" type="slidenum">
              <a:rPr lang="en-US" smtClean="0"/>
              <a:t>23</a:t>
            </a:fld>
            <a:endParaRPr lang="en-US"/>
          </a:p>
        </p:txBody>
      </p:sp>
      <p:sp>
        <p:nvSpPr>
          <p:cNvPr id="5" name="TextBox 4"/>
          <p:cNvSpPr txBox="1"/>
          <p:nvPr/>
        </p:nvSpPr>
        <p:spPr>
          <a:xfrm>
            <a:off x="7294694" y="943536"/>
            <a:ext cx="2631811" cy="646331"/>
          </a:xfrm>
          <a:prstGeom prst="rect">
            <a:avLst/>
          </a:prstGeom>
          <a:noFill/>
        </p:spPr>
        <p:txBody>
          <a:bodyPr wrap="none" rtlCol="0">
            <a:spAutoFit/>
          </a:bodyPr>
          <a:lstStyle/>
          <a:p>
            <a:pPr algn="ctr"/>
            <a:r>
              <a:rPr lang="en-US" sz="3600" u="sng" dirty="0"/>
              <a:t>Target mRNA</a:t>
            </a:r>
          </a:p>
        </p:txBody>
      </p:sp>
      <p:sp>
        <p:nvSpPr>
          <p:cNvPr id="6" name="TextBox 5"/>
          <p:cNvSpPr txBox="1"/>
          <p:nvPr/>
        </p:nvSpPr>
        <p:spPr>
          <a:xfrm>
            <a:off x="2784725" y="1002844"/>
            <a:ext cx="2066592" cy="646331"/>
          </a:xfrm>
          <a:prstGeom prst="rect">
            <a:avLst/>
          </a:prstGeom>
          <a:noFill/>
        </p:spPr>
        <p:txBody>
          <a:bodyPr wrap="none" rtlCol="0">
            <a:spAutoFit/>
          </a:bodyPr>
          <a:lstStyle/>
          <a:p>
            <a:pPr algn="ctr"/>
            <a:r>
              <a:rPr lang="en-US" sz="3600" u="sng" dirty="0"/>
              <a:t>EV miRNA</a:t>
            </a:r>
          </a:p>
        </p:txBody>
      </p:sp>
      <p:sp>
        <p:nvSpPr>
          <p:cNvPr id="3" name="TextBox 2"/>
          <p:cNvSpPr txBox="1"/>
          <p:nvPr/>
        </p:nvSpPr>
        <p:spPr>
          <a:xfrm rot="16200000">
            <a:off x="4646427" y="3156524"/>
            <a:ext cx="2955852" cy="369332"/>
          </a:xfrm>
          <a:prstGeom prst="rect">
            <a:avLst/>
          </a:prstGeom>
          <a:noFill/>
        </p:spPr>
        <p:txBody>
          <a:bodyPr wrap="square" rtlCol="0">
            <a:spAutoFit/>
          </a:bodyPr>
          <a:lstStyle/>
          <a:p>
            <a:r>
              <a:rPr lang="en-US" dirty="0"/>
              <a:t>Normalized Counts</a:t>
            </a:r>
          </a:p>
        </p:txBody>
      </p:sp>
    </p:spTree>
    <p:extLst>
      <p:ext uri="{BB962C8B-B14F-4D97-AF65-F5344CB8AC3E}">
        <p14:creationId xmlns:p14="http://schemas.microsoft.com/office/powerpoint/2010/main" val="354789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D766A0-9855-4FF5-94BF-7A28958AA65D}" type="slidenum">
              <a:rPr lang="en-US" smtClean="0"/>
              <a:t>24</a:t>
            </a:fld>
            <a:endParaRPr lang="en-US"/>
          </a:p>
        </p:txBody>
      </p:sp>
      <p:sp>
        <p:nvSpPr>
          <p:cNvPr id="8" name="Rectangle 7"/>
          <p:cNvSpPr/>
          <p:nvPr/>
        </p:nvSpPr>
        <p:spPr>
          <a:xfrm>
            <a:off x="889592" y="1478775"/>
            <a:ext cx="6574464" cy="923330"/>
          </a:xfrm>
          <a:prstGeom prst="rect">
            <a:avLst/>
          </a:prstGeom>
        </p:spPr>
        <p:txBody>
          <a:bodyPr wrap="square">
            <a:spAutoFit/>
          </a:bodyPr>
          <a:lstStyle/>
          <a:p>
            <a:r>
              <a:rPr lang="en-US" dirty="0"/>
              <a:t>Fang </a:t>
            </a:r>
            <a:r>
              <a:rPr lang="en-US" i="1" dirty="0"/>
              <a:t>et al. </a:t>
            </a:r>
            <a:r>
              <a:rPr lang="en-US" dirty="0"/>
              <a:t>MicroRNA-22-3p alleviates spinal cord ischemia/reperfusion injury by modulating M2 macrophage polarization via IRF5. J </a:t>
            </a:r>
            <a:r>
              <a:rPr lang="en-US" dirty="0" err="1"/>
              <a:t>Neurochem</a:t>
            </a:r>
            <a:r>
              <a:rPr lang="en-US" dirty="0"/>
              <a:t>. 2021 Jan</a:t>
            </a:r>
          </a:p>
        </p:txBody>
      </p:sp>
      <p:sp>
        <p:nvSpPr>
          <p:cNvPr id="9" name="Rectangle 8"/>
          <p:cNvSpPr/>
          <p:nvPr/>
        </p:nvSpPr>
        <p:spPr>
          <a:xfrm>
            <a:off x="889592" y="2701520"/>
            <a:ext cx="6096000" cy="923330"/>
          </a:xfrm>
          <a:prstGeom prst="rect">
            <a:avLst/>
          </a:prstGeom>
        </p:spPr>
        <p:txBody>
          <a:bodyPr>
            <a:spAutoFit/>
          </a:bodyPr>
          <a:lstStyle/>
          <a:p>
            <a:r>
              <a:rPr lang="en-US" dirty="0" err="1"/>
              <a:t>Guo</a:t>
            </a:r>
            <a:r>
              <a:rPr lang="en-US" dirty="0"/>
              <a:t> </a:t>
            </a:r>
            <a:r>
              <a:rPr lang="en-US" i="1" dirty="0"/>
              <a:t>et al. </a:t>
            </a:r>
            <a:r>
              <a:rPr lang="en-US" dirty="0"/>
              <a:t>microRNA-22-3p plays a protective role in a murine asthma model through the inhibition of the NLRP3-caspase-1-IL-1</a:t>
            </a:r>
            <a:r>
              <a:rPr lang="el-GR" dirty="0"/>
              <a:t>β </a:t>
            </a:r>
            <a:r>
              <a:rPr lang="en-US" dirty="0"/>
              <a:t>axis. </a:t>
            </a:r>
            <a:r>
              <a:rPr lang="en-US" dirty="0" err="1"/>
              <a:t>Exp</a:t>
            </a:r>
            <a:r>
              <a:rPr lang="en-US" dirty="0"/>
              <a:t> Physiol. 2021 Aug</a:t>
            </a:r>
          </a:p>
        </p:txBody>
      </p:sp>
      <p:sp>
        <p:nvSpPr>
          <p:cNvPr id="11" name="Rectangle 10"/>
          <p:cNvSpPr/>
          <p:nvPr/>
        </p:nvSpPr>
        <p:spPr>
          <a:xfrm>
            <a:off x="889592" y="3691395"/>
            <a:ext cx="6096000" cy="923330"/>
          </a:xfrm>
          <a:prstGeom prst="rect">
            <a:avLst/>
          </a:prstGeom>
        </p:spPr>
        <p:txBody>
          <a:bodyPr>
            <a:spAutoFit/>
          </a:bodyPr>
          <a:lstStyle/>
          <a:p>
            <a:r>
              <a:rPr lang="en-US" dirty="0"/>
              <a:t>Hu </a:t>
            </a:r>
            <a:r>
              <a:rPr lang="en-US" i="1" dirty="0"/>
              <a:t>et al. </a:t>
            </a:r>
            <a:r>
              <a:rPr lang="en-US" dirty="0"/>
              <a:t>Protective effects of microRNA-22-3p against retinal pigment epithelial inflammatory damage by targeting NLRP3 </a:t>
            </a:r>
            <a:r>
              <a:rPr lang="en-US" dirty="0" err="1"/>
              <a:t>inflammasome</a:t>
            </a:r>
            <a:r>
              <a:rPr lang="en-US" dirty="0"/>
              <a:t>. J Cell Physiol. 2019 Aug</a:t>
            </a:r>
          </a:p>
        </p:txBody>
      </p:sp>
      <p:sp>
        <p:nvSpPr>
          <p:cNvPr id="12" name="TextBox 11"/>
          <p:cNvSpPr txBox="1"/>
          <p:nvPr/>
        </p:nvSpPr>
        <p:spPr>
          <a:xfrm>
            <a:off x="286829" y="359571"/>
            <a:ext cx="9810131" cy="646331"/>
          </a:xfrm>
          <a:prstGeom prst="rect">
            <a:avLst/>
          </a:prstGeom>
          <a:noFill/>
        </p:spPr>
        <p:txBody>
          <a:bodyPr wrap="square" rtlCol="0">
            <a:spAutoFit/>
          </a:bodyPr>
          <a:lstStyle/>
          <a:p>
            <a:r>
              <a:rPr lang="en-US" sz="3600" dirty="0">
                <a:solidFill>
                  <a:srgbClr val="002060"/>
                </a:solidFill>
                <a:latin typeface="+mj-lt"/>
                <a:cs typeface="Arial" panose="020B0604020202020204" pitchFamily="34" charset="0"/>
              </a:rPr>
              <a:t>Recent miR-22-3p studies</a:t>
            </a:r>
          </a:p>
        </p:txBody>
      </p:sp>
      <p:sp>
        <p:nvSpPr>
          <p:cNvPr id="14" name="TextBox 13"/>
          <p:cNvSpPr txBox="1"/>
          <p:nvPr/>
        </p:nvSpPr>
        <p:spPr>
          <a:xfrm>
            <a:off x="7547344" y="1430626"/>
            <a:ext cx="3806456" cy="830997"/>
          </a:xfrm>
          <a:prstGeom prst="rect">
            <a:avLst/>
          </a:prstGeom>
          <a:noFill/>
        </p:spPr>
        <p:txBody>
          <a:bodyPr wrap="square" rtlCol="0">
            <a:spAutoFit/>
          </a:bodyPr>
          <a:lstStyle/>
          <a:p>
            <a:r>
              <a:rPr lang="en-US" sz="2400" dirty="0"/>
              <a:t>Effects on macrophage polarization</a:t>
            </a:r>
          </a:p>
        </p:txBody>
      </p:sp>
      <p:sp>
        <p:nvSpPr>
          <p:cNvPr id="15" name="Right Brace 14"/>
          <p:cNvSpPr/>
          <p:nvPr/>
        </p:nvSpPr>
        <p:spPr>
          <a:xfrm>
            <a:off x="6815470" y="2701520"/>
            <a:ext cx="404037" cy="191320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6613451" y="1435390"/>
            <a:ext cx="404037" cy="966715"/>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7573038" y="3057957"/>
            <a:ext cx="4201634" cy="1200329"/>
          </a:xfrm>
          <a:prstGeom prst="rect">
            <a:avLst/>
          </a:prstGeom>
          <a:noFill/>
        </p:spPr>
        <p:txBody>
          <a:bodyPr wrap="square" rtlCol="0">
            <a:spAutoFit/>
          </a:bodyPr>
          <a:lstStyle/>
          <a:p>
            <a:r>
              <a:rPr lang="en-US" sz="2400" dirty="0"/>
              <a:t>Reduces inflammation by targeting NLRP3 </a:t>
            </a:r>
            <a:r>
              <a:rPr lang="en-US" sz="2400" dirty="0" err="1"/>
              <a:t>inflammasome</a:t>
            </a:r>
            <a:r>
              <a:rPr lang="en-US" sz="2400" dirty="0"/>
              <a:t> (directly binds NLRP3 mRNA). </a:t>
            </a:r>
          </a:p>
        </p:txBody>
      </p:sp>
      <p:sp>
        <p:nvSpPr>
          <p:cNvPr id="18" name="Rectangle 17"/>
          <p:cNvSpPr/>
          <p:nvPr/>
        </p:nvSpPr>
        <p:spPr>
          <a:xfrm>
            <a:off x="845290" y="4998843"/>
            <a:ext cx="6096000" cy="923330"/>
          </a:xfrm>
          <a:prstGeom prst="rect">
            <a:avLst/>
          </a:prstGeom>
        </p:spPr>
        <p:txBody>
          <a:bodyPr>
            <a:spAutoFit/>
          </a:bodyPr>
          <a:lstStyle/>
          <a:p>
            <a:r>
              <a:rPr lang="en-US" dirty="0"/>
              <a:t>Zheng et al. </a:t>
            </a:r>
            <a:r>
              <a:rPr lang="en-US" dirty="0" err="1"/>
              <a:t>Exosomal</a:t>
            </a:r>
            <a:r>
              <a:rPr lang="en-US" dirty="0"/>
              <a:t> miR-22-3p from human umbilical cord blood-derived mesenchymal stem cells protects against </a:t>
            </a:r>
            <a:r>
              <a:rPr lang="en-US" dirty="0" err="1"/>
              <a:t>lipopolysaccharid</a:t>
            </a:r>
            <a:r>
              <a:rPr lang="en-US" dirty="0"/>
              <a:t>-induced acute lung injury. Life Sci. 2021 Mar</a:t>
            </a:r>
          </a:p>
        </p:txBody>
      </p:sp>
      <p:sp>
        <p:nvSpPr>
          <p:cNvPr id="19" name="TextBox 18"/>
          <p:cNvSpPr txBox="1"/>
          <p:nvPr/>
        </p:nvSpPr>
        <p:spPr>
          <a:xfrm>
            <a:off x="7577470" y="5019958"/>
            <a:ext cx="3776330" cy="830997"/>
          </a:xfrm>
          <a:prstGeom prst="rect">
            <a:avLst/>
          </a:prstGeom>
          <a:noFill/>
        </p:spPr>
        <p:txBody>
          <a:bodyPr wrap="square" rtlCol="0">
            <a:spAutoFit/>
          </a:bodyPr>
          <a:lstStyle/>
          <a:p>
            <a:r>
              <a:rPr lang="en-US" sz="2400" dirty="0" err="1"/>
              <a:t>Exosomal</a:t>
            </a:r>
            <a:r>
              <a:rPr lang="en-US" sz="2400" dirty="0"/>
              <a:t> miR-22-3p protects against ALI</a:t>
            </a:r>
          </a:p>
        </p:txBody>
      </p:sp>
      <p:sp>
        <p:nvSpPr>
          <p:cNvPr id="20" name="Right Brace 19"/>
          <p:cNvSpPr/>
          <p:nvPr/>
        </p:nvSpPr>
        <p:spPr>
          <a:xfrm>
            <a:off x="6813697" y="5019958"/>
            <a:ext cx="404037" cy="966715"/>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69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4" grpId="0"/>
      <p:bldP spid="15" grpId="0" animBg="1"/>
      <p:bldP spid="16" grpId="0" animBg="1"/>
      <p:bldP spid="17" grpId="0"/>
      <p:bldP spid="18" grpId="0"/>
      <p:bldP spid="19"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0"/>
            <a:ext cx="10515600" cy="1325563"/>
          </a:xfrm>
        </p:spPr>
        <p:txBody>
          <a:bodyPr/>
          <a:lstStyle/>
          <a:p>
            <a:r>
              <a:rPr lang="en-US" dirty="0">
                <a:solidFill>
                  <a:srgbClr val="002060"/>
                </a:solidFill>
              </a:rPr>
              <a:t>Conclusions and Future Directions</a:t>
            </a:r>
          </a:p>
        </p:txBody>
      </p:sp>
      <p:sp>
        <p:nvSpPr>
          <p:cNvPr id="4" name="Rectangle 3"/>
          <p:cNvSpPr/>
          <p:nvPr/>
        </p:nvSpPr>
        <p:spPr>
          <a:xfrm>
            <a:off x="724511" y="1325563"/>
            <a:ext cx="10450307" cy="4893647"/>
          </a:xfrm>
          <a:prstGeom prst="rect">
            <a:avLst/>
          </a:prstGeom>
        </p:spPr>
        <p:txBody>
          <a:bodyPr wrap="square">
            <a:spAutoFit/>
          </a:bodyPr>
          <a:lstStyle/>
          <a:p>
            <a:pPr marL="228598" indent="-228598" algn="l">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Ozone induces an increase in EVs in parallel with markers of airway inflammation and causes differential airway EV-miRNA expression</a:t>
            </a:r>
          </a:p>
          <a:p>
            <a:endParaRPr lang="en-US" sz="2400" dirty="0">
              <a:solidFill>
                <a:prstClr val="black"/>
              </a:solidFill>
              <a:ea typeface="Calibri" panose="020F0502020204030204" pitchFamily="34" charset="0"/>
              <a:cs typeface="Arial" panose="020B0604020202020204" pitchFamily="34" charset="0"/>
            </a:endParaRPr>
          </a:p>
          <a:p>
            <a:pPr marL="228598" indent="-228598" algn="l">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EVs and their contents (miRNAs, etc.) may influence airway cellular gene expression and function during inflammation and should be further investigated</a:t>
            </a:r>
          </a:p>
          <a:p>
            <a:pPr algn="l"/>
            <a:endParaRPr lang="en-US" sz="2400" dirty="0">
              <a:solidFill>
                <a:prstClr val="black"/>
              </a:solidFill>
              <a:ea typeface="Calibri" panose="020F0502020204030204" pitchFamily="34" charset="0"/>
              <a:cs typeface="Arial" panose="020B0604020202020204" pitchFamily="34" charset="0"/>
            </a:endParaRPr>
          </a:p>
          <a:p>
            <a:pPr marL="228598" indent="-228598" algn="l">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Future studies: </a:t>
            </a:r>
          </a:p>
          <a:p>
            <a:pPr marL="685798" lvl="1" indent="-228598">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Evaluate miR-2137 and miR-22-3p w/gain and loss of function approaches</a:t>
            </a:r>
          </a:p>
          <a:p>
            <a:pPr marL="685798" lvl="1" indent="-228598">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Evaluate EVs and/or candidate miRNAs in the context of EVs</a:t>
            </a:r>
          </a:p>
          <a:p>
            <a:pPr marL="1142998" lvl="2" indent="-228598">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Source</a:t>
            </a:r>
          </a:p>
          <a:p>
            <a:pPr marL="1142998" lvl="2" indent="-228598">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Uptake studies</a:t>
            </a:r>
          </a:p>
          <a:p>
            <a:pPr marL="1142998" lvl="2" indent="-228598">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EV enrichment</a:t>
            </a:r>
          </a:p>
          <a:p>
            <a:pPr marL="685798" lvl="1" indent="-228598">
              <a:buFont typeface="Arial" panose="020B0604020202020204" pitchFamily="34" charset="0"/>
              <a:buChar char="•"/>
            </a:pPr>
            <a:r>
              <a:rPr lang="en-US" sz="2400" dirty="0">
                <a:solidFill>
                  <a:prstClr val="black"/>
                </a:solidFill>
                <a:ea typeface="Calibri" panose="020F0502020204030204" pitchFamily="34" charset="0"/>
                <a:cs typeface="Arial" panose="020B0604020202020204" pitchFamily="34" charset="0"/>
              </a:rPr>
              <a:t>Explore </a:t>
            </a:r>
            <a:r>
              <a:rPr lang="en-US" sz="2400" dirty="0" err="1">
                <a:solidFill>
                  <a:prstClr val="black"/>
                </a:solidFill>
                <a:ea typeface="Calibri" panose="020F0502020204030204" pitchFamily="34" charset="0"/>
                <a:cs typeface="Arial" panose="020B0604020202020204" pitchFamily="34" charset="0"/>
              </a:rPr>
              <a:t>tRNA</a:t>
            </a:r>
            <a:r>
              <a:rPr lang="en-US" sz="2400" dirty="0">
                <a:solidFill>
                  <a:prstClr val="black"/>
                </a:solidFill>
                <a:ea typeface="Calibri" panose="020F0502020204030204" pitchFamily="34" charset="0"/>
                <a:cs typeface="Arial" panose="020B0604020202020204" pitchFamily="34" charset="0"/>
              </a:rPr>
              <a:t> or other </a:t>
            </a:r>
            <a:r>
              <a:rPr lang="en-US" sz="2400" dirty="0" err="1">
                <a:solidFill>
                  <a:prstClr val="black"/>
                </a:solidFill>
                <a:ea typeface="Calibri" panose="020F0502020204030204" pitchFamily="34" charset="0"/>
                <a:cs typeface="Arial" panose="020B0604020202020204" pitchFamily="34" charset="0"/>
              </a:rPr>
              <a:t>smallRNA</a:t>
            </a:r>
            <a:r>
              <a:rPr lang="en-US" sz="2400" dirty="0">
                <a:solidFill>
                  <a:prstClr val="black"/>
                </a:solidFill>
                <a:ea typeface="Calibri" panose="020F0502020204030204" pitchFamily="34" charset="0"/>
                <a:cs typeface="Arial" panose="020B0604020202020204" pitchFamily="34" charset="0"/>
              </a:rPr>
              <a:t> species</a:t>
            </a:r>
          </a:p>
        </p:txBody>
      </p:sp>
      <p:sp>
        <p:nvSpPr>
          <p:cNvPr id="3" name="Slide Number Placeholder 2"/>
          <p:cNvSpPr>
            <a:spLocks noGrp="1"/>
          </p:cNvSpPr>
          <p:nvPr>
            <p:ph type="sldNum" sz="quarter" idx="12"/>
          </p:nvPr>
        </p:nvSpPr>
        <p:spPr/>
        <p:txBody>
          <a:bodyPr/>
          <a:lstStyle/>
          <a:p>
            <a:fld id="{75D766A0-9855-4FF5-94BF-7A28958AA65D}" type="slidenum">
              <a:rPr lang="en-US" smtClean="0"/>
              <a:t>25</a:t>
            </a:fld>
            <a:endParaRPr lang="en-US"/>
          </a:p>
        </p:txBody>
      </p:sp>
    </p:spTree>
    <p:extLst>
      <p:ext uri="{BB962C8B-B14F-4D97-AF65-F5344CB8AC3E}">
        <p14:creationId xmlns:p14="http://schemas.microsoft.com/office/powerpoint/2010/main" val="290811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97" y="204806"/>
            <a:ext cx="8229600" cy="580495"/>
          </a:xfrm>
        </p:spPr>
        <p:txBody>
          <a:bodyPr>
            <a:noAutofit/>
          </a:bodyPr>
          <a:lstStyle/>
          <a:p>
            <a:r>
              <a:rPr lang="en-US" sz="3600" dirty="0">
                <a:solidFill>
                  <a:srgbClr val="002060"/>
                </a:solidFill>
              </a:rPr>
              <a:t>Acknowledgements</a:t>
            </a:r>
            <a:endParaRPr lang="en-US" sz="3600" b="1" dirty="0">
              <a:latin typeface="Arial"/>
              <a:cs typeface="Arial"/>
            </a:endParaRPr>
          </a:p>
        </p:txBody>
      </p:sp>
      <p:sp>
        <p:nvSpPr>
          <p:cNvPr id="13" name="Content Placeholder 2"/>
          <p:cNvSpPr txBox="1">
            <a:spLocks/>
          </p:cNvSpPr>
          <p:nvPr/>
        </p:nvSpPr>
        <p:spPr>
          <a:xfrm>
            <a:off x="745425" y="1114725"/>
            <a:ext cx="2550668" cy="16469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b="1" u="sng" dirty="0">
                <a:cs typeface="Arial"/>
              </a:rPr>
              <a:t>Kelada Lab</a:t>
            </a:r>
          </a:p>
          <a:p>
            <a:pPr marL="0" indent="0" algn="ctr">
              <a:buNone/>
            </a:pPr>
            <a:r>
              <a:rPr lang="en-US" sz="2200" dirty="0">
                <a:cs typeface="Arial"/>
              </a:rPr>
              <a:t>Samir Kelada</a:t>
            </a:r>
          </a:p>
          <a:p>
            <a:pPr marL="0" indent="0" algn="ctr">
              <a:lnSpc>
                <a:spcPct val="90000"/>
              </a:lnSpc>
              <a:buNone/>
            </a:pPr>
            <a:r>
              <a:rPr lang="en-US" sz="2200" dirty="0">
                <a:cs typeface="Arial"/>
              </a:rPr>
              <a:t>Adelaide Tovar</a:t>
            </a:r>
          </a:p>
          <a:p>
            <a:pPr marL="0" indent="0" algn="ctr">
              <a:lnSpc>
                <a:spcPct val="90000"/>
              </a:lnSpc>
              <a:buNone/>
            </a:pPr>
            <a:r>
              <a:rPr lang="en-US" sz="2200" dirty="0">
                <a:cs typeface="Arial"/>
              </a:rPr>
              <a:t>Katie McFadden</a:t>
            </a:r>
          </a:p>
          <a:p>
            <a:pPr marL="0" indent="0">
              <a:lnSpc>
                <a:spcPct val="90000"/>
              </a:lnSpc>
              <a:buNone/>
            </a:pPr>
            <a:r>
              <a:rPr lang="en-US" sz="2200" dirty="0">
                <a:cs typeface="Arial"/>
              </a:rPr>
              <a:t>		</a:t>
            </a:r>
          </a:p>
        </p:txBody>
      </p:sp>
      <p:sp>
        <p:nvSpPr>
          <p:cNvPr id="16" name="Content Placeholder 2"/>
          <p:cNvSpPr txBox="1">
            <a:spLocks/>
          </p:cNvSpPr>
          <p:nvPr/>
        </p:nvSpPr>
        <p:spPr>
          <a:xfrm>
            <a:off x="7184921" y="1070695"/>
            <a:ext cx="2797279" cy="16909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b="1" u="sng" dirty="0" err="1">
                <a:cs typeface="Arial"/>
              </a:rPr>
              <a:t>Deshane</a:t>
            </a:r>
            <a:r>
              <a:rPr lang="en-US" sz="2200" b="1" u="sng" dirty="0">
                <a:cs typeface="Arial"/>
              </a:rPr>
              <a:t> Lab (UAB)</a:t>
            </a:r>
          </a:p>
          <a:p>
            <a:pPr marL="0" indent="0" algn="ctr">
              <a:lnSpc>
                <a:spcPct val="90000"/>
              </a:lnSpc>
              <a:buNone/>
            </a:pPr>
            <a:r>
              <a:rPr lang="en-US" sz="2200" dirty="0">
                <a:cs typeface="Arial"/>
              </a:rPr>
              <a:t>	Jessy </a:t>
            </a:r>
            <a:r>
              <a:rPr lang="en-US" sz="2200" dirty="0" err="1">
                <a:cs typeface="Arial"/>
              </a:rPr>
              <a:t>Deshane</a:t>
            </a:r>
            <a:endParaRPr lang="en-US" sz="2200" dirty="0">
              <a:cs typeface="Arial"/>
            </a:endParaRPr>
          </a:p>
          <a:p>
            <a:pPr marL="0" indent="0" algn="ctr">
              <a:lnSpc>
                <a:spcPct val="90000"/>
              </a:lnSpc>
              <a:buNone/>
            </a:pPr>
            <a:r>
              <a:rPr lang="en-US" sz="2200" dirty="0">
                <a:cs typeface="Arial"/>
              </a:rPr>
              <a:t>	Yong Wang</a:t>
            </a:r>
          </a:p>
          <a:p>
            <a:pPr marL="0" indent="0" algn="ctr">
              <a:lnSpc>
                <a:spcPct val="90000"/>
              </a:lnSpc>
              <a:buNone/>
            </a:pPr>
            <a:r>
              <a:rPr lang="en-US" sz="2200" dirty="0">
                <a:cs typeface="Arial"/>
              </a:rPr>
              <a:t>	</a:t>
            </a:r>
          </a:p>
          <a:p>
            <a:pPr marL="0" indent="0">
              <a:lnSpc>
                <a:spcPct val="90000"/>
              </a:lnSpc>
              <a:buNone/>
            </a:pPr>
            <a:r>
              <a:rPr lang="en-US" sz="2200" dirty="0">
                <a:cs typeface="Arial"/>
              </a:rPr>
              <a:t>	</a:t>
            </a:r>
          </a:p>
          <a:p>
            <a:pPr marL="0" indent="0">
              <a:lnSpc>
                <a:spcPct val="90000"/>
              </a:lnSpc>
              <a:buNone/>
            </a:pPr>
            <a:r>
              <a:rPr lang="en-US" sz="2200" dirty="0">
                <a:cs typeface="Arial"/>
              </a:rPr>
              <a:t>	</a:t>
            </a:r>
          </a:p>
          <a:p>
            <a:pPr marL="0" indent="0">
              <a:buNone/>
            </a:pPr>
            <a:endParaRPr lang="en-US" sz="2200" dirty="0">
              <a:cs typeface="Arial"/>
            </a:endParaRPr>
          </a:p>
        </p:txBody>
      </p:sp>
      <p:pic>
        <p:nvPicPr>
          <p:cNvPr id="12" name="Picture 11" descr="img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671" y="4502062"/>
            <a:ext cx="1828800" cy="1828800"/>
          </a:xfrm>
          <a:prstGeom prst="rect">
            <a:avLst/>
          </a:prstGeom>
        </p:spPr>
      </p:pic>
      <p:sp>
        <p:nvSpPr>
          <p:cNvPr id="3" name="Rectangle 2"/>
          <p:cNvSpPr/>
          <p:nvPr/>
        </p:nvSpPr>
        <p:spPr>
          <a:xfrm>
            <a:off x="6556471" y="4695876"/>
            <a:ext cx="8006607" cy="1294072"/>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T32 ES007126-34 </a:t>
            </a:r>
          </a:p>
          <a:p>
            <a:pPr>
              <a:lnSpc>
                <a:spcPct val="150000"/>
              </a:lnSpc>
            </a:pPr>
            <a:r>
              <a:rPr lang="en-US" dirty="0">
                <a:solidFill>
                  <a:srgbClr val="000000"/>
                </a:solidFill>
                <a:latin typeface="Arial" panose="020B0604020202020204" pitchFamily="34" charset="0"/>
                <a:cs typeface="Arial" panose="020B0604020202020204" pitchFamily="34" charset="0"/>
              </a:rPr>
              <a:t>R01 ES024965 </a:t>
            </a:r>
          </a:p>
          <a:p>
            <a:pPr>
              <a:lnSpc>
                <a:spcPct val="150000"/>
              </a:lnSpc>
            </a:pPr>
            <a:r>
              <a:rPr lang="en-US" dirty="0">
                <a:solidFill>
                  <a:srgbClr val="000000"/>
                </a:solidFill>
                <a:latin typeface="Arial" panose="020B0604020202020204" pitchFamily="34" charset="0"/>
                <a:cs typeface="Arial" panose="020B0604020202020204" pitchFamily="34" charset="0"/>
              </a:rPr>
              <a:t>P30 ES010126 </a:t>
            </a:r>
            <a:endParaRPr lang="en-US" dirty="0"/>
          </a:p>
        </p:txBody>
      </p:sp>
      <p:sp>
        <p:nvSpPr>
          <p:cNvPr id="19" name="Content Placeholder 2"/>
          <p:cNvSpPr txBox="1">
            <a:spLocks/>
          </p:cNvSpPr>
          <p:nvPr/>
        </p:nvSpPr>
        <p:spPr>
          <a:xfrm>
            <a:off x="6556471" y="3266269"/>
            <a:ext cx="3535964" cy="5373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b="1" u="sng" dirty="0">
                <a:cs typeface="Arial"/>
              </a:rPr>
              <a:t>Funding Sources</a:t>
            </a:r>
            <a:endParaRPr lang="en-US" sz="2200" dirty="0">
              <a:cs typeface="Arial"/>
            </a:endParaRPr>
          </a:p>
        </p:txBody>
      </p:sp>
      <p:pic>
        <p:nvPicPr>
          <p:cNvPr id="3074" name="Picture 2" descr="Department of Genetics Publications for Oct. 15-28, 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893" y="4895627"/>
            <a:ext cx="1315542" cy="89456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ontent Placeholder 2"/>
          <p:cNvSpPr txBox="1">
            <a:spLocks/>
          </p:cNvSpPr>
          <p:nvPr/>
        </p:nvSpPr>
        <p:spPr>
          <a:xfrm>
            <a:off x="3511216" y="1067502"/>
            <a:ext cx="3045255" cy="27236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b="1" u="sng" dirty="0" err="1">
                <a:cs typeface="Arial"/>
              </a:rPr>
              <a:t>Sethupathy</a:t>
            </a:r>
            <a:r>
              <a:rPr lang="en-US" sz="2200" b="1" u="sng" dirty="0">
                <a:cs typeface="Arial"/>
              </a:rPr>
              <a:t> Lab (Cornell)</a:t>
            </a:r>
          </a:p>
          <a:p>
            <a:pPr marL="0" indent="0" algn="ctr">
              <a:lnSpc>
                <a:spcPct val="90000"/>
              </a:lnSpc>
              <a:buNone/>
            </a:pPr>
            <a:r>
              <a:rPr lang="en-US" sz="2200" dirty="0">
                <a:cs typeface="Arial"/>
              </a:rPr>
              <a:t>	Praveen </a:t>
            </a:r>
            <a:r>
              <a:rPr lang="en-US" sz="2200" dirty="0" err="1">
                <a:cs typeface="Arial"/>
              </a:rPr>
              <a:t>Sethupathy</a:t>
            </a:r>
            <a:endParaRPr lang="en-US" sz="2200" dirty="0">
              <a:cs typeface="Arial"/>
            </a:endParaRPr>
          </a:p>
          <a:p>
            <a:pPr marL="0" indent="0" algn="ctr">
              <a:lnSpc>
                <a:spcPct val="90000"/>
              </a:lnSpc>
              <a:buNone/>
            </a:pPr>
            <a:r>
              <a:rPr lang="en-US" sz="2200" dirty="0">
                <a:cs typeface="Arial"/>
              </a:rPr>
              <a:t>	Matt </a:t>
            </a:r>
            <a:r>
              <a:rPr lang="en-US" sz="2200" dirty="0" err="1">
                <a:cs typeface="Arial"/>
              </a:rPr>
              <a:t>Kanke</a:t>
            </a:r>
            <a:endParaRPr lang="en-US" sz="2200" dirty="0">
              <a:cs typeface="Arial"/>
            </a:endParaRPr>
          </a:p>
          <a:p>
            <a:pPr marL="0" indent="0" algn="ctr">
              <a:lnSpc>
                <a:spcPct val="90000"/>
              </a:lnSpc>
              <a:buNone/>
            </a:pPr>
            <a:r>
              <a:rPr lang="en-US" sz="2200" dirty="0">
                <a:cs typeface="Arial"/>
              </a:rPr>
              <a:t>	Rowan Beck</a:t>
            </a:r>
          </a:p>
          <a:p>
            <a:pPr marL="0" indent="0">
              <a:lnSpc>
                <a:spcPct val="90000"/>
              </a:lnSpc>
              <a:buNone/>
            </a:pPr>
            <a:endParaRPr lang="en-US" sz="2200" dirty="0">
              <a:cs typeface="Arial"/>
            </a:endParaRPr>
          </a:p>
          <a:p>
            <a:pPr marL="0" indent="0">
              <a:lnSpc>
                <a:spcPct val="90000"/>
              </a:lnSpc>
              <a:buNone/>
            </a:pPr>
            <a:r>
              <a:rPr lang="en-US" sz="2200" dirty="0">
                <a:cs typeface="Arial"/>
              </a:rPr>
              <a:t>	</a:t>
            </a:r>
          </a:p>
          <a:p>
            <a:pPr marL="0" indent="0">
              <a:lnSpc>
                <a:spcPct val="90000"/>
              </a:lnSpc>
              <a:buNone/>
            </a:pPr>
            <a:r>
              <a:rPr lang="en-US" sz="2200" dirty="0">
                <a:cs typeface="Arial"/>
              </a:rPr>
              <a:t>	</a:t>
            </a:r>
          </a:p>
          <a:p>
            <a:pPr marL="0" indent="0">
              <a:buNone/>
            </a:pPr>
            <a:endParaRPr lang="en-US" sz="2200" dirty="0">
              <a:cs typeface="Arial"/>
            </a:endParaRPr>
          </a:p>
        </p:txBody>
      </p:sp>
      <p:sp>
        <p:nvSpPr>
          <p:cNvPr id="11" name="Content Placeholder 2"/>
          <p:cNvSpPr txBox="1">
            <a:spLocks/>
          </p:cNvSpPr>
          <p:nvPr/>
        </p:nvSpPr>
        <p:spPr>
          <a:xfrm>
            <a:off x="5131802" y="3716387"/>
            <a:ext cx="5044899" cy="27236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dirty="0">
                <a:cs typeface="Arial"/>
              </a:rPr>
              <a:t>Leon and Bertha </a:t>
            </a:r>
            <a:r>
              <a:rPr lang="en-US" sz="2200" dirty="0" err="1">
                <a:cs typeface="Arial"/>
              </a:rPr>
              <a:t>Golberg</a:t>
            </a:r>
            <a:r>
              <a:rPr lang="en-US" sz="2200" dirty="0">
                <a:cs typeface="Arial"/>
              </a:rPr>
              <a:t> </a:t>
            </a:r>
          </a:p>
          <a:p>
            <a:pPr marL="0" indent="0" algn="ctr">
              <a:buNone/>
            </a:pPr>
            <a:r>
              <a:rPr lang="en-US" sz="2200" dirty="0">
                <a:cs typeface="Arial"/>
              </a:rPr>
              <a:t>Postdoctoral Fellowship</a:t>
            </a:r>
          </a:p>
          <a:p>
            <a:pPr marL="0" indent="0">
              <a:lnSpc>
                <a:spcPct val="90000"/>
              </a:lnSpc>
              <a:buNone/>
            </a:pPr>
            <a:r>
              <a:rPr lang="en-US" sz="2200" dirty="0">
                <a:cs typeface="Arial"/>
              </a:rPr>
              <a:t>	</a:t>
            </a:r>
          </a:p>
          <a:p>
            <a:pPr marL="0" indent="0">
              <a:lnSpc>
                <a:spcPct val="90000"/>
              </a:lnSpc>
              <a:buNone/>
            </a:pPr>
            <a:r>
              <a:rPr lang="en-US" sz="2200" dirty="0">
                <a:cs typeface="Arial"/>
              </a:rPr>
              <a:t>	</a:t>
            </a:r>
          </a:p>
          <a:p>
            <a:pPr marL="0" indent="0">
              <a:buNone/>
            </a:pPr>
            <a:endParaRPr lang="en-US" sz="2200" dirty="0">
              <a:cs typeface="Arial"/>
            </a:endParaRPr>
          </a:p>
        </p:txBody>
      </p:sp>
      <p:sp>
        <p:nvSpPr>
          <p:cNvPr id="17" name="Content Placeholder 2"/>
          <p:cNvSpPr txBox="1">
            <a:spLocks/>
          </p:cNvSpPr>
          <p:nvPr/>
        </p:nvSpPr>
        <p:spPr>
          <a:xfrm>
            <a:off x="636821" y="3091051"/>
            <a:ext cx="4292915" cy="16469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b="1" u="sng" dirty="0">
                <a:cs typeface="Arial"/>
              </a:rPr>
              <a:t>UNC</a:t>
            </a:r>
          </a:p>
          <a:p>
            <a:pPr marL="0" indent="0" algn="ctr">
              <a:buNone/>
            </a:pPr>
            <a:r>
              <a:rPr lang="en-US" sz="2200" dirty="0">
                <a:cs typeface="Arial"/>
              </a:rPr>
              <a:t>High-throughput sequencing facility</a:t>
            </a:r>
          </a:p>
          <a:p>
            <a:pPr marL="400050" lvl="1" indent="0" algn="ctr">
              <a:buNone/>
            </a:pPr>
            <a:r>
              <a:rPr lang="en-US" sz="2200" dirty="0">
                <a:cs typeface="Arial"/>
              </a:rPr>
              <a:t>Mike Love</a:t>
            </a:r>
          </a:p>
          <a:p>
            <a:pPr marL="0" indent="0">
              <a:buNone/>
            </a:pPr>
            <a:endParaRPr lang="en-US" sz="2200" dirty="0">
              <a:cs typeface="Arial"/>
            </a:endParaRPr>
          </a:p>
          <a:p>
            <a:pPr marL="0" indent="0">
              <a:buNone/>
            </a:pPr>
            <a:endParaRPr lang="en-US" sz="2200" b="1" dirty="0">
              <a:cs typeface="Arial"/>
            </a:endParaRPr>
          </a:p>
        </p:txBody>
      </p:sp>
      <p:sp>
        <p:nvSpPr>
          <p:cNvPr id="4" name="Slide Number Placeholder 3"/>
          <p:cNvSpPr>
            <a:spLocks noGrp="1"/>
          </p:cNvSpPr>
          <p:nvPr>
            <p:ph type="sldNum" sz="quarter" idx="12"/>
          </p:nvPr>
        </p:nvSpPr>
        <p:spPr/>
        <p:txBody>
          <a:bodyPr/>
          <a:lstStyle/>
          <a:p>
            <a:fld id="{75D766A0-9855-4FF5-94BF-7A28958AA65D}" type="slidenum">
              <a:rPr lang="en-US" smtClean="0"/>
              <a:t>26</a:t>
            </a:fld>
            <a:endParaRPr lang="en-US"/>
          </a:p>
        </p:txBody>
      </p:sp>
    </p:spTree>
    <p:extLst>
      <p:ext uri="{BB962C8B-B14F-4D97-AF65-F5344CB8AC3E}">
        <p14:creationId xmlns:p14="http://schemas.microsoft.com/office/powerpoint/2010/main" val="1911652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766A0-9855-4FF5-94BF-7A28958AA6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873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5D766A0-9855-4FF5-94BF-7A28958AA65D}" type="slidenum">
              <a:rPr lang="en-US" smtClean="0"/>
              <a:t>28</a:t>
            </a:fld>
            <a:endParaRPr lang="en-US"/>
          </a:p>
        </p:txBody>
      </p:sp>
    </p:spTree>
    <p:extLst>
      <p:ext uri="{BB962C8B-B14F-4D97-AF65-F5344CB8AC3E}">
        <p14:creationId xmlns:p14="http://schemas.microsoft.com/office/powerpoint/2010/main" val="3154108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40366" y="633619"/>
            <a:ext cx="832857" cy="646331"/>
          </a:xfrm>
          <a:prstGeom prst="rect">
            <a:avLst/>
          </a:prstGeom>
          <a:noFill/>
        </p:spPr>
        <p:txBody>
          <a:bodyPr wrap="none" rtlCol="0">
            <a:spAutoFit/>
          </a:bodyPr>
          <a:lstStyle/>
          <a:p>
            <a:r>
              <a:rPr lang="en-US" sz="3600" dirty="0"/>
              <a:t>EVs</a:t>
            </a:r>
          </a:p>
        </p:txBody>
      </p:sp>
      <p:sp>
        <p:nvSpPr>
          <p:cNvPr id="9" name="TextBox 8"/>
          <p:cNvSpPr txBox="1"/>
          <p:nvPr/>
        </p:nvSpPr>
        <p:spPr>
          <a:xfrm>
            <a:off x="7545209" y="1251914"/>
            <a:ext cx="3620731" cy="461665"/>
          </a:xfrm>
          <a:prstGeom prst="rect">
            <a:avLst/>
          </a:prstGeom>
          <a:noFill/>
        </p:spPr>
        <p:txBody>
          <a:bodyPr wrap="square" rtlCol="0">
            <a:spAutoFit/>
          </a:bodyPr>
          <a:lstStyle/>
          <a:p>
            <a:pPr algn="ctr"/>
            <a:r>
              <a:rPr lang="en-US" sz="2400" dirty="0"/>
              <a:t>Airway macrophages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0130"/>
          <a:stretch/>
        </p:blipFill>
        <p:spPr>
          <a:xfrm>
            <a:off x="8148010" y="1892633"/>
            <a:ext cx="2569772" cy="2200875"/>
          </a:xfrm>
          <a:prstGeom prst="rect">
            <a:avLst/>
          </a:prstGeom>
        </p:spPr>
      </p:pic>
      <p:sp>
        <p:nvSpPr>
          <p:cNvPr id="55" name="Title 1"/>
          <p:cNvSpPr>
            <a:spLocks noGrp="1"/>
          </p:cNvSpPr>
          <p:nvPr>
            <p:ph type="title"/>
          </p:nvPr>
        </p:nvSpPr>
        <p:spPr>
          <a:xfrm>
            <a:off x="154712" y="-318389"/>
            <a:ext cx="9436636" cy="1325563"/>
          </a:xfrm>
        </p:spPr>
        <p:txBody>
          <a:bodyPr>
            <a:normAutofit/>
          </a:bodyPr>
          <a:lstStyle/>
          <a:p>
            <a:r>
              <a:rPr lang="en-US" sz="3600" dirty="0">
                <a:solidFill>
                  <a:srgbClr val="002060"/>
                </a:solidFill>
              </a:rPr>
              <a:t>Assessing transfer/source of miRNA by qPCR</a:t>
            </a:r>
          </a:p>
        </p:txBody>
      </p:sp>
      <p:sp>
        <p:nvSpPr>
          <p:cNvPr id="58" name="Right Arrow 57"/>
          <p:cNvSpPr/>
          <p:nvPr/>
        </p:nvSpPr>
        <p:spPr>
          <a:xfrm rot="16200000">
            <a:off x="4710585" y="2437382"/>
            <a:ext cx="694799" cy="3602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TextBox 58"/>
          <p:cNvSpPr txBox="1"/>
          <p:nvPr/>
        </p:nvSpPr>
        <p:spPr>
          <a:xfrm>
            <a:off x="5239685" y="2336361"/>
            <a:ext cx="1566041" cy="461665"/>
          </a:xfrm>
          <a:prstGeom prst="rect">
            <a:avLst/>
          </a:prstGeom>
          <a:noFill/>
        </p:spPr>
        <p:txBody>
          <a:bodyPr wrap="square" rtlCol="0">
            <a:spAutoFit/>
          </a:bodyPr>
          <a:lstStyle/>
          <a:p>
            <a:r>
              <a:rPr lang="en-US" sz="2400" dirty="0"/>
              <a:t>mir-22a-3p</a:t>
            </a:r>
          </a:p>
        </p:txBody>
      </p:sp>
      <p:sp>
        <p:nvSpPr>
          <p:cNvPr id="63" name="TextBox 62"/>
          <p:cNvSpPr txBox="1"/>
          <p:nvPr/>
        </p:nvSpPr>
        <p:spPr>
          <a:xfrm>
            <a:off x="1057326" y="1220005"/>
            <a:ext cx="1772793" cy="707886"/>
          </a:xfrm>
          <a:prstGeom prst="rect">
            <a:avLst/>
          </a:prstGeom>
          <a:noFill/>
        </p:spPr>
        <p:txBody>
          <a:bodyPr wrap="none" rtlCol="0">
            <a:spAutoFit/>
          </a:bodyPr>
          <a:lstStyle/>
          <a:p>
            <a:pPr algn="ctr"/>
            <a:r>
              <a:rPr lang="en-US" sz="2000" dirty="0" err="1"/>
              <a:t>Microdissected</a:t>
            </a:r>
            <a:endParaRPr lang="en-US" sz="2000" dirty="0"/>
          </a:p>
          <a:p>
            <a:pPr algn="ctr"/>
            <a:r>
              <a:rPr lang="en-US" sz="2000" dirty="0"/>
              <a:t>Airways</a:t>
            </a:r>
          </a:p>
        </p:txBody>
      </p:sp>
      <p:sp>
        <p:nvSpPr>
          <p:cNvPr id="3" name="Oval 2"/>
          <p:cNvSpPr/>
          <p:nvPr/>
        </p:nvSpPr>
        <p:spPr>
          <a:xfrm>
            <a:off x="4582404" y="1379589"/>
            <a:ext cx="2457489" cy="2387051"/>
          </a:xfrm>
          <a:prstGeom prst="ellipse">
            <a:avLst/>
          </a:prstGeom>
          <a:noFill/>
          <a:ln w="28575">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54712" y="4346123"/>
            <a:ext cx="11575753" cy="877309"/>
            <a:chOff x="154712" y="4346123"/>
            <a:chExt cx="11575753" cy="877309"/>
          </a:xfrm>
        </p:grpSpPr>
        <p:sp>
          <p:nvSpPr>
            <p:cNvPr id="11" name="Right Arrow 10"/>
            <p:cNvSpPr/>
            <p:nvPr/>
          </p:nvSpPr>
          <p:spPr>
            <a:xfrm rot="16200000">
              <a:off x="492496" y="4604653"/>
              <a:ext cx="703378" cy="3647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9509781" y="4594640"/>
              <a:ext cx="694799" cy="36026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p:cNvSpPr txBox="1"/>
            <p:nvPr/>
          </p:nvSpPr>
          <p:spPr>
            <a:xfrm>
              <a:off x="10125591" y="4520288"/>
              <a:ext cx="1566041" cy="461665"/>
            </a:xfrm>
            <a:prstGeom prst="rect">
              <a:avLst/>
            </a:prstGeom>
            <a:noFill/>
          </p:spPr>
          <p:txBody>
            <a:bodyPr wrap="square" rtlCol="0">
              <a:spAutoFit/>
            </a:bodyPr>
            <a:lstStyle/>
            <a:p>
              <a:r>
                <a:rPr lang="en-US" sz="2400" dirty="0"/>
                <a:t>mir-22a-3p</a:t>
              </a:r>
            </a:p>
          </p:txBody>
        </p:sp>
        <p:sp>
          <p:nvSpPr>
            <p:cNvPr id="34" name="TextBox 33"/>
            <p:cNvSpPr txBox="1"/>
            <p:nvPr/>
          </p:nvSpPr>
          <p:spPr>
            <a:xfrm>
              <a:off x="2897194" y="4528649"/>
              <a:ext cx="1566041" cy="461665"/>
            </a:xfrm>
            <a:prstGeom prst="rect">
              <a:avLst/>
            </a:prstGeom>
            <a:noFill/>
          </p:spPr>
          <p:txBody>
            <a:bodyPr wrap="square" rtlCol="0">
              <a:spAutoFit/>
            </a:bodyPr>
            <a:lstStyle/>
            <a:p>
              <a:r>
                <a:rPr lang="en-US" sz="2400" dirty="0"/>
                <a:t>mir-22a-3p</a:t>
              </a:r>
            </a:p>
          </p:txBody>
        </p:sp>
        <p:sp>
          <p:nvSpPr>
            <p:cNvPr id="35" name="TextBox 34"/>
            <p:cNvSpPr txBox="1"/>
            <p:nvPr/>
          </p:nvSpPr>
          <p:spPr>
            <a:xfrm>
              <a:off x="1084868" y="4592485"/>
              <a:ext cx="1566041" cy="461665"/>
            </a:xfrm>
            <a:prstGeom prst="rect">
              <a:avLst/>
            </a:prstGeom>
            <a:noFill/>
          </p:spPr>
          <p:txBody>
            <a:bodyPr wrap="square" rtlCol="0">
              <a:spAutoFit/>
            </a:bodyPr>
            <a:lstStyle/>
            <a:p>
              <a:r>
                <a:rPr lang="en-US" sz="2400" dirty="0"/>
                <a:t>Pri-mir-22</a:t>
              </a:r>
            </a:p>
          </p:txBody>
        </p:sp>
        <p:sp>
          <p:nvSpPr>
            <p:cNvPr id="36" name="TextBox 35"/>
            <p:cNvSpPr txBox="1"/>
            <p:nvPr/>
          </p:nvSpPr>
          <p:spPr>
            <a:xfrm>
              <a:off x="8127030" y="4533151"/>
              <a:ext cx="2404498" cy="461665"/>
            </a:xfrm>
            <a:prstGeom prst="rect">
              <a:avLst/>
            </a:prstGeom>
            <a:noFill/>
          </p:spPr>
          <p:txBody>
            <a:bodyPr wrap="square" rtlCol="0">
              <a:spAutoFit/>
            </a:bodyPr>
            <a:lstStyle/>
            <a:p>
              <a:r>
                <a:rPr lang="en-US" sz="2400" dirty="0"/>
                <a:t>Pri-mir-22</a:t>
              </a:r>
            </a:p>
          </p:txBody>
        </p:sp>
        <p:grpSp>
          <p:nvGrpSpPr>
            <p:cNvPr id="37" name="Group 36"/>
            <p:cNvGrpSpPr/>
            <p:nvPr/>
          </p:nvGrpSpPr>
          <p:grpSpPr>
            <a:xfrm>
              <a:off x="7545209" y="4471854"/>
              <a:ext cx="602801" cy="597620"/>
              <a:chOff x="7130690" y="4477828"/>
              <a:chExt cx="312743" cy="310055"/>
            </a:xfrm>
          </p:grpSpPr>
          <p:sp>
            <p:nvSpPr>
              <p:cNvPr id="38" name="Oval 37"/>
              <p:cNvSpPr/>
              <p:nvPr/>
            </p:nvSpPr>
            <p:spPr>
              <a:xfrm>
                <a:off x="7130690" y="4477828"/>
                <a:ext cx="312743" cy="31005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9" name="Straight Connector 38"/>
              <p:cNvCxnSpPr>
                <a:stCxn id="38" idx="3"/>
                <a:endCxn id="38" idx="7"/>
              </p:cNvCxnSpPr>
              <p:nvPr/>
            </p:nvCxnSpPr>
            <p:spPr>
              <a:xfrm flipV="1">
                <a:off x="7176490" y="4523235"/>
                <a:ext cx="221143" cy="219241"/>
              </a:xfrm>
              <a:prstGeom prst="line">
                <a:avLst/>
              </a:prstGeom>
              <a:ln w="38100"/>
            </p:spPr>
            <p:style>
              <a:lnRef idx="3">
                <a:schemeClr val="dk1"/>
              </a:lnRef>
              <a:fillRef idx="0">
                <a:schemeClr val="dk1"/>
              </a:fillRef>
              <a:effectRef idx="2">
                <a:schemeClr val="dk1"/>
              </a:effectRef>
              <a:fontRef idx="minor">
                <a:schemeClr val="tx1"/>
              </a:fontRef>
            </p:style>
          </p:cxnSp>
        </p:grpSp>
        <p:sp>
          <p:nvSpPr>
            <p:cNvPr id="49" name="Right Arrow 48"/>
            <p:cNvSpPr/>
            <p:nvPr/>
          </p:nvSpPr>
          <p:spPr>
            <a:xfrm rot="16200000">
              <a:off x="2386582" y="4600255"/>
              <a:ext cx="703378" cy="36471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89353" y="4594688"/>
              <a:ext cx="372218" cy="369332"/>
            </a:xfrm>
            <a:prstGeom prst="rect">
              <a:avLst/>
            </a:prstGeom>
            <a:noFill/>
          </p:spPr>
          <p:txBody>
            <a:bodyPr wrap="none" rtlCol="0">
              <a:spAutoFit/>
            </a:bodyPr>
            <a:lstStyle/>
            <a:p>
              <a:r>
                <a:rPr lang="en-US" dirty="0"/>
                <a:t>1)</a:t>
              </a:r>
            </a:p>
          </p:txBody>
        </p:sp>
        <p:sp>
          <p:nvSpPr>
            <p:cNvPr id="54" name="TextBox 53"/>
            <p:cNvSpPr txBox="1"/>
            <p:nvPr/>
          </p:nvSpPr>
          <p:spPr>
            <a:xfrm>
              <a:off x="7039893" y="4602567"/>
              <a:ext cx="372218" cy="369332"/>
            </a:xfrm>
            <a:prstGeom prst="rect">
              <a:avLst/>
            </a:prstGeom>
            <a:noFill/>
          </p:spPr>
          <p:txBody>
            <a:bodyPr wrap="none" rtlCol="0">
              <a:spAutoFit/>
            </a:bodyPr>
            <a:lstStyle/>
            <a:p>
              <a:r>
                <a:rPr lang="en-US" dirty="0"/>
                <a:t>2)</a:t>
              </a:r>
            </a:p>
          </p:txBody>
        </p:sp>
        <p:sp>
          <p:nvSpPr>
            <p:cNvPr id="64" name="Rectangle 63"/>
            <p:cNvSpPr/>
            <p:nvPr/>
          </p:nvSpPr>
          <p:spPr>
            <a:xfrm>
              <a:off x="6947651" y="4360348"/>
              <a:ext cx="4782814" cy="848969"/>
            </a:xfrm>
            <a:prstGeom prst="rect">
              <a:avLst/>
            </a:prstGeom>
            <a:noFill/>
            <a:ln w="285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54712" y="4346123"/>
              <a:ext cx="4484260" cy="877309"/>
            </a:xfrm>
            <a:prstGeom prst="rect">
              <a:avLst/>
            </a:prstGeom>
            <a:noFill/>
            <a:ln w="285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p:cNvCxnSpPr/>
          <p:nvPr/>
        </p:nvCxnSpPr>
        <p:spPr>
          <a:xfrm flipV="1">
            <a:off x="3211023" y="2583712"/>
            <a:ext cx="1031368" cy="4093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14" idx="1"/>
          </p:cNvCxnSpPr>
          <p:nvPr/>
        </p:nvCxnSpPr>
        <p:spPr>
          <a:xfrm>
            <a:off x="7244783" y="2599038"/>
            <a:ext cx="903227" cy="3940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20669" y="1749240"/>
            <a:ext cx="872249" cy="369332"/>
          </a:xfrm>
          <a:prstGeom prst="rect">
            <a:avLst/>
          </a:prstGeom>
          <a:noFill/>
        </p:spPr>
        <p:txBody>
          <a:bodyPr wrap="square" rtlCol="0">
            <a:spAutoFit/>
          </a:bodyPr>
          <a:lstStyle/>
          <a:p>
            <a:r>
              <a:rPr lang="en-US" b="1" dirty="0"/>
              <a:t>Known</a:t>
            </a:r>
          </a:p>
        </p:txBody>
      </p:sp>
      <p:sp>
        <p:nvSpPr>
          <p:cNvPr id="56" name="TextBox 55"/>
          <p:cNvSpPr txBox="1"/>
          <p:nvPr/>
        </p:nvSpPr>
        <p:spPr>
          <a:xfrm>
            <a:off x="5220793" y="4566454"/>
            <a:ext cx="1142554" cy="369332"/>
          </a:xfrm>
          <a:prstGeom prst="rect">
            <a:avLst/>
          </a:prstGeom>
          <a:noFill/>
        </p:spPr>
        <p:txBody>
          <a:bodyPr wrap="square" rtlCol="0">
            <a:spAutoFit/>
          </a:bodyPr>
          <a:lstStyle/>
          <a:p>
            <a:r>
              <a:rPr lang="en-US" b="1" dirty="0"/>
              <a:t>Unknown</a:t>
            </a:r>
          </a:p>
        </p:txBody>
      </p:sp>
      <p:grpSp>
        <p:nvGrpSpPr>
          <p:cNvPr id="57" name="Group 56"/>
          <p:cNvGrpSpPr/>
          <p:nvPr/>
        </p:nvGrpSpPr>
        <p:grpSpPr>
          <a:xfrm>
            <a:off x="1128784" y="2045828"/>
            <a:ext cx="1841119" cy="1767721"/>
            <a:chOff x="10969219" y="441547"/>
            <a:chExt cx="809124" cy="1041128"/>
          </a:xfrm>
        </p:grpSpPr>
        <p:pic>
          <p:nvPicPr>
            <p:cNvPr id="61" name="Picture 60"/>
            <p:cNvPicPr>
              <a:picLocks noChangeAspect="1"/>
            </p:cNvPicPr>
            <p:nvPr/>
          </p:nvPicPr>
          <p:blipFill rotWithShape="1">
            <a:blip r:embed="rId4"/>
            <a:srcRect t="7289" r="49430"/>
            <a:stretch/>
          </p:blipFill>
          <p:spPr>
            <a:xfrm>
              <a:off x="10969219" y="441547"/>
              <a:ext cx="809124" cy="924502"/>
            </a:xfrm>
            <a:prstGeom prst="rect">
              <a:avLst/>
            </a:prstGeom>
          </p:spPr>
        </p:pic>
        <p:sp>
          <p:nvSpPr>
            <p:cNvPr id="62" name="Oval 61"/>
            <p:cNvSpPr/>
            <p:nvPr/>
          </p:nvSpPr>
          <p:spPr>
            <a:xfrm>
              <a:off x="11059886" y="743561"/>
              <a:ext cx="315686" cy="739114"/>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407908" y="6000933"/>
            <a:ext cx="9570019" cy="461665"/>
          </a:xfrm>
          <a:prstGeom prst="rect">
            <a:avLst/>
          </a:prstGeom>
          <a:noFill/>
        </p:spPr>
        <p:txBody>
          <a:bodyPr wrap="square" rtlCol="0">
            <a:spAutoFit/>
          </a:bodyPr>
          <a:lstStyle/>
          <a:p>
            <a:r>
              <a:rPr lang="en-US" sz="2400" dirty="0" err="1"/>
              <a:t>Pri-mir</a:t>
            </a:r>
            <a:r>
              <a:rPr lang="en-US" sz="2400" dirty="0"/>
              <a:t> = Primary microRNA transcript before processing by </a:t>
            </a:r>
            <a:r>
              <a:rPr lang="en-US" sz="2400" dirty="0" err="1"/>
              <a:t>Drosha</a:t>
            </a:r>
            <a:r>
              <a:rPr lang="en-US" sz="2400" dirty="0"/>
              <a:t>/Dicer</a:t>
            </a:r>
          </a:p>
        </p:txBody>
      </p:sp>
      <p:sp>
        <p:nvSpPr>
          <p:cNvPr id="4" name="Slide Number Placeholder 3"/>
          <p:cNvSpPr>
            <a:spLocks noGrp="1"/>
          </p:cNvSpPr>
          <p:nvPr>
            <p:ph type="sldNum" sz="quarter" idx="12"/>
          </p:nvPr>
        </p:nvSpPr>
        <p:spPr/>
        <p:txBody>
          <a:bodyPr/>
          <a:lstStyle/>
          <a:p>
            <a:fld id="{75D766A0-9855-4FF5-94BF-7A28958AA65D}" type="slidenum">
              <a:rPr lang="en-US" smtClean="0"/>
              <a:t>29</a:t>
            </a:fld>
            <a:endParaRPr lang="en-US"/>
          </a:p>
        </p:txBody>
      </p:sp>
    </p:spTree>
    <p:extLst>
      <p:ext uri="{BB962C8B-B14F-4D97-AF65-F5344CB8AC3E}">
        <p14:creationId xmlns:p14="http://schemas.microsoft.com/office/powerpoint/2010/main" val="36287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419" y="1387157"/>
            <a:ext cx="8718884" cy="1325563"/>
          </a:xfrm>
        </p:spPr>
        <p:txBody>
          <a:bodyPr/>
          <a:lstStyle/>
          <a:p>
            <a:r>
              <a:rPr lang="en-US" dirty="0">
                <a:solidFill>
                  <a:srgbClr val="002060"/>
                </a:solidFill>
              </a:rPr>
              <a:t>Lung extracellular vesicle (EV) studies</a:t>
            </a:r>
          </a:p>
        </p:txBody>
      </p:sp>
      <p:sp>
        <p:nvSpPr>
          <p:cNvPr id="4" name="Slide Number Placeholder 3"/>
          <p:cNvSpPr>
            <a:spLocks noGrp="1"/>
          </p:cNvSpPr>
          <p:nvPr>
            <p:ph type="sldNum" sz="quarter" idx="12"/>
          </p:nvPr>
        </p:nvSpPr>
        <p:spPr/>
        <p:txBody>
          <a:bodyPr/>
          <a:lstStyle/>
          <a:p>
            <a:fld id="{75D766A0-9855-4FF5-94BF-7A28958AA65D}" type="slidenum">
              <a:rPr lang="en-US" smtClean="0"/>
              <a:t>3</a:t>
            </a:fld>
            <a:endParaRPr lang="en-US"/>
          </a:p>
        </p:txBody>
      </p:sp>
      <p:pic>
        <p:nvPicPr>
          <p:cNvPr id="5" name="Picture 4" descr="Image result for lungs black and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087" y="2896260"/>
            <a:ext cx="1784359" cy="20669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969" y="3036844"/>
            <a:ext cx="2450122" cy="2079003"/>
          </a:xfrm>
          <a:prstGeom prst="rect">
            <a:avLst/>
          </a:prstGeom>
        </p:spPr>
      </p:pic>
    </p:spTree>
    <p:extLst>
      <p:ext uri="{BB962C8B-B14F-4D97-AF65-F5344CB8AC3E}">
        <p14:creationId xmlns:p14="http://schemas.microsoft.com/office/powerpoint/2010/main" val="2575858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305"/>
          <a:stretch/>
        </p:blipFill>
        <p:spPr>
          <a:xfrm>
            <a:off x="5548584" y="1362744"/>
            <a:ext cx="5713776" cy="5340948"/>
          </a:xfrm>
          <a:prstGeom prst="rect">
            <a:avLst/>
          </a:prstGeom>
        </p:spPr>
      </p:pic>
      <p:sp>
        <p:nvSpPr>
          <p:cNvPr id="2" name="TextBox 1"/>
          <p:cNvSpPr txBox="1"/>
          <p:nvPr/>
        </p:nvSpPr>
        <p:spPr>
          <a:xfrm>
            <a:off x="622359" y="2147752"/>
            <a:ext cx="4314144"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Expression of both Pri-miR-22 and miR-22-3p in both tissues</a:t>
            </a:r>
          </a:p>
          <a:p>
            <a:endParaRPr lang="en-US" sz="2800" dirty="0"/>
          </a:p>
          <a:p>
            <a:pPr marL="285750" indent="-285750">
              <a:buFont typeface="Arial" panose="020B0604020202020204" pitchFamily="34" charset="0"/>
              <a:buChar char="•"/>
            </a:pPr>
            <a:r>
              <a:rPr lang="en-US" sz="2800" dirty="0"/>
              <a:t>No significant effect of O</a:t>
            </a:r>
            <a:r>
              <a:rPr lang="en-US" sz="2800" baseline="-25000" dirty="0"/>
              <a:t>3</a:t>
            </a:r>
            <a:endParaRPr lang="en-US" sz="2800" dirty="0"/>
          </a:p>
        </p:txBody>
      </p:sp>
      <p:sp>
        <p:nvSpPr>
          <p:cNvPr id="23" name="Title 1"/>
          <p:cNvSpPr>
            <a:spLocks noGrp="1"/>
          </p:cNvSpPr>
          <p:nvPr>
            <p:ph type="title"/>
          </p:nvPr>
        </p:nvSpPr>
        <p:spPr>
          <a:xfrm>
            <a:off x="124232" y="-242189"/>
            <a:ext cx="9436636" cy="1325563"/>
          </a:xfrm>
        </p:spPr>
        <p:txBody>
          <a:bodyPr>
            <a:normAutofit/>
          </a:bodyPr>
          <a:lstStyle/>
          <a:p>
            <a:r>
              <a:rPr lang="en-US" sz="3600" dirty="0">
                <a:solidFill>
                  <a:srgbClr val="002060"/>
                </a:solidFill>
              </a:rPr>
              <a:t>Assessing transfer/source of miRNA by qPCR</a:t>
            </a:r>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40130"/>
          <a:stretch/>
        </p:blipFill>
        <p:spPr>
          <a:xfrm>
            <a:off x="7163705" y="804338"/>
            <a:ext cx="652002" cy="558406"/>
          </a:xfrm>
          <a:prstGeom prst="rect">
            <a:avLst/>
          </a:prstGeom>
        </p:spPr>
      </p:pic>
      <p:grpSp>
        <p:nvGrpSpPr>
          <p:cNvPr id="30" name="Group 29"/>
          <p:cNvGrpSpPr/>
          <p:nvPr/>
        </p:nvGrpSpPr>
        <p:grpSpPr>
          <a:xfrm>
            <a:off x="9019598" y="759916"/>
            <a:ext cx="629804" cy="646915"/>
            <a:chOff x="10969219" y="368856"/>
            <a:chExt cx="809124" cy="1113819"/>
          </a:xfrm>
        </p:grpSpPr>
        <p:pic>
          <p:nvPicPr>
            <p:cNvPr id="31" name="Picture 30"/>
            <p:cNvPicPr>
              <a:picLocks noChangeAspect="1"/>
            </p:cNvPicPr>
            <p:nvPr/>
          </p:nvPicPr>
          <p:blipFill rotWithShape="1">
            <a:blip r:embed="rId5"/>
            <a:srcRect r="49430"/>
            <a:stretch/>
          </p:blipFill>
          <p:spPr>
            <a:xfrm>
              <a:off x="10969219" y="368856"/>
              <a:ext cx="809124" cy="997193"/>
            </a:xfrm>
            <a:prstGeom prst="rect">
              <a:avLst/>
            </a:prstGeom>
          </p:spPr>
        </p:pic>
        <p:sp>
          <p:nvSpPr>
            <p:cNvPr id="32" name="Oval 31"/>
            <p:cNvSpPr/>
            <p:nvPr/>
          </p:nvSpPr>
          <p:spPr>
            <a:xfrm>
              <a:off x="11059886" y="743561"/>
              <a:ext cx="315686" cy="739114"/>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75D766A0-9855-4FF5-94BF-7A28958AA65D}" type="slidenum">
              <a:rPr lang="en-US" smtClean="0"/>
              <a:t>30</a:t>
            </a:fld>
            <a:endParaRPr lang="en-US"/>
          </a:p>
        </p:txBody>
      </p:sp>
    </p:spTree>
    <p:extLst>
      <p:ext uri="{BB962C8B-B14F-4D97-AF65-F5344CB8AC3E}">
        <p14:creationId xmlns:p14="http://schemas.microsoft.com/office/powerpoint/2010/main" val="3439931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265" y="513982"/>
            <a:ext cx="10515600" cy="751294"/>
          </a:xfrm>
        </p:spPr>
        <p:txBody>
          <a:bodyPr>
            <a:normAutofit fontScale="90000"/>
          </a:bodyPr>
          <a:lstStyle/>
          <a:p>
            <a:r>
              <a:rPr lang="en-US" dirty="0">
                <a:solidFill>
                  <a:srgbClr val="002060"/>
                </a:solidFill>
              </a:rPr>
              <a:t>Assessment of qPCR results:</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680838" y="1471016"/>
            <a:ext cx="10566282" cy="3832314"/>
          </a:xfrm>
        </p:spPr>
        <p:txBody>
          <a:bodyPr>
            <a:noAutofit/>
          </a:bodyPr>
          <a:lstStyle/>
          <a:p>
            <a:r>
              <a:rPr lang="en-US" b="1" dirty="0"/>
              <a:t>Stoichiometry-</a:t>
            </a:r>
            <a:r>
              <a:rPr lang="en-US" dirty="0"/>
              <a:t> fractional miRNA counts on per particle basis</a:t>
            </a:r>
          </a:p>
          <a:p>
            <a:r>
              <a:rPr lang="en-US" b="1" dirty="0"/>
              <a:t>Timing of collection (21h)</a:t>
            </a:r>
            <a:r>
              <a:rPr lang="en-US" dirty="0"/>
              <a:t>: missed alteration of </a:t>
            </a:r>
            <a:r>
              <a:rPr lang="en-US" dirty="0" err="1"/>
              <a:t>Pri</a:t>
            </a:r>
            <a:r>
              <a:rPr lang="en-US" dirty="0"/>
              <a:t>/miR-22 expression in CA and AM tissues</a:t>
            </a:r>
          </a:p>
          <a:p>
            <a:r>
              <a:rPr lang="en-US" b="1" dirty="0"/>
              <a:t>Another mechanism of differential expression:</a:t>
            </a:r>
            <a:r>
              <a:rPr lang="en-US" dirty="0"/>
              <a:t> miRNA-22 is DE in EVs not because of transcriptional regulation (e.g. differential loading)</a:t>
            </a:r>
          </a:p>
          <a:p>
            <a:r>
              <a:rPr lang="en-US" b="1" dirty="0"/>
              <a:t>Missed true source/recipient cell-types or tissue:</a:t>
            </a:r>
            <a:r>
              <a:rPr lang="en-US" dirty="0"/>
              <a:t> not adequately sampled by our methods (e.g. dendritic cells, endothelium)</a:t>
            </a:r>
          </a:p>
          <a:p>
            <a:pPr lvl="1"/>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75D766A0-9855-4FF5-94BF-7A28958AA65D}" type="slidenum">
              <a:rPr lang="en-US" smtClean="0"/>
              <a:t>31</a:t>
            </a:fld>
            <a:endParaRPr lang="en-US"/>
          </a:p>
        </p:txBody>
      </p:sp>
    </p:spTree>
    <p:extLst>
      <p:ext uri="{BB962C8B-B14F-4D97-AF65-F5344CB8AC3E}">
        <p14:creationId xmlns:p14="http://schemas.microsoft.com/office/powerpoint/2010/main" val="240165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75D766A0-9855-4FF5-94BF-7A28958AA65D}" type="slidenum">
              <a:rPr lang="en-US" smtClean="0"/>
              <a:t>4</a:t>
            </a:fld>
            <a:endParaRPr lang="en-US" dirty="0"/>
          </a:p>
        </p:txBody>
      </p:sp>
      <p:grpSp>
        <p:nvGrpSpPr>
          <p:cNvPr id="7" name="Group 6"/>
          <p:cNvGrpSpPr/>
          <p:nvPr/>
        </p:nvGrpSpPr>
        <p:grpSpPr>
          <a:xfrm>
            <a:off x="882317" y="1630673"/>
            <a:ext cx="10844462" cy="3899901"/>
            <a:chOff x="-11373851" y="1630673"/>
            <a:chExt cx="10844462" cy="3899901"/>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453" y="1630673"/>
              <a:ext cx="4596064" cy="3899901"/>
            </a:xfrm>
            <a:prstGeom prst="rect">
              <a:avLst/>
            </a:prstGeom>
            <a:solidFill>
              <a:schemeClr val="bg1"/>
            </a:solidFill>
          </p:spPr>
        </p:pic>
        <p:sp>
          <p:nvSpPr>
            <p:cNvPr id="2" name="Rectangle 1"/>
            <p:cNvSpPr/>
            <p:nvPr/>
          </p:nvSpPr>
          <p:spPr>
            <a:xfrm>
              <a:off x="-11373851" y="1929588"/>
              <a:ext cx="5839325" cy="3600986"/>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400" dirty="0"/>
                <a:t>The lung EV-lipid profile differs in asthmatics </a:t>
              </a:r>
              <a:r>
                <a:rPr lang="en-US" sz="2400" i="1" dirty="0"/>
                <a:t>(Hough 2018)</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r>
                <a:rPr lang="en-US" sz="2400" dirty="0"/>
                <a:t>The lung EV-proteome is altered by repeated ozone-exposure (</a:t>
              </a:r>
              <a:r>
                <a:rPr lang="en-US" sz="2400" i="1" dirty="0" err="1"/>
                <a:t>Choudhary</a:t>
              </a:r>
              <a:r>
                <a:rPr lang="en-US" sz="2400" i="1" dirty="0"/>
                <a:t> et al. 2021)</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r>
                <a:rPr lang="en-US" sz="2400" dirty="0"/>
                <a:t>Lung EV-miRNA content is altered by </a:t>
              </a:r>
              <a:r>
                <a:rPr lang="en-US" sz="2400" dirty="0" err="1"/>
                <a:t>hyperoxia</a:t>
              </a:r>
              <a:r>
                <a:rPr lang="en-US" sz="2400" dirty="0"/>
                <a:t> (</a:t>
              </a:r>
              <a:r>
                <a:rPr lang="en-US" sz="2400" i="1" dirty="0"/>
                <a:t>Lee et al. 2016)</a:t>
              </a:r>
            </a:p>
            <a:p>
              <a:pPr marL="285750" indent="-285750"/>
              <a:endParaRPr lang="en-US" sz="1200" i="1" dirty="0"/>
            </a:p>
          </p:txBody>
        </p:sp>
      </p:grpSp>
      <p:sp>
        <p:nvSpPr>
          <p:cNvPr id="13" name="Title 1"/>
          <p:cNvSpPr>
            <a:spLocks noGrp="1"/>
          </p:cNvSpPr>
          <p:nvPr>
            <p:ph type="title"/>
          </p:nvPr>
        </p:nvSpPr>
        <p:spPr>
          <a:xfrm>
            <a:off x="2126512" y="689086"/>
            <a:ext cx="3829359" cy="1325563"/>
          </a:xfrm>
        </p:spPr>
        <p:txBody>
          <a:bodyPr/>
          <a:lstStyle/>
          <a:p>
            <a:r>
              <a:rPr lang="en-US" u="sng" dirty="0">
                <a:solidFill>
                  <a:srgbClr val="7030A0"/>
                </a:solidFill>
              </a:rPr>
              <a:t>Content</a:t>
            </a:r>
          </a:p>
        </p:txBody>
      </p:sp>
    </p:spTree>
    <p:extLst>
      <p:ext uri="{BB962C8B-B14F-4D97-AF65-F5344CB8AC3E}">
        <p14:creationId xmlns:p14="http://schemas.microsoft.com/office/powerpoint/2010/main" val="367832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D766A0-9855-4FF5-94BF-7A28958AA65D}" type="slidenum">
              <a:rPr lang="en-US" smtClean="0"/>
              <a:t>5</a:t>
            </a:fld>
            <a:endParaRPr lang="en-US"/>
          </a:p>
        </p:txBody>
      </p:sp>
      <p:sp>
        <p:nvSpPr>
          <p:cNvPr id="7" name="Rectangle 6"/>
          <p:cNvSpPr/>
          <p:nvPr/>
        </p:nvSpPr>
        <p:spPr>
          <a:xfrm>
            <a:off x="1204160" y="2602281"/>
            <a:ext cx="5183217" cy="1938992"/>
          </a:xfrm>
          <a:prstGeom prst="rect">
            <a:avLst/>
          </a:prstGeom>
        </p:spPr>
        <p:txBody>
          <a:bodyPr wrap="square">
            <a:spAutoFit/>
          </a:bodyPr>
          <a:lstStyle/>
          <a:p>
            <a:r>
              <a:rPr lang="en-US" sz="2400" dirty="0"/>
              <a:t>Particulate matter exposure alters circulating EVs </a:t>
            </a:r>
            <a:r>
              <a:rPr lang="en-US" i="1" dirty="0"/>
              <a:t>(Rota et al. 2020)</a:t>
            </a:r>
          </a:p>
          <a:p>
            <a:endParaRPr lang="en-US" sz="2400" dirty="0"/>
          </a:p>
          <a:p>
            <a:r>
              <a:rPr lang="en-US" sz="2400" dirty="0"/>
              <a:t>Association between ozone and serum EV miR-150, -155 </a:t>
            </a:r>
            <a:r>
              <a:rPr lang="en-US" i="1" dirty="0"/>
              <a:t>(Chen et al. 2020)</a:t>
            </a:r>
          </a:p>
        </p:txBody>
      </p:sp>
      <p:sp>
        <p:nvSpPr>
          <p:cNvPr id="8" name="Text Box 1"/>
          <p:cNvSpPr txBox="1">
            <a:spLocks noGrp="1" noChangeArrowheads="1"/>
          </p:cNvSpPr>
          <p:nvPr>
            <p:ph type="title"/>
          </p:nvPr>
        </p:nvSpPr>
        <p:spPr bwMode="auto">
          <a:xfrm>
            <a:off x="2158277" y="1276718"/>
            <a:ext cx="4229100" cy="1325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en-GB" altLang="en-US" sz="4400" u="sng" dirty="0">
                <a:solidFill>
                  <a:srgbClr val="002060"/>
                </a:solidFill>
                <a:latin typeface="+mj-lt"/>
              </a:rPr>
              <a:t>Biomarkers</a:t>
            </a:r>
          </a:p>
        </p:txBody>
      </p:sp>
      <p:pic>
        <p:nvPicPr>
          <p:cNvPr id="3074" name="Picture 2" descr="Blood Collection Tubes: the Right Choice for Your Exper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434" y="2429753"/>
            <a:ext cx="4077460" cy="203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5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D766A0-9855-4FF5-94BF-7A28958AA65D}" type="slidenum">
              <a:rPr lang="en-US" smtClean="0"/>
              <a:t>6</a:t>
            </a:fld>
            <a:endParaRPr lang="en-US"/>
          </a:p>
        </p:txBody>
      </p:sp>
      <p:pic>
        <p:nvPicPr>
          <p:cNvPr id="6" name="Picture 5"/>
          <p:cNvPicPr>
            <a:picLocks noChangeAspect="1"/>
          </p:cNvPicPr>
          <p:nvPr/>
        </p:nvPicPr>
        <p:blipFill>
          <a:blip r:embed="rId3"/>
          <a:stretch>
            <a:fillRect/>
          </a:stretch>
        </p:blipFill>
        <p:spPr>
          <a:xfrm>
            <a:off x="7982647" y="810168"/>
            <a:ext cx="2644188" cy="2631946"/>
          </a:xfrm>
          <a:prstGeom prst="rect">
            <a:avLst/>
          </a:prstGeom>
        </p:spPr>
      </p:pic>
      <p:grpSp>
        <p:nvGrpSpPr>
          <p:cNvPr id="12" name="Group 11"/>
          <p:cNvGrpSpPr/>
          <p:nvPr/>
        </p:nvGrpSpPr>
        <p:grpSpPr>
          <a:xfrm>
            <a:off x="1120541" y="810168"/>
            <a:ext cx="6170688" cy="4641215"/>
            <a:chOff x="1120541" y="810168"/>
            <a:chExt cx="6170688" cy="4641215"/>
          </a:xfrm>
        </p:grpSpPr>
        <p:sp>
          <p:nvSpPr>
            <p:cNvPr id="5" name="Rectangle 4"/>
            <p:cNvSpPr/>
            <p:nvPr/>
          </p:nvSpPr>
          <p:spPr>
            <a:xfrm>
              <a:off x="1120541" y="1766632"/>
              <a:ext cx="5737459" cy="2400657"/>
            </a:xfrm>
            <a:prstGeom prst="rect">
              <a:avLst/>
            </a:prstGeom>
          </p:spPr>
          <p:txBody>
            <a:bodyPr wrap="square">
              <a:spAutoFit/>
            </a:bodyPr>
            <a:lstStyle/>
            <a:p>
              <a:pPr marL="342900" indent="-342900">
                <a:buFont typeface="Arial" panose="020B0604020202020204" pitchFamily="34" charset="0"/>
                <a:buChar char="•"/>
              </a:pPr>
              <a:r>
                <a:rPr lang="en-US" sz="2400" dirty="0"/>
                <a:t>Hematopoietic cell-derived EVs increase in allergic inflammation (</a:t>
              </a:r>
              <a:r>
                <a:rPr lang="en-US" sz="2400" i="1" dirty="0" err="1"/>
                <a:t>Pua</a:t>
              </a:r>
              <a:r>
                <a:rPr lang="en-US" sz="2400" i="1" dirty="0"/>
                <a:t> et al. 2019)</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285750" indent="-285750"/>
              <a:endParaRPr lang="en-US" i="1" dirty="0"/>
            </a:p>
            <a:p>
              <a:pPr marL="285750" indent="-285750"/>
              <a:endParaRPr lang="en-US" sz="1200" i="1" dirty="0"/>
            </a:p>
          </p:txBody>
        </p:sp>
        <p:sp>
          <p:nvSpPr>
            <p:cNvPr id="7" name="Text Box 1"/>
            <p:cNvSpPr txBox="1">
              <a:spLocks noChangeArrowheads="1"/>
            </p:cNvSpPr>
            <p:nvPr/>
          </p:nvSpPr>
          <p:spPr bwMode="auto">
            <a:xfrm>
              <a:off x="2991357" y="810168"/>
              <a:ext cx="4222042"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en-GB" altLang="en-US" sz="4400" u="sng" dirty="0">
                  <a:solidFill>
                    <a:srgbClr val="002060"/>
                  </a:solidFill>
                  <a:latin typeface="+mj-lt"/>
                </a:rPr>
                <a:t>Source</a:t>
              </a:r>
            </a:p>
          </p:txBody>
        </p:sp>
        <p:sp>
          <p:nvSpPr>
            <p:cNvPr id="8" name="Rectangle 7"/>
            <p:cNvSpPr/>
            <p:nvPr/>
          </p:nvSpPr>
          <p:spPr>
            <a:xfrm>
              <a:off x="1195229" y="4620386"/>
              <a:ext cx="6096000" cy="830997"/>
            </a:xfrm>
            <a:prstGeom prst="rect">
              <a:avLst/>
            </a:prstGeom>
          </p:spPr>
          <p:txBody>
            <a:bodyPr>
              <a:spAutoFit/>
            </a:bodyPr>
            <a:lstStyle/>
            <a:p>
              <a:pPr marL="342900" indent="-342900">
                <a:buFont typeface="Arial" panose="020B0604020202020204" pitchFamily="34" charset="0"/>
                <a:buChar char="•"/>
              </a:pPr>
              <a:r>
                <a:rPr lang="en-US" sz="2400" dirty="0"/>
                <a:t>Epithelial cell-derived </a:t>
              </a:r>
              <a:r>
                <a:rPr lang="en-US" sz="2400" dirty="0" err="1"/>
                <a:t>microvesicles</a:t>
              </a:r>
              <a:r>
                <a:rPr lang="en-US" sz="2400" dirty="0"/>
                <a:t> are taken up by macrophages </a:t>
              </a:r>
              <a:r>
                <a:rPr lang="en-US" sz="2400" i="1" dirty="0"/>
                <a:t>(Lee et al. 2017)</a:t>
              </a:r>
            </a:p>
          </p:txBody>
        </p:sp>
        <p:sp>
          <p:nvSpPr>
            <p:cNvPr id="9" name="Text Box 1"/>
            <p:cNvSpPr txBox="1">
              <a:spLocks noChangeArrowheads="1"/>
            </p:cNvSpPr>
            <p:nvPr/>
          </p:nvSpPr>
          <p:spPr bwMode="auto">
            <a:xfrm>
              <a:off x="3069187" y="3670714"/>
              <a:ext cx="4222042"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en-GB" altLang="en-US" sz="4400" u="sng" dirty="0">
                  <a:solidFill>
                    <a:srgbClr val="002060"/>
                  </a:solidFill>
                  <a:latin typeface="+mj-lt"/>
                </a:rPr>
                <a:t>Target</a:t>
              </a:r>
            </a:p>
          </p:txBody>
        </p:sp>
      </p:grpSp>
      <p:pic>
        <p:nvPicPr>
          <p:cNvPr id="11" name="Picture 10"/>
          <p:cNvPicPr>
            <a:picLocks noChangeAspect="1"/>
          </p:cNvPicPr>
          <p:nvPr/>
        </p:nvPicPr>
        <p:blipFill>
          <a:blip r:embed="rId4"/>
          <a:stretch>
            <a:fillRect/>
          </a:stretch>
        </p:blipFill>
        <p:spPr>
          <a:xfrm>
            <a:off x="7912398" y="3735488"/>
            <a:ext cx="2784685" cy="2600791"/>
          </a:xfrm>
          <a:prstGeom prst="rect">
            <a:avLst/>
          </a:prstGeom>
        </p:spPr>
      </p:pic>
    </p:spTree>
    <p:extLst>
      <p:ext uri="{BB962C8B-B14F-4D97-AF65-F5344CB8AC3E}">
        <p14:creationId xmlns:p14="http://schemas.microsoft.com/office/powerpoint/2010/main" val="19044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179369"/>
            <a:ext cx="2743200" cy="365125"/>
          </a:xfrm>
        </p:spPr>
        <p:txBody>
          <a:bodyPr/>
          <a:lstStyle/>
          <a:p>
            <a:fld id="{75D766A0-9855-4FF5-94BF-7A28958AA65D}" type="slidenum">
              <a:rPr lang="en-US" smtClean="0"/>
              <a:t>7</a:t>
            </a:fld>
            <a:endParaRPr lang="en-US" dirty="0"/>
          </a:p>
        </p:txBody>
      </p:sp>
      <p:sp>
        <p:nvSpPr>
          <p:cNvPr id="12" name="Rectangle 11"/>
          <p:cNvSpPr/>
          <p:nvPr/>
        </p:nvSpPr>
        <p:spPr>
          <a:xfrm>
            <a:off x="858315" y="1845741"/>
            <a:ext cx="5804190" cy="4985980"/>
          </a:xfrm>
          <a:prstGeom prst="rect">
            <a:avLst/>
          </a:prstGeom>
        </p:spPr>
        <p:txBody>
          <a:bodyPr wrap="square">
            <a:spAutoFit/>
          </a:bodyPr>
          <a:lstStyle/>
          <a:p>
            <a:pPr marL="342900" indent="-342900">
              <a:buFont typeface="Arial" panose="020B0604020202020204" pitchFamily="34" charset="0"/>
              <a:buChar char="•"/>
            </a:pPr>
            <a:r>
              <a:rPr lang="en-US" sz="2000" dirty="0"/>
              <a:t>Transfer of EVs from models of infectious and </a:t>
            </a:r>
            <a:r>
              <a:rPr lang="en-US" sz="2000" dirty="0" err="1"/>
              <a:t>noninfections</a:t>
            </a:r>
            <a:r>
              <a:rPr lang="en-US" sz="2000" dirty="0"/>
              <a:t> lung inflammation (</a:t>
            </a:r>
            <a:r>
              <a:rPr lang="en-US" sz="2000" i="1" dirty="0"/>
              <a:t>Lee et al. 2018</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Transfer of EVs potentiates fibrosis in a </a:t>
            </a:r>
            <a:r>
              <a:rPr lang="en-US" sz="2000" dirty="0" err="1"/>
              <a:t>bleomycin</a:t>
            </a:r>
            <a:r>
              <a:rPr lang="en-US" sz="2000" dirty="0"/>
              <a:t> model (</a:t>
            </a:r>
            <a:r>
              <a:rPr lang="en-US" sz="2000" i="1" dirty="0" err="1"/>
              <a:t>Parimon</a:t>
            </a:r>
            <a:r>
              <a:rPr lang="en-US" sz="2000" i="1" dirty="0"/>
              <a:t> et al. 2019</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Neutrophil-derived elastase coated “activated” exosomes degrade extracellular matrix in COPD (</a:t>
            </a:r>
            <a:r>
              <a:rPr lang="en-US" sz="2000" i="1" dirty="0" err="1"/>
              <a:t>Genschmer</a:t>
            </a:r>
            <a:r>
              <a:rPr lang="en-US" sz="2000" i="1" dirty="0"/>
              <a:t> et al. 2019)</a:t>
            </a:r>
          </a:p>
          <a:p>
            <a:pPr marL="342900" indent="-342900">
              <a:buFont typeface="Arial" panose="020B0604020202020204" pitchFamily="34" charset="0"/>
              <a:buChar char="•"/>
            </a:pPr>
            <a:endParaRPr lang="en-US" sz="2000" i="1" dirty="0"/>
          </a:p>
          <a:p>
            <a:pPr marL="342900" indent="-342900">
              <a:buFont typeface="Arial" panose="020B0604020202020204" pitchFamily="34" charset="0"/>
              <a:buChar char="•"/>
            </a:pPr>
            <a:r>
              <a:rPr lang="en-US" sz="2000" dirty="0"/>
              <a:t>miRNA enriched EVs suppress bacterial lung inflammation (Zhang et al.</a:t>
            </a:r>
            <a:r>
              <a:rPr lang="en-US" sz="2000" i="1" dirty="0"/>
              <a:t> 2019</a:t>
            </a:r>
            <a:r>
              <a:rPr lang="en-US" sz="2000" dirty="0"/>
              <a:t>)</a:t>
            </a:r>
          </a:p>
          <a:p>
            <a:pPr marL="285750" indent="-285750"/>
            <a:endParaRPr lang="en-US" sz="800" i="1" dirty="0"/>
          </a:p>
          <a:p>
            <a:pPr marL="285750" indent="-285750"/>
            <a:endParaRPr lang="en-US" sz="1000" dirty="0"/>
          </a:p>
          <a:p>
            <a:pPr marL="285750" indent="-285750"/>
            <a:endParaRPr lang="en-US" sz="1200" dirty="0"/>
          </a:p>
          <a:p>
            <a:pPr marL="285750" indent="-285750"/>
            <a:endParaRPr lang="en-US" sz="1200" dirty="0"/>
          </a:p>
          <a:p>
            <a:pPr marL="285750" indent="-285750"/>
            <a:endParaRPr lang="en-US" sz="1200" dirty="0"/>
          </a:p>
          <a:p>
            <a:pPr marL="285750" indent="-285750"/>
            <a:endParaRPr lang="en-US" sz="1200" dirty="0"/>
          </a:p>
          <a:p>
            <a:pPr marL="285750" indent="-285750"/>
            <a:endParaRPr lang="en-US" sz="1200" dirty="0"/>
          </a:p>
        </p:txBody>
      </p:sp>
      <p:sp>
        <p:nvSpPr>
          <p:cNvPr id="17" name="Text Box 1"/>
          <p:cNvSpPr txBox="1">
            <a:spLocks noChangeArrowheads="1"/>
          </p:cNvSpPr>
          <p:nvPr/>
        </p:nvSpPr>
        <p:spPr bwMode="auto">
          <a:xfrm>
            <a:off x="2538878" y="843224"/>
            <a:ext cx="212937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en-GB" altLang="en-US" sz="4400" u="sng" dirty="0">
                <a:solidFill>
                  <a:srgbClr val="002060"/>
                </a:solidFill>
                <a:latin typeface="+mj-lt"/>
              </a:rPr>
              <a:t>Function</a:t>
            </a:r>
          </a:p>
        </p:txBody>
      </p:sp>
      <p:grpSp>
        <p:nvGrpSpPr>
          <p:cNvPr id="26" name="Group 25"/>
          <p:cNvGrpSpPr/>
          <p:nvPr/>
        </p:nvGrpSpPr>
        <p:grpSpPr>
          <a:xfrm>
            <a:off x="8282575" y="3293603"/>
            <a:ext cx="2613848" cy="1028378"/>
            <a:chOff x="7802489" y="4902988"/>
            <a:chExt cx="3541449" cy="1393328"/>
          </a:xfrm>
        </p:grpSpPr>
        <p:sp>
          <p:nvSpPr>
            <p:cNvPr id="20" name="Oval 19"/>
            <p:cNvSpPr/>
            <p:nvPr/>
          </p:nvSpPr>
          <p:spPr>
            <a:xfrm>
              <a:off x="7802489" y="5471826"/>
              <a:ext cx="824490" cy="824490"/>
            </a:xfrm>
            <a:prstGeom prst="ellipse">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124100" y="5471826"/>
              <a:ext cx="824490" cy="824490"/>
            </a:xfrm>
            <a:prstGeom prst="ellipse">
              <a:avLst/>
            </a:prstGeom>
            <a:solidFill>
              <a:schemeClr val="accent1">
                <a:lumMod val="40000"/>
                <a:lumOff val="60000"/>
              </a:schemeClr>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791575" y="5884071"/>
              <a:ext cx="171450" cy="1262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10149154" y="5840283"/>
              <a:ext cx="171450" cy="1262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75707" t="73087" b="9553"/>
            <a:stretch/>
          </p:blipFill>
          <p:spPr>
            <a:xfrm>
              <a:off x="8917221" y="4902988"/>
              <a:ext cx="807291" cy="504550"/>
            </a:xfrm>
            <a:prstGeom prst="rect">
              <a:avLst/>
            </a:prstGeom>
          </p:spPr>
        </p:pic>
        <p:sp>
          <p:nvSpPr>
            <p:cNvPr id="28" name="Oval 27"/>
            <p:cNvSpPr/>
            <p:nvPr/>
          </p:nvSpPr>
          <p:spPr>
            <a:xfrm>
              <a:off x="10450142" y="5471826"/>
              <a:ext cx="824490" cy="824490"/>
            </a:xfrm>
            <a:prstGeom prst="ellipse">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75707" t="73087" b="9553"/>
            <a:stretch/>
          </p:blipFill>
          <p:spPr>
            <a:xfrm>
              <a:off x="10536647" y="5588008"/>
              <a:ext cx="807291" cy="504550"/>
            </a:xfrm>
            <a:prstGeom prst="rect">
              <a:avLst/>
            </a:prstGeom>
          </p:spPr>
        </p:pic>
      </p:grpSp>
      <p:sp>
        <p:nvSpPr>
          <p:cNvPr id="15" name="Oval 14"/>
          <p:cNvSpPr/>
          <p:nvPr/>
        </p:nvSpPr>
        <p:spPr>
          <a:xfrm>
            <a:off x="8989087" y="1268764"/>
            <a:ext cx="289750" cy="289750"/>
          </a:xfrm>
          <a:prstGeom prst="ellipse">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250680" y="926949"/>
            <a:ext cx="289750" cy="289750"/>
          </a:xfrm>
          <a:prstGeom prst="ellipse">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44624" y="1352350"/>
            <a:ext cx="289750" cy="289750"/>
          </a:xfrm>
          <a:prstGeom prst="ellipse">
            <a:avLst/>
          </a:prstGeom>
          <a:solidFill>
            <a:schemeClr val="accent1">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1049" y="1978483"/>
            <a:ext cx="2165159" cy="7363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59015" y="1926031"/>
            <a:ext cx="2032984" cy="663657"/>
          </a:xfrm>
          <a:prstGeom prst="rect">
            <a:avLst/>
          </a:prstGeom>
        </p:spPr>
      </p:pic>
      <p:cxnSp>
        <p:nvCxnSpPr>
          <p:cNvPr id="6" name="Straight Arrow Connector 5"/>
          <p:cNvCxnSpPr/>
          <p:nvPr/>
        </p:nvCxnSpPr>
        <p:spPr>
          <a:xfrm flipV="1">
            <a:off x="8393527" y="1558514"/>
            <a:ext cx="434145" cy="3412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982200" y="1558514"/>
            <a:ext cx="443999" cy="379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702815" y="2171677"/>
            <a:ext cx="907785" cy="369332"/>
          </a:xfrm>
          <a:prstGeom prst="rect">
            <a:avLst/>
          </a:prstGeom>
          <a:noFill/>
        </p:spPr>
        <p:txBody>
          <a:bodyPr wrap="square" rtlCol="0">
            <a:spAutoFit/>
          </a:bodyPr>
          <a:lstStyle/>
          <a:p>
            <a:r>
              <a:rPr lang="en-US" dirty="0">
                <a:solidFill>
                  <a:schemeClr val="bg1"/>
                </a:solidFill>
              </a:rPr>
              <a:t>Treated</a:t>
            </a:r>
          </a:p>
        </p:txBody>
      </p:sp>
      <p:sp>
        <p:nvSpPr>
          <p:cNvPr id="35" name="TextBox 34"/>
          <p:cNvSpPr txBox="1"/>
          <p:nvPr/>
        </p:nvSpPr>
        <p:spPr>
          <a:xfrm>
            <a:off x="10721614" y="2073193"/>
            <a:ext cx="907785" cy="369332"/>
          </a:xfrm>
          <a:prstGeom prst="rect">
            <a:avLst/>
          </a:prstGeom>
          <a:noFill/>
        </p:spPr>
        <p:txBody>
          <a:bodyPr wrap="square" rtlCol="0">
            <a:spAutoFit/>
          </a:bodyPr>
          <a:lstStyle/>
          <a:p>
            <a:r>
              <a:rPr lang="en-US" dirty="0">
                <a:solidFill>
                  <a:schemeClr val="bg1"/>
                </a:solidFill>
              </a:rPr>
              <a:t>Naive</a:t>
            </a: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79609" y="5106748"/>
            <a:ext cx="2032984" cy="663657"/>
          </a:xfrm>
          <a:prstGeom prst="rect">
            <a:avLst/>
          </a:prstGeom>
        </p:spPr>
      </p:pic>
      <p:sp>
        <p:nvSpPr>
          <p:cNvPr id="37" name="TextBox 36"/>
          <p:cNvSpPr txBox="1"/>
          <p:nvPr/>
        </p:nvSpPr>
        <p:spPr>
          <a:xfrm>
            <a:off x="7550006" y="5253910"/>
            <a:ext cx="907785" cy="369332"/>
          </a:xfrm>
          <a:prstGeom prst="rect">
            <a:avLst/>
          </a:prstGeom>
          <a:noFill/>
        </p:spPr>
        <p:txBody>
          <a:bodyPr wrap="square" rtlCol="0">
            <a:spAutoFit/>
          </a:bodyPr>
          <a:lstStyle/>
          <a:p>
            <a:r>
              <a:rPr lang="en-US" dirty="0">
                <a:solidFill>
                  <a:schemeClr val="bg1"/>
                </a:solidFill>
              </a:rPr>
              <a:t>Naive</a:t>
            </a:r>
          </a:p>
        </p:txBody>
      </p:sp>
      <p:cxnSp>
        <p:nvCxnSpPr>
          <p:cNvPr id="38" name="Straight Arrow Connector 37"/>
          <p:cNvCxnSpPr/>
          <p:nvPr/>
        </p:nvCxnSpPr>
        <p:spPr>
          <a:xfrm flipV="1">
            <a:off x="7842879" y="4373107"/>
            <a:ext cx="370294" cy="5864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82200" y="5106748"/>
            <a:ext cx="2032984" cy="663657"/>
          </a:xfrm>
          <a:prstGeom prst="rect">
            <a:avLst/>
          </a:prstGeom>
        </p:spPr>
      </p:pic>
      <p:sp>
        <p:nvSpPr>
          <p:cNvPr id="41" name="TextBox 40"/>
          <p:cNvSpPr txBox="1"/>
          <p:nvPr/>
        </p:nvSpPr>
        <p:spPr>
          <a:xfrm>
            <a:off x="10473651" y="5293875"/>
            <a:ext cx="907785" cy="369332"/>
          </a:xfrm>
          <a:prstGeom prst="rect">
            <a:avLst/>
          </a:prstGeom>
          <a:noFill/>
        </p:spPr>
        <p:txBody>
          <a:bodyPr wrap="square" rtlCol="0">
            <a:spAutoFit/>
          </a:bodyPr>
          <a:lstStyle/>
          <a:p>
            <a:r>
              <a:rPr lang="en-US" dirty="0">
                <a:solidFill>
                  <a:schemeClr val="bg1"/>
                </a:solidFill>
              </a:rPr>
              <a:t>Naive</a:t>
            </a:r>
          </a:p>
        </p:txBody>
      </p:sp>
      <p:cxnSp>
        <p:nvCxnSpPr>
          <p:cNvPr id="44" name="Straight Arrow Connector 43"/>
          <p:cNvCxnSpPr>
            <a:endCxn id="40" idx="0"/>
          </p:cNvCxnSpPr>
          <p:nvPr/>
        </p:nvCxnSpPr>
        <p:spPr>
          <a:xfrm>
            <a:off x="10787595" y="4440169"/>
            <a:ext cx="211097" cy="6665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347238" y="6132941"/>
            <a:ext cx="2430098" cy="369332"/>
          </a:xfrm>
          <a:prstGeom prst="rect">
            <a:avLst/>
          </a:prstGeom>
          <a:noFill/>
        </p:spPr>
        <p:txBody>
          <a:bodyPr wrap="square" rtlCol="0">
            <a:spAutoFit/>
          </a:bodyPr>
          <a:lstStyle/>
          <a:p>
            <a:r>
              <a:rPr lang="en-US" dirty="0"/>
              <a:t>and other variations</a:t>
            </a:r>
          </a:p>
        </p:txBody>
      </p:sp>
    </p:spTree>
    <p:extLst>
      <p:ext uri="{BB962C8B-B14F-4D97-AF65-F5344CB8AC3E}">
        <p14:creationId xmlns:p14="http://schemas.microsoft.com/office/powerpoint/2010/main" val="36164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666DC-1030-7041-9EF7-6E9F3DAEF846}"/>
              </a:ext>
            </a:extLst>
          </p:cNvPr>
          <p:cNvPicPr>
            <a:picLocks noChangeAspect="1"/>
          </p:cNvPicPr>
          <p:nvPr/>
        </p:nvPicPr>
        <p:blipFill>
          <a:blip r:embed="rId3"/>
          <a:stretch>
            <a:fillRect/>
          </a:stretch>
        </p:blipFill>
        <p:spPr>
          <a:xfrm>
            <a:off x="924339" y="2479234"/>
            <a:ext cx="10343322" cy="2265396"/>
          </a:xfrm>
          <a:prstGeom prst="rect">
            <a:avLst/>
          </a:prstGeom>
        </p:spPr>
      </p:pic>
      <p:sp>
        <p:nvSpPr>
          <p:cNvPr id="5" name="Rectangle 4"/>
          <p:cNvSpPr/>
          <p:nvPr/>
        </p:nvSpPr>
        <p:spPr>
          <a:xfrm>
            <a:off x="232383" y="192019"/>
            <a:ext cx="7249241" cy="830997"/>
          </a:xfrm>
          <a:prstGeom prst="rect">
            <a:avLst/>
          </a:prstGeom>
        </p:spPr>
        <p:txBody>
          <a:bodyPr wrap="square">
            <a:spAutoFit/>
          </a:bodyPr>
          <a:lstStyle/>
          <a:p>
            <a:r>
              <a:rPr lang="en-US" sz="4800" dirty="0">
                <a:solidFill>
                  <a:srgbClr val="002060"/>
                </a:solidFill>
                <a:latin typeface="+mj-lt"/>
              </a:rPr>
              <a:t>Ground level ozone (O</a:t>
            </a:r>
            <a:r>
              <a:rPr lang="en-US" sz="4800" baseline="-25000" dirty="0">
                <a:solidFill>
                  <a:srgbClr val="002060"/>
                </a:solidFill>
                <a:latin typeface="+mj-lt"/>
              </a:rPr>
              <a:t>3</a:t>
            </a:r>
            <a:r>
              <a:rPr lang="en-US" sz="4800" dirty="0">
                <a:solidFill>
                  <a:srgbClr val="002060"/>
                </a:solidFill>
                <a:latin typeface="+mj-lt"/>
              </a:rPr>
              <a:t>) </a:t>
            </a:r>
          </a:p>
        </p:txBody>
      </p:sp>
      <p:sp>
        <p:nvSpPr>
          <p:cNvPr id="8" name="TextBox 7"/>
          <p:cNvSpPr txBox="1"/>
          <p:nvPr/>
        </p:nvSpPr>
        <p:spPr>
          <a:xfrm>
            <a:off x="924339" y="6333196"/>
            <a:ext cx="2551814" cy="369332"/>
          </a:xfrm>
          <a:prstGeom prst="rect">
            <a:avLst/>
          </a:prstGeom>
          <a:noFill/>
        </p:spPr>
        <p:txBody>
          <a:bodyPr wrap="square" rtlCol="0">
            <a:spAutoFit/>
          </a:bodyPr>
          <a:lstStyle/>
          <a:p>
            <a:r>
              <a:rPr lang="en-US" dirty="0"/>
              <a:t>NOx = Nitrogen Dioxides</a:t>
            </a:r>
          </a:p>
        </p:txBody>
      </p:sp>
      <p:sp>
        <p:nvSpPr>
          <p:cNvPr id="9" name="TextBox 8"/>
          <p:cNvSpPr txBox="1"/>
          <p:nvPr/>
        </p:nvSpPr>
        <p:spPr>
          <a:xfrm>
            <a:off x="3476153" y="6333196"/>
            <a:ext cx="3603578" cy="369332"/>
          </a:xfrm>
          <a:prstGeom prst="rect">
            <a:avLst/>
          </a:prstGeom>
          <a:noFill/>
        </p:spPr>
        <p:txBody>
          <a:bodyPr wrap="square" rtlCol="0">
            <a:spAutoFit/>
          </a:bodyPr>
          <a:lstStyle/>
          <a:p>
            <a:r>
              <a:rPr lang="en-US" dirty="0"/>
              <a:t>VOC = Volatile Organic Compounds</a:t>
            </a:r>
          </a:p>
        </p:txBody>
      </p:sp>
      <p:sp>
        <p:nvSpPr>
          <p:cNvPr id="2" name="TextBox 1"/>
          <p:cNvSpPr txBox="1"/>
          <p:nvPr/>
        </p:nvSpPr>
        <p:spPr>
          <a:xfrm>
            <a:off x="6826103" y="3242600"/>
            <a:ext cx="754911" cy="369332"/>
          </a:xfrm>
          <a:prstGeom prst="rect">
            <a:avLst/>
          </a:prstGeom>
          <a:noFill/>
        </p:spPr>
        <p:txBody>
          <a:bodyPr wrap="square" rtlCol="0">
            <a:spAutoFit/>
          </a:bodyPr>
          <a:lstStyle/>
          <a:p>
            <a:r>
              <a:rPr lang="en-US" dirty="0"/>
              <a:t>Heat</a:t>
            </a:r>
          </a:p>
        </p:txBody>
      </p:sp>
      <p:pic>
        <p:nvPicPr>
          <p:cNvPr id="10" name="Picture 9"/>
          <p:cNvPicPr>
            <a:picLocks noChangeAspect="1"/>
          </p:cNvPicPr>
          <p:nvPr/>
        </p:nvPicPr>
        <p:blipFill>
          <a:blip r:embed="rId4"/>
          <a:stretch>
            <a:fillRect/>
          </a:stretch>
        </p:blipFill>
        <p:spPr>
          <a:xfrm>
            <a:off x="8682274" y="890668"/>
            <a:ext cx="1637383" cy="731705"/>
          </a:xfrm>
          <a:prstGeom prst="rect">
            <a:avLst/>
          </a:prstGeom>
        </p:spPr>
      </p:pic>
      <p:sp>
        <p:nvSpPr>
          <p:cNvPr id="3" name="TextBox 2"/>
          <p:cNvSpPr txBox="1"/>
          <p:nvPr/>
        </p:nvSpPr>
        <p:spPr>
          <a:xfrm>
            <a:off x="4635796" y="5354247"/>
            <a:ext cx="6825378" cy="461665"/>
          </a:xfrm>
          <a:prstGeom prst="rect">
            <a:avLst/>
          </a:prstGeom>
          <a:noFill/>
        </p:spPr>
        <p:txBody>
          <a:bodyPr wrap="square" rtlCol="0">
            <a:spAutoFit/>
          </a:bodyPr>
          <a:lstStyle/>
          <a:p>
            <a:r>
              <a:rPr lang="en-US" sz="2400" dirty="0"/>
              <a:t>EPA criteria air pollutant: current NAAQS – 0.07 ppm </a:t>
            </a:r>
          </a:p>
        </p:txBody>
      </p:sp>
      <p:sp>
        <p:nvSpPr>
          <p:cNvPr id="6" name="Slide Number Placeholder 5"/>
          <p:cNvSpPr>
            <a:spLocks noGrp="1"/>
          </p:cNvSpPr>
          <p:nvPr>
            <p:ph type="sldNum" sz="quarter" idx="12"/>
          </p:nvPr>
        </p:nvSpPr>
        <p:spPr/>
        <p:txBody>
          <a:bodyPr/>
          <a:lstStyle/>
          <a:p>
            <a:fld id="{75D766A0-9855-4FF5-94BF-7A28958AA65D}" type="slidenum">
              <a:rPr lang="en-US" smtClean="0"/>
              <a:t>8</a:t>
            </a:fld>
            <a:endParaRPr lang="en-US"/>
          </a:p>
        </p:txBody>
      </p:sp>
    </p:spTree>
    <p:extLst>
      <p:ext uri="{BB962C8B-B14F-4D97-AF65-F5344CB8AC3E}">
        <p14:creationId xmlns:p14="http://schemas.microsoft.com/office/powerpoint/2010/main" val="448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2752" y="5717636"/>
            <a:ext cx="4493763" cy="830997"/>
          </a:xfrm>
          <a:prstGeom prst="rect">
            <a:avLst/>
          </a:prstGeom>
          <a:noFill/>
        </p:spPr>
        <p:txBody>
          <a:bodyPr wrap="square" rtlCol="0">
            <a:spAutoFit/>
          </a:bodyPr>
          <a:lstStyle/>
          <a:p>
            <a:r>
              <a:rPr lang="en-US" sz="2400" dirty="0"/>
              <a:t>Reduced lung function (FEV</a:t>
            </a:r>
            <a:r>
              <a:rPr lang="en-US" sz="2400" baseline="-25000" dirty="0"/>
              <a:t>1</a:t>
            </a:r>
            <a:r>
              <a:rPr lang="en-US" sz="2400" dirty="0"/>
              <a:t>) at 0.06 ppm (Kim et. al. 2011)</a:t>
            </a:r>
            <a:endParaRPr lang="en-US" sz="3600" dirty="0"/>
          </a:p>
        </p:txBody>
      </p:sp>
      <p:sp>
        <p:nvSpPr>
          <p:cNvPr id="10" name="Rectangle 9"/>
          <p:cNvSpPr/>
          <p:nvPr/>
        </p:nvSpPr>
        <p:spPr>
          <a:xfrm>
            <a:off x="136924" y="88490"/>
            <a:ext cx="11216876" cy="830997"/>
          </a:xfrm>
          <a:prstGeom prst="rect">
            <a:avLst/>
          </a:prstGeom>
        </p:spPr>
        <p:txBody>
          <a:bodyPr wrap="square">
            <a:spAutoFit/>
          </a:bodyPr>
          <a:lstStyle/>
          <a:p>
            <a:r>
              <a:rPr lang="en-US" sz="4800" dirty="0">
                <a:solidFill>
                  <a:srgbClr val="002060"/>
                </a:solidFill>
                <a:latin typeface="+mj-lt"/>
              </a:rPr>
              <a:t>Respiratory effects of O</a:t>
            </a:r>
            <a:r>
              <a:rPr lang="en-US" sz="4800" baseline="-25000" dirty="0">
                <a:solidFill>
                  <a:srgbClr val="002060"/>
                </a:solidFill>
                <a:latin typeface="+mj-lt"/>
              </a:rPr>
              <a:t>3</a:t>
            </a:r>
            <a:endParaRPr lang="en-US" sz="4800" dirty="0">
              <a:solidFill>
                <a:srgbClr val="002060"/>
              </a:solidFill>
              <a:latin typeface="+mj-lt"/>
            </a:endParaRPr>
          </a:p>
        </p:txBody>
      </p:sp>
      <p:grpSp>
        <p:nvGrpSpPr>
          <p:cNvPr id="7" name="Group 6"/>
          <p:cNvGrpSpPr/>
          <p:nvPr/>
        </p:nvGrpSpPr>
        <p:grpSpPr>
          <a:xfrm>
            <a:off x="964646" y="1191878"/>
            <a:ext cx="4511869" cy="4208833"/>
            <a:chOff x="550594" y="1642132"/>
            <a:chExt cx="4866479" cy="4539626"/>
          </a:xfrm>
        </p:grpSpPr>
        <p:pic>
          <p:nvPicPr>
            <p:cNvPr id="15" name="Picture 14">
              <a:extLst>
                <a:ext uri="{FF2B5EF4-FFF2-40B4-BE49-F238E27FC236}">
                  <a16:creationId xmlns:a16="http://schemas.microsoft.com/office/drawing/2014/main" id="{948B4AF1-10BB-C34A-AB30-C7C756CE506F}"/>
                </a:ext>
              </a:extLst>
            </p:cNvPr>
            <p:cNvPicPr>
              <a:picLocks noChangeAspect="1"/>
            </p:cNvPicPr>
            <p:nvPr/>
          </p:nvPicPr>
          <p:blipFill>
            <a:blip r:embed="rId3"/>
            <a:stretch>
              <a:fillRect/>
            </a:stretch>
          </p:blipFill>
          <p:spPr>
            <a:xfrm>
              <a:off x="550594" y="1642132"/>
              <a:ext cx="4866479" cy="4539626"/>
            </a:xfrm>
            <a:prstGeom prst="rect">
              <a:avLst/>
            </a:prstGeom>
          </p:spPr>
        </p:pic>
        <p:sp>
          <p:nvSpPr>
            <p:cNvPr id="14" name="Right Arrow 13"/>
            <p:cNvSpPr/>
            <p:nvPr/>
          </p:nvSpPr>
          <p:spPr>
            <a:xfrm rot="10800000">
              <a:off x="3421218" y="2545666"/>
              <a:ext cx="426370" cy="182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8916" t="62676" b="12214"/>
            <a:stretch/>
          </p:blipFill>
          <p:spPr>
            <a:xfrm>
              <a:off x="3763520" y="2104422"/>
              <a:ext cx="1258766" cy="759419"/>
            </a:xfrm>
            <a:prstGeom prst="rect">
              <a:avLst/>
            </a:prstGeom>
          </p:spPr>
        </p:pic>
      </p:grpSp>
      <p:sp>
        <p:nvSpPr>
          <p:cNvPr id="5" name="Slide Number Placeholder 4"/>
          <p:cNvSpPr>
            <a:spLocks noGrp="1"/>
          </p:cNvSpPr>
          <p:nvPr>
            <p:ph type="sldNum" sz="quarter" idx="12"/>
          </p:nvPr>
        </p:nvSpPr>
        <p:spPr/>
        <p:txBody>
          <a:bodyPr/>
          <a:lstStyle/>
          <a:p>
            <a:fld id="{75D766A0-9855-4FF5-94BF-7A28958AA65D}" type="slidenum">
              <a:rPr lang="en-US" smtClean="0"/>
              <a:t>9</a:t>
            </a:fld>
            <a:endParaRPr lang="en-US"/>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51753"/>
          <a:stretch/>
        </p:blipFill>
        <p:spPr>
          <a:xfrm>
            <a:off x="5834473" y="1089666"/>
            <a:ext cx="4820213" cy="5339866"/>
          </a:xfrm>
          <a:prstGeom prst="rect">
            <a:avLst/>
          </a:prstGeom>
        </p:spPr>
      </p:pic>
    </p:spTree>
    <p:extLst>
      <p:ext uri="{BB962C8B-B14F-4D97-AF65-F5344CB8AC3E}">
        <p14:creationId xmlns:p14="http://schemas.microsoft.com/office/powerpoint/2010/main" val="55282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19984</TotalTime>
  <Words>3505</Words>
  <Application>Microsoft Office PowerPoint</Application>
  <PresentationFormat>Widescreen</PresentationFormat>
  <Paragraphs>387</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Ozone-induced changes in lung extracellular vesicle miRNA</vt:lpstr>
      <vt:lpstr>Outline</vt:lpstr>
      <vt:lpstr>Lung extracellular vesicle (EV) studies</vt:lpstr>
      <vt:lpstr>Content</vt:lpstr>
      <vt:lpstr>Biomarkers</vt:lpstr>
      <vt:lpstr>PowerPoint Presentation</vt:lpstr>
      <vt:lpstr>PowerPoint Presentation</vt:lpstr>
      <vt:lpstr>PowerPoint Presentation</vt:lpstr>
      <vt:lpstr>PowerPoint Presentation</vt:lpstr>
      <vt:lpstr>O3 and lung EV-miRNA</vt:lpstr>
      <vt:lpstr>Acute O3 exposure model</vt:lpstr>
      <vt:lpstr>PowerPoint Presentation</vt:lpstr>
      <vt:lpstr>PowerPoint Presentation</vt:lpstr>
      <vt:lpstr>PowerPoint Presentation</vt:lpstr>
      <vt:lpstr>PowerPoint Presentation</vt:lpstr>
      <vt:lpstr>PowerPoint Presentation</vt:lpstr>
      <vt:lpstr>PowerPoint Presentation</vt:lpstr>
      <vt:lpstr>1 ppm O3</vt:lpstr>
      <vt:lpstr>PowerPoint Presentation</vt:lpstr>
      <vt:lpstr>PowerPoint Presentation</vt:lpstr>
      <vt:lpstr>PowerPoint Presentation</vt:lpstr>
      <vt:lpstr>PowerPoint Presentation</vt:lpstr>
      <vt:lpstr>PowerPoint Presentation</vt:lpstr>
      <vt:lpstr>PowerPoint Presentation</vt:lpstr>
      <vt:lpstr>Conclusions and Future Directions</vt:lpstr>
      <vt:lpstr>Acknowledgements</vt:lpstr>
      <vt:lpstr>PowerPoint Presentation</vt:lpstr>
      <vt:lpstr>PowerPoint Presentation</vt:lpstr>
      <vt:lpstr>Assessing transfer/source of miRNA by qPCR</vt:lpstr>
      <vt:lpstr>Assessing transfer/source of miRNA by qPCR</vt:lpstr>
      <vt:lpstr>Assessment of qPCR results: </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Extracellular Vesicles and their role in Respiratory Toxicology</dc:title>
  <dc:creator>Greg Smith</dc:creator>
  <cp:lastModifiedBy>Belinda Inscho</cp:lastModifiedBy>
  <cp:revision>174</cp:revision>
  <dcterms:created xsi:type="dcterms:W3CDTF">2022-02-08T01:33:34Z</dcterms:created>
  <dcterms:modified xsi:type="dcterms:W3CDTF">2022-02-28T21:28:27Z</dcterms:modified>
</cp:coreProperties>
</file>