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0"/>
  </p:notesMasterIdLst>
  <p:sldIdLst>
    <p:sldId id="256" r:id="rId3"/>
    <p:sldId id="298" r:id="rId4"/>
    <p:sldId id="259" r:id="rId5"/>
    <p:sldId id="258" r:id="rId6"/>
    <p:sldId id="297" r:id="rId7"/>
    <p:sldId id="266" r:id="rId8"/>
    <p:sldId id="309" r:id="rId9"/>
    <p:sldId id="268" r:id="rId10"/>
    <p:sldId id="301" r:id="rId11"/>
    <p:sldId id="269" r:id="rId12"/>
    <p:sldId id="285" r:id="rId13"/>
    <p:sldId id="295" r:id="rId14"/>
    <p:sldId id="296" r:id="rId15"/>
    <p:sldId id="270" r:id="rId16"/>
    <p:sldId id="289" r:id="rId17"/>
    <p:sldId id="319" r:id="rId18"/>
    <p:sldId id="32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0000" autoAdjust="0"/>
    <p:restoredTop sz="77046" autoAdjust="0"/>
  </p:normalViewPr>
  <p:slideViewPr>
    <p:cSldViewPr snapToGrid="0">
      <p:cViewPr varScale="1">
        <p:scale>
          <a:sx n="128" d="100"/>
          <a:sy n="128" d="100"/>
        </p:scale>
        <p:origin x="200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54E9AB-2C8E-4D45-8197-7221D52F88F3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C58E1E-52B1-4843-A730-5B0CF6C70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595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58E1E-52B1-4843-A730-5B0CF6C70F1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3074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58E1E-52B1-4843-A730-5B0CF6C70F1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990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064" y="1646238"/>
            <a:ext cx="5156034" cy="51560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04" y="0"/>
            <a:ext cx="11238318" cy="1646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5792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D266A-C8B9-4C5F-8E55-DEB96FC6DBF9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574F5-326B-41F8-8FBF-AC5226786F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828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D266A-C8B9-4C5F-8E55-DEB96FC6DBF9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574F5-326B-41F8-8FBF-AC5226786F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5416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3523E-894C-418E-85BA-AA937A836429}" type="datetime1">
              <a:rPr lang="en-US" smtClean="0"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38837-4532-4978-89BF-44A4EE23937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5339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33506-610C-4F82-A1DE-9782BB27F60E}" type="datetime1">
              <a:rPr lang="en-US" smtClean="0"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38837-4532-4978-89BF-44A4EE23937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36900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AFE6C-97FF-4CD4-B245-85637C9043C2}" type="datetime1">
              <a:rPr lang="en-US" smtClean="0"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38837-4532-4978-89BF-44A4EE23937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65005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D9845-0611-4DC9-96A5-F598E769C50A}" type="datetime1">
              <a:rPr lang="en-US" smtClean="0"/>
              <a:t>4/7/2020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38837-4532-4978-89BF-44A4EE23937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0952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6A853-413C-48EA-A83A-FE69C58AE9B4}" type="datetime1">
              <a:rPr lang="en-US" smtClean="0"/>
              <a:t>4/7/2020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38837-4532-4978-89BF-44A4EE23937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1138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833C8-1D1C-4309-8E47-354B8C2FC666}" type="datetime1">
              <a:rPr lang="en-US" smtClean="0"/>
              <a:t>4/7/2020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38837-4532-4978-89BF-44A4EE23937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41972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30BD8-F29F-4A6A-932D-DEDC3FE6E75E}" type="datetime1">
              <a:rPr lang="en-US" smtClean="0"/>
              <a:t>4/7/2020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38837-4532-4978-89BF-44A4EE23937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08635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2D907-2CC8-42A7-AC33-9AE0807B5C06}" type="datetime1">
              <a:rPr lang="en-US" smtClean="0"/>
              <a:t>4/7/2020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38837-4532-4978-89BF-44A4EE23937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9159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D266A-C8B9-4C5F-8E55-DEB96FC6DBF9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574F5-326B-41F8-8FBF-AC5226786F7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04" y="0"/>
            <a:ext cx="11238318" cy="1646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5599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7C4C2-BF2E-44C8-976B-C630DDF4C7B7}" type="datetime1">
              <a:rPr lang="en-US" smtClean="0"/>
              <a:t>4/7/2020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38837-4532-4978-89BF-44A4EE23937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87247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6E969-A9BE-42AD-8C7A-0E7728CAE07C}" type="datetime1">
              <a:rPr lang="en-US" smtClean="0"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38837-4532-4978-89BF-44A4EE23937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14121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A129C-A153-484A-91C2-CAB9942655A1}" type="datetime1">
              <a:rPr lang="en-US" smtClean="0"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38837-4532-4978-89BF-44A4EE23937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58478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E38E9-96A6-1F4A-AAD4-98BD3A7FCBB4}" type="datetime1">
              <a:rPr lang="en-US" smtClean="0"/>
              <a:pPr/>
              <a:t>4/7/2020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D166A-D1BD-D744-8953-AC050E2F192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146699" y="1764631"/>
            <a:ext cx="10435701" cy="436153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0801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D266A-C8B9-4C5F-8E55-DEB96FC6DBF9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574F5-326B-41F8-8FBF-AC5226786F7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04" y="0"/>
            <a:ext cx="11238318" cy="1646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236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D266A-C8B9-4C5F-8E55-DEB96FC6DBF9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574F5-326B-41F8-8FBF-AC5226786F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93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D266A-C8B9-4C5F-8E55-DEB96FC6DBF9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574F5-326B-41F8-8FBF-AC5226786F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172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D266A-C8B9-4C5F-8E55-DEB96FC6DBF9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574F5-326B-41F8-8FBF-AC5226786F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387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D266A-C8B9-4C5F-8E55-DEB96FC6DBF9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574F5-326B-41F8-8FBF-AC5226786F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876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D266A-C8B9-4C5F-8E55-DEB96FC6DBF9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574F5-326B-41F8-8FBF-AC5226786F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593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D266A-C8B9-4C5F-8E55-DEB96FC6DBF9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574F5-326B-41F8-8FBF-AC5226786F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676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D266A-C8B9-4C5F-8E55-DEB96FC6DBF9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5574F5-326B-41F8-8FBF-AC5226786F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304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125F6B-8EE9-4340-B2D9-3415808BD055}" type="datetime1">
              <a:rPr lang="en-US" smtClean="0"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338837-4532-4978-89BF-44A4EE23937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187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hyperlink" Target="mailto:reza42@gmail.com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hyperlink" Target="https://www.toxicology.org/events/am/AM2019/preparing_proposals.asp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tif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tiff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1.tiff"/><Relationship Id="rId5" Type="http://schemas.openxmlformats.org/officeDocument/2006/relationships/image" Target="../media/image10.jpeg"/><Relationship Id="rId4" Type="http://schemas.openxmlformats.org/officeDocument/2006/relationships/image" Target="../media/image9.png"/><Relationship Id="rId9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hyperlink" Target="mailto:cynthia.rider@nih.gov" TargetMode="External"/><Relationship Id="rId4" Type="http://schemas.openxmlformats.org/officeDocument/2006/relationships/hyperlink" Target="https://www.toxicology.org/education/ce/onlineCourses.asp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29199" y="6217921"/>
            <a:ext cx="3631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Founded in 1981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BE71259-4D2D-624F-970D-920196038E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93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21"/>
    </mc:Choice>
    <mc:Fallback xmlns="">
      <p:transition spd="slow" advTm="182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spcBef>
                <a:spcPct val="0"/>
              </a:spcBef>
              <a:buNone/>
            </a:pPr>
            <a:r>
              <a:rPr lang="en-US" sz="3100" b="1" dirty="0">
                <a:ea typeface="+mj-ea"/>
                <a:cs typeface="+mj-cs"/>
              </a:rPr>
              <a:t>2021 SOT Program Submission Planning</a:t>
            </a:r>
          </a:p>
          <a:p>
            <a:pPr marL="0" indent="0" algn="ctr">
              <a:spcBef>
                <a:spcPct val="0"/>
              </a:spcBef>
              <a:buNone/>
            </a:pPr>
            <a:endParaRPr lang="en-US" sz="3100" dirty="0">
              <a:ea typeface="+mj-ea"/>
              <a:cs typeface="+mj-cs"/>
            </a:endParaRPr>
          </a:p>
          <a:p>
            <a:pPr marL="0" indent="0" algn="ctr">
              <a:buNone/>
            </a:pPr>
            <a:r>
              <a:rPr lang="en-US" sz="3100" dirty="0"/>
              <a:t>Reza </a:t>
            </a:r>
            <a:r>
              <a:rPr lang="en-US" sz="3100" dirty="0" err="1"/>
              <a:t>Rasoulpour</a:t>
            </a:r>
            <a:r>
              <a:rPr lang="en-US" sz="3100" dirty="0"/>
              <a:t>, PhD, </a:t>
            </a:r>
            <a:r>
              <a:rPr lang="en-US" sz="3100" dirty="0" err="1"/>
              <a:t>Corteva</a:t>
            </a:r>
            <a:r>
              <a:rPr lang="en-US" sz="3100" dirty="0"/>
              <a:t> </a:t>
            </a:r>
            <a:r>
              <a:rPr lang="en-US" sz="3100" dirty="0" err="1"/>
              <a:t>Agriscience</a:t>
            </a:r>
            <a:endParaRPr lang="en-US" sz="3100" dirty="0"/>
          </a:p>
          <a:p>
            <a:pPr algn="ctr"/>
            <a:endParaRPr lang="en-US" sz="3100" dirty="0"/>
          </a:p>
          <a:p>
            <a:pPr marL="0" indent="0" algn="ctr">
              <a:buNone/>
            </a:pPr>
            <a:r>
              <a:rPr lang="en-US" sz="3100" dirty="0"/>
              <a:t>RDTSS Vice President</a:t>
            </a:r>
            <a:endParaRPr lang="en-US" sz="3100" dirty="0">
              <a:ea typeface="+mj-ea"/>
              <a:cs typeface="+mj-cs"/>
            </a:endParaRPr>
          </a:p>
        </p:txBody>
      </p:sp>
      <p:sp>
        <p:nvSpPr>
          <p:cNvPr id="4" name="Text Placeholder 4"/>
          <p:cNvSpPr txBox="1">
            <a:spLocks/>
          </p:cNvSpPr>
          <p:nvPr/>
        </p:nvSpPr>
        <p:spPr>
          <a:xfrm>
            <a:off x="1261872" y="3438717"/>
            <a:ext cx="10396728" cy="2212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9C7157C-2C96-6B48-A980-AB776D813B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67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71"/>
    </mc:Choice>
    <mc:Fallback xmlns="">
      <p:transition spd="slow" advTm="19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200" b="1" dirty="0"/>
              <a:t>RDTSS 2020 Program Outcome</a:t>
            </a:r>
          </a:p>
        </p:txBody>
      </p:sp>
      <p:sp>
        <p:nvSpPr>
          <p:cNvPr id="4" name="Text Placeholder 4"/>
          <p:cNvSpPr txBox="1">
            <a:spLocks/>
          </p:cNvSpPr>
          <p:nvPr/>
        </p:nvSpPr>
        <p:spPr>
          <a:xfrm>
            <a:off x="522284" y="1293226"/>
            <a:ext cx="11167692" cy="510757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Informational Session</a:t>
            </a:r>
            <a:r>
              <a:rPr lang="en-US" dirty="0"/>
              <a:t>: Current Status and Knowledge Gaps in the Use of Zebrafish in Risk Assessment</a:t>
            </a:r>
          </a:p>
          <a:p>
            <a:r>
              <a:rPr lang="en-US" b="1" dirty="0"/>
              <a:t>Symposium</a:t>
            </a:r>
            <a:r>
              <a:rPr lang="en-US" dirty="0"/>
              <a:t>: Developmental Toxicity of Per- </a:t>
            </a:r>
            <a:r>
              <a:rPr lang="en-US" dirty="0" err="1"/>
              <a:t>andPolyfluoroalkyl</a:t>
            </a:r>
            <a:r>
              <a:rPr lang="en-US" dirty="0"/>
              <a:t> Substances (PFAS): Current </a:t>
            </a:r>
            <a:r>
              <a:rPr lang="en-US" i="1" dirty="0"/>
              <a:t>In Vivo</a:t>
            </a:r>
            <a:r>
              <a:rPr lang="en-US" dirty="0"/>
              <a:t> Approaches and Application to Human Health Risk Assessment</a:t>
            </a:r>
          </a:p>
          <a:p>
            <a:r>
              <a:rPr lang="en-US" b="1" dirty="0"/>
              <a:t>Workshop</a:t>
            </a:r>
            <a:r>
              <a:rPr lang="en-US" dirty="0"/>
              <a:t>: Automation and Machine Learning Techniques to Leverage Resources when Conducting a Systematic Review to Support Decision Making in Toxicology </a:t>
            </a:r>
            <a:r>
              <a:rPr lang="en-US" dirty="0" err="1"/>
              <a:t>andEnvironmental</a:t>
            </a:r>
            <a:r>
              <a:rPr lang="en-US" dirty="0"/>
              <a:t> Health</a:t>
            </a:r>
          </a:p>
          <a:p>
            <a:r>
              <a:rPr lang="en-US" b="1" dirty="0"/>
              <a:t>Workshop</a:t>
            </a:r>
            <a:r>
              <a:rPr lang="en-US" dirty="0"/>
              <a:t>: Parental Cannabis Exposure and Long-Term Neurobehavioral Deficits in offspring </a:t>
            </a:r>
          </a:p>
          <a:p>
            <a:r>
              <a:rPr lang="en-US" b="1" dirty="0"/>
              <a:t>Workshop</a:t>
            </a:r>
            <a:r>
              <a:rPr lang="en-US" dirty="0"/>
              <a:t>: Have </a:t>
            </a:r>
            <a:r>
              <a:rPr lang="en-US" i="1" dirty="0"/>
              <a:t>In Vitro</a:t>
            </a:r>
            <a:r>
              <a:rPr lang="en-US" dirty="0"/>
              <a:t> Teratogenicity Assessments Come of Age in the Pharmaceutical Industry</a:t>
            </a:r>
          </a:p>
          <a:p>
            <a:r>
              <a:rPr lang="en-US" b="1" dirty="0"/>
              <a:t>Workshop</a:t>
            </a:r>
            <a:r>
              <a:rPr lang="en-US" dirty="0"/>
              <a:t>: Impacts on Human Health and Environmental Species of Sunscreen Active Ingredients Used to Filter UV Light</a:t>
            </a:r>
          </a:p>
          <a:p>
            <a:r>
              <a:rPr lang="en-US" b="1" dirty="0"/>
              <a:t>Continuing Education</a:t>
            </a:r>
            <a:r>
              <a:rPr lang="en-US" dirty="0"/>
              <a:t>: The Male Reproductive Tract: Development, Toxicology, and Pathology </a:t>
            </a:r>
          </a:p>
          <a:p>
            <a:pPr marL="342900" indent="-342900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6400803"/>
            <a:ext cx="12192000" cy="461665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THANKS TO ALL OF YOU THAT SUBMITTED PROPOSALS LAST YEAR!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3C2D9DB-C94A-F045-B85E-4BACF4A6EC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561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135"/>
    </mc:Choice>
    <mc:Fallback xmlns="">
      <p:transition spd="slow" advTm="581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6662" y="249736"/>
            <a:ext cx="6826102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It’s our Favorite Time of Year: SOT Proposal Time!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96903"/>
            <a:ext cx="11203172" cy="4743600"/>
          </a:xfrm>
        </p:spPr>
        <p:txBody>
          <a:bodyPr>
            <a:normAutofit fontScale="85000" lnSpcReduction="20000"/>
          </a:bodyPr>
          <a:lstStyle/>
          <a:p>
            <a:pPr>
              <a:spcBef>
                <a:spcPts val="1200"/>
              </a:spcBef>
            </a:pPr>
            <a:r>
              <a:rPr lang="en-US" dirty="0"/>
              <a:t>Proposals for 2021 SOT program are due to SOT (online) by </a:t>
            </a:r>
            <a:r>
              <a:rPr lang="en-US" dirty="0">
                <a:solidFill>
                  <a:srgbClr val="FF0000"/>
                </a:solidFill>
              </a:rPr>
              <a:t>June 12th, 2020 at 11:59 pm (ET)</a:t>
            </a:r>
          </a:p>
          <a:p>
            <a:pPr>
              <a:spcBef>
                <a:spcPts val="1200"/>
              </a:spcBef>
            </a:pPr>
            <a:r>
              <a:rPr lang="en-US" dirty="0"/>
              <a:t>Please submit to program to ensure our science is well represented</a:t>
            </a:r>
          </a:p>
          <a:p>
            <a:pPr>
              <a:spcBef>
                <a:spcPts val="1200"/>
              </a:spcBef>
            </a:pPr>
            <a:r>
              <a:rPr lang="en-US" dirty="0"/>
              <a:t>Consider proposals that might reach across SS (e.g., neuro and repro) as well as those that are of current interest or hot topics </a:t>
            </a:r>
          </a:p>
          <a:p>
            <a:pPr>
              <a:spcBef>
                <a:spcPts val="1200"/>
              </a:spcBef>
            </a:pPr>
            <a:r>
              <a:rPr lang="en-US" dirty="0"/>
              <a:t>The RDTSS Program committee is offering pre-submittal review</a:t>
            </a:r>
          </a:p>
          <a:p>
            <a:pPr lvl="1"/>
            <a:r>
              <a:rPr lang="en-US" sz="3000" dirty="0"/>
              <a:t>Submit proposals to </a:t>
            </a:r>
            <a:r>
              <a:rPr lang="en-US" sz="3000" dirty="0">
                <a:hlinkClick r:id="rId4"/>
              </a:rPr>
              <a:t>reza42@gmail.com</a:t>
            </a:r>
            <a:r>
              <a:rPr lang="en-US" sz="3000" dirty="0"/>
              <a:t> by </a:t>
            </a:r>
            <a:r>
              <a:rPr lang="en-US" sz="3000" dirty="0">
                <a:solidFill>
                  <a:srgbClr val="FF0000"/>
                </a:solidFill>
              </a:rPr>
              <a:t>May 12</a:t>
            </a:r>
            <a:r>
              <a:rPr lang="en-US" sz="3000" baseline="30000" dirty="0">
                <a:solidFill>
                  <a:srgbClr val="FF0000"/>
                </a:solidFill>
              </a:rPr>
              <a:t>th</a:t>
            </a:r>
            <a:r>
              <a:rPr lang="en-US" sz="3000" dirty="0">
                <a:solidFill>
                  <a:srgbClr val="FF0000"/>
                </a:solidFill>
              </a:rPr>
              <a:t>, 2020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i="1" dirty="0">
                <a:solidFill>
                  <a:srgbClr val="7030A0"/>
                </a:solidFill>
              </a:rPr>
              <a:t>*If you need help/input, please reach out to Reza </a:t>
            </a:r>
            <a:r>
              <a:rPr lang="en-US" i="1" dirty="0" err="1">
                <a:solidFill>
                  <a:srgbClr val="7030A0"/>
                </a:solidFill>
              </a:rPr>
              <a:t>Rasoulpour</a:t>
            </a:r>
            <a:r>
              <a:rPr lang="en-US" i="1" dirty="0">
                <a:solidFill>
                  <a:srgbClr val="7030A0"/>
                </a:solidFill>
              </a:rPr>
              <a:t> at any time</a:t>
            </a:r>
          </a:p>
          <a:p>
            <a:pPr marL="0" indent="0">
              <a:buNone/>
            </a:pPr>
            <a:endParaRPr lang="en-US" i="1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en-US" i="1" dirty="0">
                <a:solidFill>
                  <a:srgbClr val="7030A0"/>
                </a:solidFill>
              </a:rPr>
              <a:t>https://</a:t>
            </a:r>
            <a:r>
              <a:rPr lang="en-US" i="1" dirty="0" err="1">
                <a:solidFill>
                  <a:srgbClr val="7030A0"/>
                </a:solidFill>
              </a:rPr>
              <a:t>www.toxicology.org</a:t>
            </a:r>
            <a:r>
              <a:rPr lang="en-US" i="1" dirty="0">
                <a:solidFill>
                  <a:srgbClr val="7030A0"/>
                </a:solidFill>
              </a:rPr>
              <a:t>/events/am/AM2021/preparing-</a:t>
            </a:r>
            <a:r>
              <a:rPr lang="en-US" i="1" dirty="0" err="1">
                <a:solidFill>
                  <a:srgbClr val="7030A0"/>
                </a:solidFill>
              </a:rPr>
              <a:t>proposals.asp</a:t>
            </a:r>
            <a:endParaRPr lang="en-US" i="1" dirty="0">
              <a:solidFill>
                <a:srgbClr val="7030A0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D3D8E8-5473-45B2-8F04-D599AB3937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274" y="65087"/>
            <a:ext cx="3381375" cy="13525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CC20743-8D3A-4EA0-A736-5E6EA75D6C51}"/>
              </a:ext>
            </a:extLst>
          </p:cNvPr>
          <p:cNvSpPr txBox="1"/>
          <p:nvPr/>
        </p:nvSpPr>
        <p:spPr>
          <a:xfrm>
            <a:off x="9064769" y="575015"/>
            <a:ext cx="274800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Berlin Sans FB Demi" panose="020E0802020502020306" pitchFamily="34" charset="0"/>
                <a:cs typeface="Aharoni" panose="02010803020104030203" pitchFamily="2" charset="-79"/>
              </a:rPr>
              <a:t>    proposals.…   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F33BF0A-867F-964B-9AC1-E250AE44F9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03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798"/>
    </mc:Choice>
    <mc:Fallback xmlns="">
      <p:transition spd="slow" advTm="1047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0D11F-E650-44A6-A5B8-99C8D7A73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sz="6000" b="1" dirty="0"/>
              <a:t>Timelines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86E545F-7CCE-4C4A-BDE8-469ED43983C8}"/>
              </a:ext>
            </a:extLst>
          </p:cNvPr>
          <p:cNvCxnSpPr/>
          <p:nvPr/>
        </p:nvCxnSpPr>
        <p:spPr>
          <a:xfrm>
            <a:off x="461912" y="3299066"/>
            <a:ext cx="108164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80C27B6-CE73-48AD-9BB7-BF01F32734E6}"/>
              </a:ext>
            </a:extLst>
          </p:cNvPr>
          <p:cNvSpPr txBox="1"/>
          <p:nvPr/>
        </p:nvSpPr>
        <p:spPr>
          <a:xfrm>
            <a:off x="9569303" y="3459321"/>
            <a:ext cx="2331450" cy="1938992"/>
          </a:xfrm>
          <a:prstGeom prst="rect">
            <a:avLst/>
          </a:prstGeom>
          <a:solidFill>
            <a:srgbClr val="FF33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/>
              <a:t>June 12th, 2020:</a:t>
            </a:r>
          </a:p>
          <a:p>
            <a:r>
              <a:rPr lang="en-US" sz="2000" dirty="0"/>
              <a:t>Submissions for 2021 proposals are due to  SOT – please consider submitting, don’t make me beg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7BAE134-7516-4260-BA3E-D330110A57D6}"/>
              </a:ext>
            </a:extLst>
          </p:cNvPr>
          <p:cNvCxnSpPr/>
          <p:nvPr/>
        </p:nvCxnSpPr>
        <p:spPr>
          <a:xfrm>
            <a:off x="11275621" y="3044543"/>
            <a:ext cx="0" cy="4147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5DF550B-17E6-4CC4-B0F9-6FD7129491E3}"/>
              </a:ext>
            </a:extLst>
          </p:cNvPr>
          <p:cNvSpPr txBox="1"/>
          <p:nvPr/>
        </p:nvSpPr>
        <p:spPr>
          <a:xfrm>
            <a:off x="6932428" y="3485168"/>
            <a:ext cx="2243469" cy="16312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/>
              <a:t>Week of May 12</a:t>
            </a:r>
            <a:r>
              <a:rPr lang="en-US" sz="2000" b="1" baseline="30000" dirty="0"/>
              <a:t>th</a:t>
            </a:r>
            <a:endParaRPr lang="en-US" sz="2000" b="1" dirty="0"/>
          </a:p>
          <a:p>
            <a:r>
              <a:rPr lang="en-US" sz="2000" dirty="0"/>
              <a:t>RDTSS comments on submitted proposals sent back to authors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7C9987-93F6-4205-9FF4-496F3C4EFE04}"/>
              </a:ext>
            </a:extLst>
          </p:cNvPr>
          <p:cNvSpPr txBox="1"/>
          <p:nvPr/>
        </p:nvSpPr>
        <p:spPr>
          <a:xfrm>
            <a:off x="4172528" y="3459321"/>
            <a:ext cx="2368721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/>
              <a:t>Week of May 12</a:t>
            </a:r>
            <a:r>
              <a:rPr lang="en-US" sz="2000" b="1" baseline="30000" dirty="0"/>
              <a:t>th</a:t>
            </a:r>
            <a:r>
              <a:rPr lang="en-US" sz="2000" b="1" dirty="0"/>
              <a:t> </a:t>
            </a:r>
          </a:p>
          <a:p>
            <a:r>
              <a:rPr lang="en-US" sz="2000" dirty="0"/>
              <a:t>Program committee telecon to discuss submitted proposals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72C66CD-28EE-4BE9-9697-B220718827F3}"/>
              </a:ext>
            </a:extLst>
          </p:cNvPr>
          <p:cNvCxnSpPr/>
          <p:nvPr/>
        </p:nvCxnSpPr>
        <p:spPr>
          <a:xfrm>
            <a:off x="7977560" y="3070389"/>
            <a:ext cx="0" cy="4147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0BFFE96-F848-4466-BCEC-29D1DC453657}"/>
              </a:ext>
            </a:extLst>
          </p:cNvPr>
          <p:cNvCxnSpPr/>
          <p:nvPr/>
        </p:nvCxnSpPr>
        <p:spPr>
          <a:xfrm>
            <a:off x="5104938" y="3035317"/>
            <a:ext cx="0" cy="4147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2DDC726-C966-477A-A493-812FC2B9BB4F}"/>
              </a:ext>
            </a:extLst>
          </p:cNvPr>
          <p:cNvSpPr txBox="1"/>
          <p:nvPr/>
        </p:nvSpPr>
        <p:spPr>
          <a:xfrm>
            <a:off x="271847" y="1314833"/>
            <a:ext cx="5262566" cy="16312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/>
              <a:t>March 2-April 11th:</a:t>
            </a:r>
          </a:p>
          <a:p>
            <a:r>
              <a:rPr lang="en-US" sz="2000" dirty="0"/>
              <a:t>Generate ideas, talk with people at SOT, flesh out proposals, spend the rest of today’s reception making contacts, throwing your cards at people that look like they have ideas… 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1180799-0341-4EF9-A38D-48B7C79D6114}"/>
              </a:ext>
            </a:extLst>
          </p:cNvPr>
          <p:cNvCxnSpPr>
            <a:cxnSpLocks/>
          </p:cNvCxnSpPr>
          <p:nvPr/>
        </p:nvCxnSpPr>
        <p:spPr>
          <a:xfrm>
            <a:off x="461912" y="2946049"/>
            <a:ext cx="0" cy="7186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9841D32-08D0-4483-A7AB-5EC9F8015709}"/>
              </a:ext>
            </a:extLst>
          </p:cNvPr>
          <p:cNvSpPr txBox="1"/>
          <p:nvPr/>
        </p:nvSpPr>
        <p:spPr>
          <a:xfrm>
            <a:off x="4932625" y="6278252"/>
            <a:ext cx="71756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https://www.toxicology.org/events/am/AM2019/preparing_proposals.asp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EBA95F0-D0DD-4145-A16F-E8196E3BD833}"/>
              </a:ext>
            </a:extLst>
          </p:cNvPr>
          <p:cNvSpPr txBox="1"/>
          <p:nvPr/>
        </p:nvSpPr>
        <p:spPr>
          <a:xfrm>
            <a:off x="1565799" y="3459321"/>
            <a:ext cx="1981598" cy="13234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/>
              <a:t>May 12</a:t>
            </a:r>
            <a:r>
              <a:rPr lang="en-US" sz="2000" b="1" baseline="30000" dirty="0"/>
              <a:t>th</a:t>
            </a:r>
            <a:r>
              <a:rPr lang="en-US" sz="2000" b="1" dirty="0"/>
              <a:t>, 2020: </a:t>
            </a:r>
          </a:p>
          <a:p>
            <a:r>
              <a:rPr lang="en-US" sz="2000" dirty="0"/>
              <a:t>Program proposals due to RDTSS for review 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F259AD2-5FCE-4FA0-9434-743A3FD01CBC}"/>
              </a:ext>
            </a:extLst>
          </p:cNvPr>
          <p:cNvCxnSpPr/>
          <p:nvPr/>
        </p:nvCxnSpPr>
        <p:spPr>
          <a:xfrm>
            <a:off x="2559326" y="3035314"/>
            <a:ext cx="0" cy="4147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Content Placeholder 20">
            <a:extLst>
              <a:ext uri="{FF2B5EF4-FFF2-40B4-BE49-F238E27FC236}">
                <a16:creationId xmlns:a16="http://schemas.microsoft.com/office/drawing/2014/main" id="{40A2E444-1046-4AD2-A9B5-03F74EB5CE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91"/>
            <a:ext cx="4731488" cy="725495"/>
          </a:xfr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BD49184-D562-1D48-A96A-8BE139EFA6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250"/>
    </mc:Choice>
    <mc:Fallback xmlns="">
      <p:transition spd="slow" advTm="39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 txBox="1">
            <a:spLocks/>
          </p:cNvSpPr>
          <p:nvPr/>
        </p:nvSpPr>
        <p:spPr>
          <a:xfrm>
            <a:off x="1216152" y="3923349"/>
            <a:ext cx="10396728" cy="2212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/>
            <a:endParaRPr lang="en-US" dirty="0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AE5A03CE-E8B2-5A4F-BBFF-E0B4A7018990}"/>
              </a:ext>
            </a:extLst>
          </p:cNvPr>
          <p:cNvSpPr txBox="1">
            <a:spLocks/>
          </p:cNvSpPr>
          <p:nvPr/>
        </p:nvSpPr>
        <p:spPr>
          <a:xfrm>
            <a:off x="838200" y="3530062"/>
            <a:ext cx="10515600" cy="7865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100" b="1" dirty="0"/>
              <a:t>Budget Update</a:t>
            </a:r>
          </a:p>
          <a:p>
            <a:pPr algn="ctr"/>
            <a:endParaRPr lang="en-US" sz="3100" b="1" dirty="0"/>
          </a:p>
          <a:p>
            <a:pPr algn="ctr"/>
            <a:r>
              <a:rPr lang="en-US" sz="3200" dirty="0"/>
              <a:t>Natasha Catlin, PhD, Pfizer </a:t>
            </a:r>
          </a:p>
          <a:p>
            <a:pPr algn="ctr"/>
            <a:endParaRPr lang="en-US" sz="3100" dirty="0"/>
          </a:p>
          <a:p>
            <a:pPr algn="ctr"/>
            <a:r>
              <a:rPr lang="en-US" sz="3100" dirty="0"/>
              <a:t>RDTSS </a:t>
            </a:r>
            <a:r>
              <a:rPr lang="en-US" sz="3200" dirty="0"/>
              <a:t>Secretary/Treasurer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en-US" sz="3100" dirty="0"/>
          </a:p>
          <a:p>
            <a:pPr algn="ctr"/>
            <a:endParaRPr lang="en-US" sz="310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20729C1-93F8-8A4B-8DB2-8FA3BCA41C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60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51"/>
    </mc:Choice>
    <mc:Fallback xmlns="">
      <p:transition spd="slow" advTm="121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630682" y="2068967"/>
            <a:ext cx="10515600" cy="7865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RDTSS Sponsors</a:t>
            </a:r>
          </a:p>
        </p:txBody>
      </p:sp>
      <p:sp>
        <p:nvSpPr>
          <p:cNvPr id="5" name="Text Placeholder 4"/>
          <p:cNvSpPr txBox="1">
            <a:spLocks/>
          </p:cNvSpPr>
          <p:nvPr/>
        </p:nvSpPr>
        <p:spPr>
          <a:xfrm>
            <a:off x="1216152" y="3923349"/>
            <a:ext cx="10396728" cy="2212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" y="3120886"/>
            <a:ext cx="3502305" cy="20313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882" y="2479697"/>
            <a:ext cx="6091050" cy="30455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80866A-A771-3C49-8172-47A52FC0C4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9094" y="1973305"/>
            <a:ext cx="3814913" cy="8670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05D608-FC9B-C142-8BC6-FE076F258F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81506" y="5276574"/>
            <a:ext cx="2798123" cy="149233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F5FD988-F95F-1941-B190-6B364E02C1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68342" y="5525222"/>
            <a:ext cx="3631849" cy="1033680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552AC875-0210-074F-A6FB-D725D12DCF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64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953"/>
    </mc:Choice>
    <mc:Fallback xmlns="">
      <p:transition spd="slow" advTm="249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3"/>
          <p:cNvGraphicFramePr>
            <a:graphicFrameLocks/>
          </p:cNvGraphicFramePr>
          <p:nvPr/>
        </p:nvGraphicFramePr>
        <p:xfrm>
          <a:off x="774380" y="2936450"/>
          <a:ext cx="4805084" cy="3566160"/>
        </p:xfrm>
        <a:graphic>
          <a:graphicData uri="http://schemas.openxmlformats.org/drawingml/2006/table">
            <a:tbl>
              <a:tblPr firstRow="1">
                <a:tableStyleId>{9D7B26C5-4107-4FEC-AEDC-1716B250A1EF}</a:tableStyleId>
              </a:tblPr>
              <a:tblGrid>
                <a:gridCol w="24025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025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0482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/>
                        <a:t>Source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/>
                        <a:t>$$$$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0482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/>
                        <a:t>2017</a:t>
                      </a:r>
                      <a:r>
                        <a:rPr lang="en-US" sz="2000" b="1" baseline="0" dirty="0"/>
                        <a:t> Balance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/>
                        <a:t>$18,025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0482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/>
                        <a:t>Contributions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i="0" dirty="0"/>
                        <a:t>$7,600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0482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/>
                        <a:t>Membership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i="0" dirty="0"/>
                        <a:t>$6,140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0482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/>
                        <a:t>Registration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i="0" dirty="0"/>
                        <a:t>$2,970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8253059"/>
                  </a:ext>
                </a:extLst>
              </a:tr>
              <a:tr h="350482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/>
                        <a:t>Interest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i="0" dirty="0"/>
                        <a:t>$760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0482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rgbClr val="FF0000"/>
                          </a:solidFill>
                        </a:rPr>
                        <a:t>Awards/plaques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rgbClr val="FF0000"/>
                          </a:solidFill>
                        </a:rPr>
                        <a:t>$8,446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0482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rgbClr val="FF0000"/>
                          </a:solidFill>
                        </a:rPr>
                        <a:t>Reception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rgbClr val="FF0000"/>
                          </a:solidFill>
                        </a:rPr>
                        <a:t>$11,091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0482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/>
                        <a:t>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/>
                        <a:t>$15,958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774380" y="2325424"/>
            <a:ext cx="42411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FY July 1</a:t>
            </a:r>
            <a:r>
              <a:rPr lang="en-US" sz="2400" b="1" baseline="30000" dirty="0"/>
              <a:t>st</a:t>
            </a:r>
            <a:r>
              <a:rPr lang="en-US" sz="2400" b="1" dirty="0"/>
              <a:t> 2018 – June 30</a:t>
            </a:r>
            <a:r>
              <a:rPr lang="en-US" sz="2400" b="1" baseline="30000" dirty="0"/>
              <a:t>th</a:t>
            </a:r>
            <a:r>
              <a:rPr lang="en-US" sz="2400" b="1" dirty="0"/>
              <a:t> 2019</a:t>
            </a:r>
          </a:p>
        </p:txBody>
      </p:sp>
      <p:graphicFrame>
        <p:nvGraphicFramePr>
          <p:cNvPr id="7" name="Content Placeholder 3"/>
          <p:cNvGraphicFramePr>
            <a:graphicFrameLocks/>
          </p:cNvGraphicFramePr>
          <p:nvPr/>
        </p:nvGraphicFramePr>
        <p:xfrm>
          <a:off x="6239435" y="2936450"/>
          <a:ext cx="5023822" cy="3566160"/>
        </p:xfrm>
        <a:graphic>
          <a:graphicData uri="http://schemas.openxmlformats.org/drawingml/2006/table">
            <a:tbl>
              <a:tblPr firstRow="1">
                <a:tableStyleId>{9D7B26C5-4107-4FEC-AEDC-1716B250A1EF}</a:tableStyleId>
              </a:tblPr>
              <a:tblGrid>
                <a:gridCol w="25119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119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6873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/>
                        <a:t>Source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/>
                        <a:t>$$$$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6873">
                <a:tc>
                  <a:txBody>
                    <a:bodyPr/>
                    <a:lstStyle/>
                    <a:p>
                      <a:pPr algn="l"/>
                      <a:r>
                        <a:rPr lang="en-US" sz="2000" b="1" i="0" dirty="0"/>
                        <a:t>2019</a:t>
                      </a:r>
                      <a:r>
                        <a:rPr lang="en-US" sz="2000" b="1" i="0" baseline="0" dirty="0"/>
                        <a:t> Balance</a:t>
                      </a:r>
                      <a:endParaRPr lang="en-US" sz="2000" b="1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i="0" dirty="0"/>
                        <a:t>$15,958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8345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/>
                        <a:t>Contributions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i="1" dirty="0">
                          <a:solidFill>
                            <a:srgbClr val="00B050"/>
                          </a:solidFill>
                        </a:rPr>
                        <a:t>$8,500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6873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/>
                        <a:t>Membership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i="1" dirty="0">
                          <a:solidFill>
                            <a:srgbClr val="00B050"/>
                          </a:solidFill>
                        </a:rPr>
                        <a:t>$6,000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6873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/>
                        <a:t>Registration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i="1" dirty="0">
                          <a:solidFill>
                            <a:srgbClr val="00B050"/>
                          </a:solidFill>
                        </a:rPr>
                        <a:t>$0?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1126677"/>
                  </a:ext>
                </a:extLst>
              </a:tr>
              <a:tr h="156873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/>
                        <a:t>Interest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i="1" dirty="0">
                          <a:solidFill>
                            <a:srgbClr val="00B050"/>
                          </a:solidFill>
                        </a:rPr>
                        <a:t>$750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6873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rgbClr val="FF0000"/>
                          </a:solidFill>
                        </a:rPr>
                        <a:t>Awards/plaques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i="1" dirty="0">
                          <a:solidFill>
                            <a:srgbClr val="FF0000"/>
                          </a:solidFill>
                        </a:rPr>
                        <a:t>$6,000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9853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rgbClr val="FF0000"/>
                          </a:solidFill>
                        </a:rPr>
                        <a:t>Reception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i="1" dirty="0">
                          <a:solidFill>
                            <a:srgbClr val="FF0000"/>
                          </a:solidFill>
                        </a:rPr>
                        <a:t>$9,501? 0?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56873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/>
                        <a:t>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rgbClr val="00B050"/>
                          </a:solidFill>
                        </a:rPr>
                        <a:t>$17,774?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6357770" y="2325424"/>
            <a:ext cx="42411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FY July 1</a:t>
            </a:r>
            <a:r>
              <a:rPr lang="en-US" sz="2400" b="1" baseline="30000" dirty="0"/>
              <a:t>st</a:t>
            </a:r>
            <a:r>
              <a:rPr lang="en-US" sz="2400" b="1" dirty="0"/>
              <a:t> 2019 – June 30</a:t>
            </a:r>
            <a:r>
              <a:rPr lang="en-US" sz="2400" b="1" baseline="30000" dirty="0"/>
              <a:t>th</a:t>
            </a:r>
            <a:r>
              <a:rPr lang="en-US" sz="2400" b="1" dirty="0"/>
              <a:t> 2020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16626" y="1667237"/>
            <a:ext cx="26967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General Fund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7C0A2E-5278-4A78-8385-B05F1CACCE3A}"/>
              </a:ext>
            </a:extLst>
          </p:cNvPr>
          <p:cNvSpPr txBox="1"/>
          <p:nvPr/>
        </p:nvSpPr>
        <p:spPr>
          <a:xfrm>
            <a:off x="9412356" y="4534864"/>
            <a:ext cx="2183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Meeting Cancelled </a:t>
            </a:r>
            <a:r>
              <a:rPr lang="en-US" dirty="0">
                <a:sym typeface="Wingdings" panose="05000000000000000000" pitchFamily="2" charset="2"/>
              </a:rPr>
              <a:t>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303CA0-2CED-459B-90E1-5428C16B119C}"/>
              </a:ext>
            </a:extLst>
          </p:cNvPr>
          <p:cNvSpPr txBox="1"/>
          <p:nvPr/>
        </p:nvSpPr>
        <p:spPr>
          <a:xfrm>
            <a:off x="10008004" y="5710995"/>
            <a:ext cx="2183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Meeting Cancelled </a:t>
            </a:r>
            <a:r>
              <a:rPr lang="en-US" dirty="0">
                <a:sym typeface="Wingdings" panose="05000000000000000000" pitchFamily="2" charset="2"/>
              </a:rPr>
              <a:t></a:t>
            </a: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DD37563-A42E-D84C-8CE9-72C738C55E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37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376"/>
    </mc:Choice>
    <mc:Fallback xmlns="">
      <p:transition spd="slow" advTm="63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93B8CC89-11CD-AE4D-86E8-DCB609F9BE0C}"/>
              </a:ext>
            </a:extLst>
          </p:cNvPr>
          <p:cNvGraphicFramePr>
            <a:graphicFrameLocks noGrp="1"/>
          </p:cNvGraphicFramePr>
          <p:nvPr/>
        </p:nvGraphicFramePr>
        <p:xfrm>
          <a:off x="2841560" y="2496800"/>
          <a:ext cx="6508880" cy="37694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26698">
                  <a:extLst>
                    <a:ext uri="{9D8B030D-6E8A-4147-A177-3AD203B41FA5}">
                      <a16:colId xmlns:a16="http://schemas.microsoft.com/office/drawing/2014/main" val="915328468"/>
                    </a:ext>
                  </a:extLst>
                </a:gridCol>
                <a:gridCol w="1968076">
                  <a:extLst>
                    <a:ext uri="{9D8B030D-6E8A-4147-A177-3AD203B41FA5}">
                      <a16:colId xmlns:a16="http://schemas.microsoft.com/office/drawing/2014/main" val="227291726"/>
                    </a:ext>
                  </a:extLst>
                </a:gridCol>
                <a:gridCol w="1614106">
                  <a:extLst>
                    <a:ext uri="{9D8B030D-6E8A-4147-A177-3AD203B41FA5}">
                      <a16:colId xmlns:a16="http://schemas.microsoft.com/office/drawing/2014/main" val="3900013274"/>
                    </a:ext>
                  </a:extLst>
                </a:gridCol>
              </a:tblGrid>
              <a:tr h="7020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 Endowment -85-039-1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31" marR="7231" marT="723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 For the 12 Months Ending June 30, 2019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31" marR="7231" marT="723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 For the 6 Months Ending December 31, 2019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31" marR="7231" marT="723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321362"/>
                  </a:ext>
                </a:extLst>
              </a:tr>
              <a:tr h="21115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 Income </a:t>
                      </a:r>
                      <a:endParaRPr lang="en-US" sz="1600" b="0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31" marR="7231" marT="723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31" marR="7231" marT="723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31" marR="7231" marT="723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2024406"/>
                  </a:ext>
                </a:extLst>
              </a:tr>
              <a:tr h="21115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         Contributions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31" marR="7231" marT="723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$250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31" marR="7231" marT="723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$1,000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31" marR="7231" marT="723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0346902"/>
                  </a:ext>
                </a:extLst>
              </a:tr>
              <a:tr h="26890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         Employer Matching Funds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31" marR="7231" marT="723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$0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31" marR="7231" marT="723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$0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31" marR="7231" marT="723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7374242"/>
                  </a:ext>
                </a:extLst>
              </a:tr>
              <a:tr h="21115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         SOT Matching Funds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31" marR="7231" marT="723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$0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31" marR="7231" marT="723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$0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31" marR="7231" marT="723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070026"/>
                  </a:ext>
                </a:extLst>
              </a:tr>
              <a:tr h="21115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 Interest Return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31" marR="7231" marT="723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$3,563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31" marR="7231" marT="723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$6,228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31" marR="7231" marT="723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7093700"/>
                  </a:ext>
                </a:extLst>
              </a:tr>
              <a:tr h="21115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 Total Income 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31" marR="7231" marT="723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$3,812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31" marR="7231" marT="723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$7,228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31" marR="7231" marT="723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7155627"/>
                  </a:ext>
                </a:extLst>
              </a:tr>
              <a:tr h="21115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 Expense 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31" marR="7231" marT="723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31" marR="7231" marT="723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31" marR="7231" marT="723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2598545"/>
                  </a:ext>
                </a:extLst>
              </a:tr>
              <a:tr h="21115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         Awards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31" marR="7231" marT="723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$2,500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31" marR="7231" marT="723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$1,000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31" marR="7231" marT="723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2969653"/>
                  </a:ext>
                </a:extLst>
              </a:tr>
              <a:tr h="21115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 Excess of Revenue over expenses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31" marR="7231" marT="723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$1,313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31" marR="7231" marT="723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$6,228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31" marR="7231" marT="723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0838877"/>
                  </a:ext>
                </a:extLst>
              </a:tr>
              <a:tr h="21115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 Net Assets Beginning of Year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31" marR="7231" marT="723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$97,089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31" marR="7231" marT="723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$98,402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31" marR="7231" marT="723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5724840"/>
                  </a:ext>
                </a:extLst>
              </a:tr>
              <a:tr h="21115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31" marR="7231" marT="723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31" marR="7231" marT="723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31" marR="7231" marT="723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7763566"/>
                  </a:ext>
                </a:extLst>
              </a:tr>
              <a:tr h="21115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Net Assets End of Year 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31" marR="7231" marT="723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$98,402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31" marR="7231" marT="723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$104,651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31" marR="7231" marT="723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0105565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D8C2BE8F-559E-B345-A19B-33C6E8D68B48}"/>
              </a:ext>
            </a:extLst>
          </p:cNvPr>
          <p:cNvSpPr txBox="1"/>
          <p:nvPr/>
        </p:nvSpPr>
        <p:spPr>
          <a:xfrm>
            <a:off x="3984910" y="1917825"/>
            <a:ext cx="42221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Edward Carney Endowment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34C608F-3234-7A4F-B3DE-E01519E869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31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73"/>
    </mc:Choice>
    <mc:Fallback xmlns="">
      <p:transition spd="slow" advTm="168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78B4C71-A706-4C0B-9DEF-37785B7E0BA8}"/>
              </a:ext>
            </a:extLst>
          </p:cNvPr>
          <p:cNvSpPr txBox="1"/>
          <p:nvPr/>
        </p:nvSpPr>
        <p:spPr>
          <a:xfrm>
            <a:off x="2792931" y="1979910"/>
            <a:ext cx="1065818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000" b="1" dirty="0"/>
              <a:t>President:</a:t>
            </a:r>
            <a:r>
              <a:rPr lang="en-US" sz="3000" dirty="0"/>
              <a:t> Aileen F. Keating</a:t>
            </a:r>
            <a:br>
              <a:rPr lang="en-US" sz="3000" dirty="0"/>
            </a:br>
            <a:r>
              <a:rPr lang="en-US" sz="3000" b="1" dirty="0"/>
              <a:t>Vice President: </a:t>
            </a:r>
            <a:r>
              <a:rPr lang="en-US" sz="3000" dirty="0"/>
              <a:t>Reza </a:t>
            </a:r>
            <a:r>
              <a:rPr lang="en-US" sz="3000" dirty="0" err="1"/>
              <a:t>Rasoulpour</a:t>
            </a:r>
            <a:br>
              <a:rPr lang="en-US" sz="3000" dirty="0"/>
            </a:br>
            <a:r>
              <a:rPr lang="en-US" sz="3000" b="1" dirty="0"/>
              <a:t>Vice President-Elect:</a:t>
            </a:r>
            <a:r>
              <a:rPr lang="en-US" sz="3000" dirty="0"/>
              <a:t> Bethany R. </a:t>
            </a:r>
            <a:r>
              <a:rPr lang="en-US" sz="3000" dirty="0" err="1"/>
              <a:t>Hannas</a:t>
            </a:r>
            <a:br>
              <a:rPr lang="en-US" sz="3000" dirty="0"/>
            </a:br>
            <a:r>
              <a:rPr lang="en-US" sz="3000" b="1" dirty="0"/>
              <a:t>Secretary/Treasurer:</a:t>
            </a:r>
            <a:r>
              <a:rPr lang="en-US" sz="3000" dirty="0"/>
              <a:t> Natasha Catlin</a:t>
            </a:r>
            <a:br>
              <a:rPr lang="en-US" sz="3000" dirty="0"/>
            </a:br>
            <a:r>
              <a:rPr lang="en-US" sz="3000" b="1" dirty="0"/>
              <a:t>Past President:</a:t>
            </a:r>
            <a:r>
              <a:rPr lang="en-US" sz="3000" dirty="0"/>
              <a:t> Vicki Sutherland</a:t>
            </a:r>
            <a:br>
              <a:rPr lang="en-US" sz="3000" dirty="0"/>
            </a:br>
            <a:r>
              <a:rPr lang="en-US" sz="3000" b="1" dirty="0"/>
              <a:t>Senior Councilor:</a:t>
            </a:r>
            <a:r>
              <a:rPr lang="en-US" sz="3000" dirty="0"/>
              <a:t> Pragati Sawhney Coder</a:t>
            </a:r>
            <a:br>
              <a:rPr lang="en-US" sz="3000" dirty="0"/>
            </a:br>
            <a:r>
              <a:rPr lang="en-US" sz="3000" b="1" dirty="0"/>
              <a:t>Junior Councilor:</a:t>
            </a:r>
            <a:r>
              <a:rPr lang="en-US" sz="3000" dirty="0"/>
              <a:t> </a:t>
            </a:r>
            <a:r>
              <a:rPr lang="en-US" sz="3000" dirty="0" err="1"/>
              <a:t>Xiaozhong</a:t>
            </a:r>
            <a:r>
              <a:rPr lang="en-US" sz="3000" dirty="0"/>
              <a:t> Yu</a:t>
            </a:r>
            <a:br>
              <a:rPr lang="en-US" sz="3000" dirty="0"/>
            </a:br>
            <a:r>
              <a:rPr lang="en-US" sz="3000" b="1" dirty="0"/>
              <a:t>New Career Councilor:</a:t>
            </a:r>
            <a:r>
              <a:rPr lang="en-US" sz="3000" dirty="0"/>
              <a:t> Edward </a:t>
            </a:r>
            <a:r>
              <a:rPr lang="en-US" sz="3000" dirty="0" err="1"/>
              <a:t>Dere</a:t>
            </a:r>
            <a:br>
              <a:rPr lang="en-US" sz="3000" dirty="0"/>
            </a:br>
            <a:r>
              <a:rPr lang="en-US" sz="3000" b="1" dirty="0"/>
              <a:t>Postdoctoral Representative:</a:t>
            </a:r>
            <a:r>
              <a:rPr lang="en-US" sz="3000" dirty="0"/>
              <a:t> </a:t>
            </a:r>
            <a:r>
              <a:rPr lang="en-US" sz="3000" dirty="0" err="1"/>
              <a:t>AtLee</a:t>
            </a:r>
            <a:r>
              <a:rPr lang="en-US" sz="3000" dirty="0"/>
              <a:t> Watson</a:t>
            </a:r>
            <a:br>
              <a:rPr lang="en-US" sz="3000" dirty="0"/>
            </a:br>
            <a:r>
              <a:rPr lang="en-US" sz="3000" b="1" dirty="0"/>
              <a:t>Student Representative:</a:t>
            </a:r>
            <a:r>
              <a:rPr lang="en-US" sz="3000" dirty="0"/>
              <a:t> </a:t>
            </a:r>
            <a:r>
              <a:rPr lang="en-US" sz="3000" dirty="0" err="1"/>
              <a:t>Catheryne</a:t>
            </a:r>
            <a:r>
              <a:rPr lang="en-US" sz="3000" dirty="0"/>
              <a:t> Chiang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385DA67-C3A2-3044-A833-00C7EF95C9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53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231"/>
    </mc:Choice>
    <mc:Fallback xmlns="">
      <p:transition spd="slow" advTm="572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30682" y="2304099"/>
            <a:ext cx="10515600" cy="78657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Edward W. Carney Trainee Awards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884475" y="3690592"/>
            <a:ext cx="10396728" cy="2212849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Thank you for donations!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All contributions are still matched by SOT – double your impact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With current funding, 2 awards will be given each cycle in 2020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327" y="2151368"/>
            <a:ext cx="1198817" cy="18697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172" y="4211174"/>
            <a:ext cx="2143125" cy="2143125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7934F4A-3994-D94D-A445-2B9DC349B9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690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528"/>
    </mc:Choice>
    <mc:Fallback xmlns="">
      <p:transition spd="slow" advTm="385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>
            <a:spLocks noGrp="1"/>
          </p:cNvSpPr>
          <p:nvPr>
            <p:ph idx="1"/>
          </p:nvPr>
        </p:nvSpPr>
        <p:spPr>
          <a:xfrm>
            <a:off x="838200" y="2076637"/>
            <a:ext cx="10515600" cy="4351338"/>
          </a:xfrm>
        </p:spPr>
        <p:txBody>
          <a:bodyPr>
            <a:normAutofit fontScale="97500"/>
          </a:bodyPr>
          <a:lstStyle/>
          <a:p>
            <a:pPr marL="0" indent="0" algn="ctr">
              <a:buNone/>
            </a:pPr>
            <a:r>
              <a:rPr lang="en-US" sz="3200" b="1" dirty="0"/>
              <a:t>Second Place Edward W. Carney Trainee Award</a:t>
            </a:r>
          </a:p>
          <a:p>
            <a:pPr marL="0" indent="0" algn="ctr">
              <a:buNone/>
            </a:pPr>
            <a:endParaRPr lang="en-US" sz="3200" dirty="0"/>
          </a:p>
          <a:p>
            <a:pPr marL="0" indent="0" algn="ctr">
              <a:buNone/>
            </a:pPr>
            <a:r>
              <a:rPr lang="en-US" sz="3200" dirty="0"/>
              <a:t>Vasiliki </a:t>
            </a:r>
            <a:r>
              <a:rPr lang="en-US" sz="3200" dirty="0" err="1"/>
              <a:t>Mourikes</a:t>
            </a:r>
            <a:r>
              <a:rPr lang="en-US" sz="3200" dirty="0"/>
              <a:t> (Flaws group; $800). </a:t>
            </a:r>
          </a:p>
          <a:p>
            <a:pPr marL="0" indent="0" algn="ctr">
              <a:buNone/>
            </a:pPr>
            <a:r>
              <a:rPr lang="en-US" sz="3200" dirty="0"/>
              <a:t>Graduate Student</a:t>
            </a:r>
          </a:p>
          <a:p>
            <a:pPr marL="0" indent="0" algn="ctr">
              <a:buNone/>
            </a:pPr>
            <a:r>
              <a:rPr lang="en-US" sz="3200" dirty="0"/>
              <a:t>University of Illinois at Urbana-Champaign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E80FB85-0D70-F141-9805-6197B7F61C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773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32"/>
    </mc:Choice>
    <mc:Fallback xmlns="">
      <p:transition spd="slow" advTm="133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>
            <a:spLocks noGrp="1"/>
          </p:cNvSpPr>
          <p:nvPr>
            <p:ph idx="1"/>
          </p:nvPr>
        </p:nvSpPr>
        <p:spPr>
          <a:xfrm>
            <a:off x="838200" y="1951129"/>
            <a:ext cx="10515600" cy="4351338"/>
          </a:xfrm>
        </p:spPr>
        <p:txBody>
          <a:bodyPr>
            <a:normAutofit fontScale="97500"/>
          </a:bodyPr>
          <a:lstStyle/>
          <a:p>
            <a:pPr marL="0" indent="0" algn="ctr">
              <a:buNone/>
            </a:pPr>
            <a:r>
              <a:rPr lang="en-US" sz="3200" b="1" dirty="0"/>
              <a:t>First Place Edward W. Carney Trainee Award</a:t>
            </a:r>
          </a:p>
          <a:p>
            <a:pPr marL="0" indent="0">
              <a:buNone/>
            </a:pPr>
            <a:endParaRPr lang="en-US" sz="3200" dirty="0"/>
          </a:p>
          <a:p>
            <a:pPr marL="0" indent="0" algn="ctr">
              <a:buNone/>
            </a:pPr>
            <a:r>
              <a:rPr lang="en-US" sz="3200" dirty="0" err="1"/>
              <a:t>Elana</a:t>
            </a:r>
            <a:r>
              <a:rPr lang="en-US" sz="3200" dirty="0"/>
              <a:t> Elkin (Loch-Caruso group; $1100) </a:t>
            </a:r>
          </a:p>
          <a:p>
            <a:pPr marL="0" indent="0" algn="ctr">
              <a:buNone/>
            </a:pPr>
            <a:endParaRPr lang="en-US" sz="3200" dirty="0"/>
          </a:p>
          <a:p>
            <a:pPr marL="0" indent="0" algn="ctr">
              <a:buNone/>
            </a:pPr>
            <a:r>
              <a:rPr lang="en-US" sz="3200" dirty="0"/>
              <a:t>Postdoctoral Fellow</a:t>
            </a:r>
          </a:p>
          <a:p>
            <a:pPr marL="0" indent="0" algn="ctr">
              <a:buNone/>
            </a:pPr>
            <a:r>
              <a:rPr lang="en-US" sz="3200" dirty="0"/>
              <a:t>University of Michigan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2D8E854-ACE9-924A-8B95-3B8A021021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566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57"/>
    </mc:Choice>
    <mc:Fallback xmlns="">
      <p:transition spd="slow" advTm="189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429000"/>
            <a:ext cx="10515600" cy="786574"/>
          </a:xfrm>
        </p:spPr>
        <p:txBody>
          <a:bodyPr>
            <a:noAutofit/>
          </a:bodyPr>
          <a:lstStyle/>
          <a:p>
            <a:pPr algn="ctr"/>
            <a:r>
              <a:rPr lang="en-US" sz="3100" b="1" dirty="0"/>
              <a:t>Society for Birth Defects Research and Prevention </a:t>
            </a:r>
            <a:br>
              <a:rPr lang="en-US" sz="3100" b="1" dirty="0"/>
            </a:br>
            <a:r>
              <a:rPr lang="en-US" sz="3100" dirty="0"/>
              <a:t>(formerly known as Teratology Society)</a:t>
            </a:r>
            <a:br>
              <a:rPr lang="en-US" sz="3100" dirty="0"/>
            </a:br>
            <a:r>
              <a:rPr lang="en-US" sz="3100" dirty="0"/>
              <a:t> Annual Meeting Notice</a:t>
            </a:r>
            <a:br>
              <a:rPr lang="en-US" sz="3100" dirty="0"/>
            </a:br>
            <a:br>
              <a:rPr lang="en-US" sz="3100" dirty="0"/>
            </a:br>
            <a:br>
              <a:rPr lang="en-US" sz="3100" dirty="0"/>
            </a:br>
            <a:r>
              <a:rPr lang="en-US" sz="3100" dirty="0"/>
              <a:t>Dr. Chris Curran, </a:t>
            </a:r>
            <a:br>
              <a:rPr lang="en-US" sz="3100" dirty="0"/>
            </a:br>
            <a:r>
              <a:rPr lang="en-US" sz="3100" dirty="0"/>
              <a:t>President, Society for Birth Defects Research and Prevention</a:t>
            </a:r>
            <a:br>
              <a:rPr lang="en-US" sz="3100" dirty="0"/>
            </a:br>
            <a:br>
              <a:rPr lang="en-US" sz="3100" dirty="0"/>
            </a:br>
            <a:endParaRPr lang="en-US" sz="3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Text Placeholder 4"/>
          <p:cNvSpPr txBox="1">
            <a:spLocks/>
          </p:cNvSpPr>
          <p:nvPr/>
        </p:nvSpPr>
        <p:spPr>
          <a:xfrm>
            <a:off x="1054787" y="3815773"/>
            <a:ext cx="10396728" cy="2212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10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2A04689-0043-0349-AC92-20B6F01198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70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61"/>
    </mc:Choice>
    <mc:Fallback xmlns="">
      <p:transition spd="slow" advTm="179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2B56085-7A2E-9640-9A89-B9ACD5EBF4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695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37"/>
    </mc:Choice>
    <mc:Fallback xmlns="">
      <p:transition spd="slow" advTm="207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579120" y="3136775"/>
            <a:ext cx="10515600" cy="7865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100" dirty="0">
              <a:latin typeface="+mn-lt"/>
            </a:endParaRPr>
          </a:p>
          <a:p>
            <a:pPr algn="ctr"/>
            <a:endParaRPr lang="en-US" sz="3100" dirty="0">
              <a:latin typeface="+mn-lt"/>
            </a:endParaRPr>
          </a:p>
        </p:txBody>
      </p:sp>
      <p:sp>
        <p:nvSpPr>
          <p:cNvPr id="5" name="Text Placeholder 4"/>
          <p:cNvSpPr txBox="1">
            <a:spLocks/>
          </p:cNvSpPr>
          <p:nvPr/>
        </p:nvSpPr>
        <p:spPr>
          <a:xfrm>
            <a:off x="1216152" y="3923349"/>
            <a:ext cx="10396728" cy="2212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/>
            <a:endParaRPr lang="en-US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A55EDAB4-72EE-CA4F-A7B1-20B89EC991D8}"/>
              </a:ext>
            </a:extLst>
          </p:cNvPr>
          <p:cNvSpPr txBox="1">
            <a:spLocks/>
          </p:cNvSpPr>
          <p:nvPr/>
        </p:nvSpPr>
        <p:spPr>
          <a:xfrm>
            <a:off x="838200" y="3530062"/>
            <a:ext cx="10515600" cy="7865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100" b="1" dirty="0"/>
              <a:t>Post Doctoral Assembly Update</a:t>
            </a:r>
          </a:p>
          <a:p>
            <a:pPr algn="ctr"/>
            <a:endParaRPr lang="en-US" sz="3100" b="1" dirty="0"/>
          </a:p>
          <a:p>
            <a:pPr algn="ctr"/>
            <a:r>
              <a:rPr lang="en-US" sz="3100" dirty="0" err="1"/>
              <a:t>AtLee</a:t>
            </a:r>
            <a:r>
              <a:rPr lang="en-US" sz="3100" dirty="0"/>
              <a:t> Watson, PhD, National Toxicology Program</a:t>
            </a:r>
          </a:p>
          <a:p>
            <a:pPr algn="ctr"/>
            <a:endParaRPr lang="en-US" sz="3100" dirty="0"/>
          </a:p>
          <a:p>
            <a:pPr algn="ctr"/>
            <a:r>
              <a:rPr lang="en-US" sz="3100" dirty="0"/>
              <a:t>RDTSS Postdoctoral Representative</a:t>
            </a:r>
          </a:p>
          <a:p>
            <a:pPr algn="ctr"/>
            <a:endParaRPr lang="en-US" sz="3100" dirty="0"/>
          </a:p>
          <a:p>
            <a:pPr algn="ctr"/>
            <a:endParaRPr lang="en-US" sz="310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57E080B-D81E-424A-894A-06343EB732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62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68"/>
    </mc:Choice>
    <mc:Fallback xmlns="">
      <p:transition spd="slow" advTm="90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5B66E-45FD-434F-9B7C-AB3877E25A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265" y="1825625"/>
            <a:ext cx="10989425" cy="435133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400" dirty="0"/>
              <a:t>Notable opportunities offered by SOT and the Post Doctoral Assembly</a:t>
            </a:r>
          </a:p>
          <a:p>
            <a:pPr lvl="1">
              <a:spcAft>
                <a:spcPts val="600"/>
              </a:spcAft>
            </a:pPr>
            <a:r>
              <a:rPr lang="en-US" sz="2000" dirty="0"/>
              <a:t>SOT Mentor Match</a:t>
            </a:r>
          </a:p>
          <a:p>
            <a:pPr lvl="1">
              <a:spcAft>
                <a:spcPts val="600"/>
              </a:spcAft>
            </a:pPr>
            <a:r>
              <a:rPr lang="en-US" sz="2000" dirty="0"/>
              <a:t>SOT Job Bank</a:t>
            </a:r>
          </a:p>
          <a:p>
            <a:pPr lvl="1">
              <a:spcAft>
                <a:spcPts val="600"/>
              </a:spcAft>
            </a:pPr>
            <a:r>
              <a:rPr lang="en-US" sz="2000" dirty="0"/>
              <a:t>Year-round career development webinars</a:t>
            </a:r>
          </a:p>
          <a:p>
            <a:pPr lvl="1">
              <a:spcAft>
                <a:spcPts val="600"/>
              </a:spcAft>
            </a:pPr>
            <a:r>
              <a:rPr lang="en-US" sz="2000" dirty="0"/>
              <a:t>SOT Continuing Education Courses Online “</a:t>
            </a:r>
            <a:r>
              <a:rPr lang="en-US" sz="2000" dirty="0" err="1"/>
              <a:t>CEd</a:t>
            </a:r>
            <a:r>
              <a:rPr lang="en-US" sz="2000" dirty="0"/>
              <a:t>-Tox” –  FREE for trainees! </a:t>
            </a:r>
            <a:r>
              <a:rPr lang="en-US" sz="1600" dirty="0">
                <a:hlinkClick r:id="rId4"/>
              </a:rPr>
              <a:t>https://www.toxicology.org/education/ce/onlineCourses.asp</a:t>
            </a:r>
            <a:endParaRPr lang="en-US" sz="2400" dirty="0"/>
          </a:p>
          <a:p>
            <a:pPr marL="0" indent="0">
              <a:spcAft>
                <a:spcPts val="600"/>
              </a:spcAft>
              <a:buNone/>
            </a:pPr>
            <a:endParaRPr lang="en-US" sz="2400" dirty="0"/>
          </a:p>
          <a:p>
            <a:pPr>
              <a:spcAft>
                <a:spcPts val="600"/>
              </a:spcAft>
            </a:pPr>
            <a:r>
              <a:rPr lang="en-US" sz="2400" dirty="0"/>
              <a:t>Have an idea for a scientific session? Not sure how to develop/submit?</a:t>
            </a:r>
          </a:p>
          <a:p>
            <a:pPr lvl="1">
              <a:spcAft>
                <a:spcPts val="600"/>
              </a:spcAft>
            </a:pPr>
            <a:r>
              <a:rPr lang="en-US" sz="2000" dirty="0"/>
              <a:t>SOT Council piloting a mentor program matching trainees with experienced members</a:t>
            </a:r>
          </a:p>
          <a:p>
            <a:pPr lvl="1">
              <a:spcAft>
                <a:spcPts val="600"/>
              </a:spcAft>
            </a:pPr>
            <a:r>
              <a:rPr lang="en-US" sz="2000" dirty="0"/>
              <a:t>Contact Cynthia Rider (</a:t>
            </a:r>
            <a:r>
              <a:rPr lang="en-US" sz="2000" dirty="0">
                <a:hlinkClick r:id="rId5"/>
              </a:rPr>
              <a:t>cynthia.rider@nih.gov</a:t>
            </a:r>
            <a:r>
              <a:rPr lang="en-US" sz="2000" dirty="0"/>
              <a:t>) with your name, contact info, and topic area</a:t>
            </a:r>
          </a:p>
          <a:p>
            <a:pPr lvl="1"/>
            <a:endParaRPr lang="en-US" sz="20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D83952A-8861-8243-9D12-5875E6407A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34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140"/>
    </mc:Choice>
    <mc:Fallback xmlns="">
      <p:transition spd="slow" advTm="631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6495</TotalTime>
  <Words>908</Words>
  <Application>Microsoft Office PowerPoint</Application>
  <PresentationFormat>Widescreen</PresentationFormat>
  <Paragraphs>157</Paragraphs>
  <Slides>17</Slides>
  <Notes>2</Notes>
  <HiddenSlides>0</HiddenSlides>
  <MMClips>17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Berlin Sans FB Demi</vt:lpstr>
      <vt:lpstr>Calibri</vt:lpstr>
      <vt:lpstr>Calibri Light</vt:lpstr>
      <vt:lpstr>Office Theme</vt:lpstr>
      <vt:lpstr>1_Office Theme</vt:lpstr>
      <vt:lpstr>PowerPoint Presentation</vt:lpstr>
      <vt:lpstr>PowerPoint Presentation</vt:lpstr>
      <vt:lpstr>Edward W. Carney Trainee Awards</vt:lpstr>
      <vt:lpstr>PowerPoint Presentation</vt:lpstr>
      <vt:lpstr>PowerPoint Presentation</vt:lpstr>
      <vt:lpstr>Society for Birth Defects Research and Prevention  (formerly known as Teratology Society)  Annual Meeting Notice   Dr. Chris Curran,  President, Society for Birth Defects Research and Prevention  </vt:lpstr>
      <vt:lpstr>PowerPoint Presentation</vt:lpstr>
      <vt:lpstr>PowerPoint Presentation</vt:lpstr>
      <vt:lpstr>PowerPoint Presentation</vt:lpstr>
      <vt:lpstr>PowerPoint Presentation</vt:lpstr>
      <vt:lpstr>RDTSS 2020 Program Outcome</vt:lpstr>
      <vt:lpstr>It’s our Favorite Time of Year: SOT Proposal Time!</vt:lpstr>
      <vt:lpstr>Timelines</vt:lpstr>
      <vt:lpstr>PowerPoint Presentation</vt:lpstr>
      <vt:lpstr>PowerPoint Presentation</vt:lpstr>
      <vt:lpstr>PowerPoint Presentation</vt:lpstr>
      <vt:lpstr>PowerPoint Presentation</vt:lpstr>
    </vt:vector>
  </TitlesOfParts>
  <Company>Bristol-Myers Squibb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Thompson, Kary</dc:creator>
  <cp:lastModifiedBy>Rosalie Duvic</cp:lastModifiedBy>
  <cp:revision>127</cp:revision>
  <cp:lastPrinted>2020-02-17T16:41:12Z</cp:lastPrinted>
  <dcterms:created xsi:type="dcterms:W3CDTF">2018-03-02T15:00:00Z</dcterms:created>
  <dcterms:modified xsi:type="dcterms:W3CDTF">2020-04-07T12:26:00Z</dcterms:modified>
</cp:coreProperties>
</file>