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1" r:id="rId2"/>
    <p:sldId id="317" r:id="rId3"/>
    <p:sldId id="321" r:id="rId4"/>
    <p:sldId id="322" r:id="rId5"/>
    <p:sldId id="302" r:id="rId6"/>
    <p:sldId id="303" r:id="rId7"/>
    <p:sldId id="304" r:id="rId8"/>
    <p:sldId id="305" r:id="rId9"/>
    <p:sldId id="306" r:id="rId10"/>
    <p:sldId id="307" r:id="rId11"/>
    <p:sldId id="308" r:id="rId12"/>
    <p:sldId id="290" r:id="rId13"/>
    <p:sldId id="279" r:id="rId14"/>
    <p:sldId id="299" r:id="rId15"/>
    <p:sldId id="280" r:id="rId16"/>
    <p:sldId id="281" r:id="rId17"/>
    <p:sldId id="282"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77046" autoAdjust="0"/>
  </p:normalViewPr>
  <p:slideViewPr>
    <p:cSldViewPr snapToGrid="0">
      <p:cViewPr varScale="1">
        <p:scale>
          <a:sx n="128" d="100"/>
          <a:sy n="128" d="100"/>
        </p:scale>
        <p:origin x="200" y="24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4E9AB-2C8E-4D45-8197-7221D52F88F3}" type="datetimeFigureOut">
              <a:rPr lang="en-US" smtClean="0"/>
              <a:t>4/7/2020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58E1E-52B1-4843-A730-5B0CF6C70F16}" type="slidenum">
              <a:rPr lang="en-US" smtClean="0"/>
              <a:t>‹#›</a:t>
            </a:fld>
            <a:endParaRPr lang="en-US"/>
          </a:p>
        </p:txBody>
      </p:sp>
    </p:spTree>
    <p:extLst>
      <p:ext uri="{BB962C8B-B14F-4D97-AF65-F5344CB8AC3E}">
        <p14:creationId xmlns:p14="http://schemas.microsoft.com/office/powerpoint/2010/main" val="2719595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rgbClr val="7030A0"/>
                </a:solidFill>
              </a:rPr>
              <a:t>Reproductive and Developmental Toxicology Specialty Section Mid-Career Research Award</a:t>
            </a:r>
            <a:endParaRPr lang="en-US" sz="1400" dirty="0">
              <a:solidFill>
                <a:srgbClr val="7030A0"/>
              </a:solidFill>
            </a:endParaRPr>
          </a:p>
          <a:p>
            <a:r>
              <a:rPr lang="en-US" dirty="0"/>
              <a:t>This award recognizes an active, regular member of the Reproductive and Developmental Toxicology Specialty Section for outstanding research and scientific contribution achieved as an independent investigator (completed since graduate and/or postdoctoral training). The criteria for the award are originality, discovery, and excellence in the field of Reproductive and Developmental Toxicology as evidenced by peer-reviewed manuscripts in journals of high caliber, teaching, mentorship, contributions to regulatory DART practice/guidelines, and/or other commensurate evidence of expertise in the field. Individuals working in academia, government, and industry will be equally eligible to compete for this award. Candidates must be between at least eight years and no more than twenty years from the date of their last formal training.</a:t>
            </a:r>
          </a:p>
          <a:p>
            <a:pPr marL="0" indent="0">
              <a:buNone/>
            </a:pPr>
            <a:r>
              <a:rPr lang="en-US" dirty="0"/>
              <a:t> </a:t>
            </a:r>
          </a:p>
          <a:p>
            <a:r>
              <a:rPr lang="en-US" i="1" u="sng" dirty="0"/>
              <a:t>Nomination procedure</a:t>
            </a:r>
            <a:r>
              <a:rPr lang="en-US" dirty="0"/>
              <a:t>:  The letter of nomination should be accompanied by two supporting letters from other individuals which emphasize the independent research achievements of the nominee since completion of training. The Reproductive and Developmental Toxicology Specialty Section awards committee will consider the significance of the issues under investigation, the breadth and depth of the analyses performed, and the level of originality manifested in the publications of this work. The award will be presented at the Reproductive and Developmental Toxicology Specialty Section reception at the Society of Toxicology annual meeting. </a:t>
            </a:r>
          </a:p>
          <a:p>
            <a:endParaRPr lang="en-US" dirty="0"/>
          </a:p>
        </p:txBody>
      </p:sp>
      <p:sp>
        <p:nvSpPr>
          <p:cNvPr id="4" name="Slide Number Placeholder 3"/>
          <p:cNvSpPr>
            <a:spLocks noGrp="1"/>
          </p:cNvSpPr>
          <p:nvPr>
            <p:ph type="sldNum" sz="quarter" idx="10"/>
          </p:nvPr>
        </p:nvSpPr>
        <p:spPr/>
        <p:txBody>
          <a:bodyPr/>
          <a:lstStyle/>
          <a:p>
            <a:fld id="{8EC58E1E-52B1-4843-A730-5B0CF6C70F16}" type="slidenum">
              <a:rPr lang="en-US" smtClean="0"/>
              <a:t>1</a:t>
            </a:fld>
            <a:endParaRPr lang="en-US"/>
          </a:p>
        </p:txBody>
      </p:sp>
    </p:spTree>
    <p:extLst>
      <p:ext uri="{BB962C8B-B14F-4D97-AF65-F5344CB8AC3E}">
        <p14:creationId xmlns:p14="http://schemas.microsoft.com/office/powerpoint/2010/main" val="331612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rgbClr val="7030A0"/>
                </a:solidFill>
              </a:rPr>
              <a:t>Reproductive and Developmental Toxicology Specialty Section Mid-Career Research Award</a:t>
            </a:r>
            <a:endParaRPr lang="en-US" sz="1400" dirty="0">
              <a:solidFill>
                <a:srgbClr val="7030A0"/>
              </a:solidFill>
            </a:endParaRPr>
          </a:p>
          <a:p>
            <a:r>
              <a:rPr lang="en-US" dirty="0"/>
              <a:t>This award recognizes an active, regular member of the Reproductive and Developmental Toxicology Specialty Section for outstanding research and scientific contribution achieved as an independent investigator (completed since graduate and/or postdoctoral training). The criteria for the award are originality, discovery, and excellence in the field of Reproductive and Developmental Toxicology as evidenced by peer-reviewed manuscripts in journals of high caliber, teaching, mentorship, contributions to regulatory DART practice/guidelines, and/or other commensurate evidence of expertise in the field. Individuals working in academia, government, and industry will be equally eligible to compete for this award. Candidates must be between at least eight years and no more than twenty years from the date of their last formal training.</a:t>
            </a:r>
          </a:p>
          <a:p>
            <a:pPr marL="0" indent="0">
              <a:buNone/>
            </a:pPr>
            <a:r>
              <a:rPr lang="en-US" dirty="0"/>
              <a:t> </a:t>
            </a:r>
          </a:p>
          <a:p>
            <a:r>
              <a:rPr lang="en-US" i="1" u="sng" dirty="0"/>
              <a:t>Nomination procedure</a:t>
            </a:r>
            <a:r>
              <a:rPr lang="en-US" dirty="0"/>
              <a:t>:  The letter of nomination should be accompanied by two supporting letters from other individuals which emphasize the independent research achievements of the nominee since completion of training. The Reproductive and Developmental Toxicology Specialty Section awards committee will consider the significance of the issues under investigation, the breadth and depth of the analyses performed, and the level of originality manifested in the publications of this work. The award will be presented at the Reproductive and Developmental Toxicology Specialty Section reception at the Society of Toxicology annual meeting. </a:t>
            </a:r>
          </a:p>
          <a:p>
            <a:endParaRPr lang="en-US" dirty="0"/>
          </a:p>
        </p:txBody>
      </p:sp>
      <p:sp>
        <p:nvSpPr>
          <p:cNvPr id="4" name="Slide Number Placeholder 3"/>
          <p:cNvSpPr>
            <a:spLocks noGrp="1"/>
          </p:cNvSpPr>
          <p:nvPr>
            <p:ph type="sldNum" sz="quarter" idx="10"/>
          </p:nvPr>
        </p:nvSpPr>
        <p:spPr/>
        <p:txBody>
          <a:bodyPr/>
          <a:lstStyle/>
          <a:p>
            <a:fld id="{8EC58E1E-52B1-4843-A730-5B0CF6C70F16}" type="slidenum">
              <a:rPr lang="en-US" smtClean="0"/>
              <a:t>3</a:t>
            </a:fld>
            <a:endParaRPr lang="en-US"/>
          </a:p>
        </p:txBody>
      </p:sp>
    </p:spTree>
    <p:extLst>
      <p:ext uri="{BB962C8B-B14F-4D97-AF65-F5344CB8AC3E}">
        <p14:creationId xmlns:p14="http://schemas.microsoft.com/office/powerpoint/2010/main" val="234811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Papers published during the previous calendar year in Toxicological Sciences. Publication date is defined as the date the paper appears in the print form of Toxicological Sciences. Papers in the areas of reproductive or developmental toxicology are automatically eligible. Publication under the “Reproductive and Developmental Toxicology” table of contents subheading is not required. At least one author must be a member of RDTSS.</a:t>
            </a:r>
          </a:p>
        </p:txBody>
      </p:sp>
      <p:sp>
        <p:nvSpPr>
          <p:cNvPr id="4" name="Slide Number Placeholder 3"/>
          <p:cNvSpPr>
            <a:spLocks noGrp="1"/>
          </p:cNvSpPr>
          <p:nvPr>
            <p:ph type="sldNum" sz="quarter" idx="5"/>
          </p:nvPr>
        </p:nvSpPr>
        <p:spPr/>
        <p:txBody>
          <a:bodyPr/>
          <a:lstStyle/>
          <a:p>
            <a:fld id="{8EC58E1E-52B1-4843-A730-5B0CF6C70F16}" type="slidenum">
              <a:rPr lang="en-US" smtClean="0"/>
              <a:t>6</a:t>
            </a:fld>
            <a:endParaRPr lang="en-US"/>
          </a:p>
        </p:txBody>
      </p:sp>
    </p:spTree>
    <p:extLst>
      <p:ext uri="{BB962C8B-B14F-4D97-AF65-F5344CB8AC3E}">
        <p14:creationId xmlns:p14="http://schemas.microsoft.com/office/powerpoint/2010/main" val="339121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8E1E-52B1-4843-A730-5B0CF6C70F16}" type="slidenum">
              <a:rPr lang="en-US" smtClean="0"/>
              <a:t>8</a:t>
            </a:fld>
            <a:endParaRPr lang="en-US"/>
          </a:p>
        </p:txBody>
      </p:sp>
    </p:spTree>
    <p:extLst>
      <p:ext uri="{BB962C8B-B14F-4D97-AF65-F5344CB8AC3E}">
        <p14:creationId xmlns:p14="http://schemas.microsoft.com/office/powerpoint/2010/main" val="301691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Atlee Watson (1)</a:t>
            </a:r>
            <a:r>
              <a:rPr lang="en-US" b="0" dirty="0"/>
              <a:t> </a:t>
            </a:r>
            <a:r>
              <a:rPr lang="en-US" sz="1200" b="0" i="0" u="none" strike="noStrike" kern="1200" dirty="0">
                <a:solidFill>
                  <a:schemeClr val="tx1"/>
                </a:solidFill>
                <a:effectLst/>
                <a:latin typeface="+mn-lt"/>
                <a:ea typeface="+mn-ea"/>
                <a:cs typeface="+mn-cs"/>
              </a:rPr>
              <a:t>Katie Chiang (2)</a:t>
            </a:r>
            <a:r>
              <a:rPr lang="en-US" b="0" dirty="0"/>
              <a:t> </a:t>
            </a:r>
            <a:r>
              <a:rPr lang="en-US" sz="1200" b="0" i="0" u="none" strike="noStrike" kern="1200" dirty="0">
                <a:solidFill>
                  <a:schemeClr val="tx1"/>
                </a:solidFill>
                <a:effectLst/>
                <a:latin typeface="+mn-lt"/>
                <a:ea typeface="+mn-ea"/>
                <a:cs typeface="+mn-cs"/>
              </a:rPr>
              <a:t>Pragati Coder (3)</a:t>
            </a:r>
            <a:r>
              <a:rPr lang="en-US" b="0" dirty="0"/>
              <a:t> </a:t>
            </a:r>
            <a:r>
              <a:rPr lang="en-US" sz="1200" b="0" i="0" u="none" strike="noStrike" kern="1200" dirty="0">
                <a:solidFill>
                  <a:schemeClr val="tx1"/>
                </a:solidFill>
                <a:effectLst/>
                <a:latin typeface="+mn-lt"/>
                <a:ea typeface="+mn-ea"/>
                <a:cs typeface="+mn-cs"/>
              </a:rPr>
              <a:t>Sue Fenton (4)</a:t>
            </a:r>
            <a:r>
              <a:rPr lang="en-US" b="0" dirty="0"/>
              <a:t> </a:t>
            </a:r>
            <a:r>
              <a:rPr lang="en-US" sz="1200" b="0" i="0" u="none" strike="noStrike" kern="1200" dirty="0">
                <a:solidFill>
                  <a:schemeClr val="tx1"/>
                </a:solidFill>
                <a:effectLst/>
                <a:latin typeface="+mn-lt"/>
                <a:ea typeface="+mn-ea"/>
                <a:cs typeface="+mn-cs"/>
              </a:rPr>
              <a:t>Mary Hixon (5)</a:t>
            </a:r>
            <a:r>
              <a:rPr lang="en-US" b="0" dirty="0"/>
              <a:t> </a:t>
            </a:r>
            <a:r>
              <a:rPr lang="en-US" sz="1200" b="0" i="0" u="none" strike="noStrike" kern="1200" dirty="0">
                <a:solidFill>
                  <a:schemeClr val="tx1"/>
                </a:solidFill>
                <a:effectLst/>
                <a:latin typeface="+mn-lt"/>
                <a:ea typeface="+mn-ea"/>
                <a:cs typeface="+mn-cs"/>
              </a:rPr>
              <a:t>Bethany Hannas (6)</a:t>
            </a:r>
            <a:r>
              <a:rPr lang="en-US" b="0" dirty="0"/>
              <a:t> </a:t>
            </a:r>
            <a:r>
              <a:rPr lang="en-US" sz="1200" b="0" i="0" u="none" strike="noStrike" kern="1200" dirty="0">
                <a:solidFill>
                  <a:schemeClr val="tx1"/>
                </a:solidFill>
                <a:effectLst/>
                <a:latin typeface="+mn-lt"/>
                <a:ea typeface="+mn-ea"/>
                <a:cs typeface="+mn-cs"/>
              </a:rPr>
              <a:t>Alan Hoberman (7)</a:t>
            </a:r>
            <a:r>
              <a:rPr lang="en-US" b="0" dirty="0"/>
              <a:t> </a:t>
            </a:r>
            <a:r>
              <a:rPr lang="en-US" sz="1200" b="0" i="0" u="none" strike="noStrike" kern="1200" dirty="0">
                <a:solidFill>
                  <a:schemeClr val="tx1"/>
                </a:solidFill>
                <a:effectLst/>
                <a:latin typeface="+mn-lt"/>
                <a:ea typeface="+mn-ea"/>
                <a:cs typeface="+mn-cs"/>
              </a:rPr>
              <a:t>Dan Spade (8)</a:t>
            </a:r>
            <a:r>
              <a:rPr lang="en-US" b="0" dirty="0"/>
              <a:t> </a:t>
            </a:r>
            <a:r>
              <a:rPr lang="en-US" sz="1200" b="0" i="0" u="none" strike="noStrike" kern="1200" dirty="0">
                <a:solidFill>
                  <a:schemeClr val="tx1"/>
                </a:solidFill>
                <a:effectLst/>
                <a:latin typeface="+mn-lt"/>
                <a:ea typeface="+mn-ea"/>
                <a:cs typeface="+mn-cs"/>
              </a:rPr>
              <a:t>Linda Roberts (9)</a:t>
            </a:r>
            <a:r>
              <a:rPr lang="en-US" b="0" dirty="0"/>
              <a:t> </a:t>
            </a:r>
            <a:r>
              <a:rPr lang="en-US" sz="1200" b="0" i="0" u="none" strike="noStrike" kern="1200" dirty="0">
                <a:solidFill>
                  <a:schemeClr val="tx1"/>
                </a:solidFill>
                <a:effectLst/>
                <a:latin typeface="+mn-lt"/>
                <a:ea typeface="+mn-ea"/>
                <a:cs typeface="+mn-cs"/>
              </a:rPr>
              <a:t>Caren Villano (10)</a:t>
            </a:r>
            <a:r>
              <a:rPr lang="en-US" b="0" dirty="0"/>
              <a:t> </a:t>
            </a:r>
            <a:r>
              <a:rPr lang="en-US" sz="1200" b="0" i="0" u="none" strike="noStrike" kern="1200" dirty="0">
                <a:solidFill>
                  <a:schemeClr val="tx1"/>
                </a:solidFill>
                <a:effectLst/>
                <a:latin typeface="+mn-lt"/>
                <a:ea typeface="+mn-ea"/>
                <a:cs typeface="+mn-cs"/>
              </a:rPr>
              <a:t>Curt Grace (11)</a:t>
            </a:r>
            <a:r>
              <a:rPr lang="en-US" b="0" dirty="0"/>
              <a:t> </a:t>
            </a:r>
            <a:r>
              <a:rPr lang="en-US" sz="1200" b="0" i="0" u="none" strike="noStrike" kern="1200" dirty="0">
                <a:solidFill>
                  <a:schemeClr val="tx1"/>
                </a:solidFill>
                <a:effectLst/>
                <a:latin typeface="+mn-lt"/>
                <a:ea typeface="+mn-ea"/>
                <a:cs typeface="+mn-cs"/>
              </a:rPr>
              <a:t>Amy Williams (12)</a:t>
            </a:r>
            <a:r>
              <a:rPr lang="en-US" b="0" dirty="0"/>
              <a:t> </a:t>
            </a:r>
            <a:r>
              <a:rPr lang="en-US" sz="1200" b="0" i="0" u="none" strike="noStrike" kern="1200" dirty="0">
                <a:solidFill>
                  <a:schemeClr val="tx1"/>
                </a:solidFill>
                <a:effectLst/>
                <a:latin typeface="+mn-lt"/>
                <a:ea typeface="+mn-ea"/>
                <a:cs typeface="+mn-cs"/>
              </a:rPr>
              <a:t>Jeff Moffit (13)</a:t>
            </a:r>
            <a:r>
              <a:rPr lang="en-US" b="0" dirty="0"/>
              <a:t> </a:t>
            </a:r>
            <a:r>
              <a:rPr lang="en-US" sz="1200" b="0" i="0" u="none" strike="noStrike" kern="1200" dirty="0">
                <a:solidFill>
                  <a:schemeClr val="tx1"/>
                </a:solidFill>
                <a:effectLst/>
                <a:latin typeface="+mn-lt"/>
                <a:ea typeface="+mn-ea"/>
                <a:cs typeface="+mn-cs"/>
              </a:rPr>
              <a:t>Eve Mylchreest (14)</a:t>
            </a:r>
            <a:r>
              <a:rPr lang="en-US" b="0" dirty="0"/>
              <a:t> </a:t>
            </a:r>
            <a:r>
              <a:rPr lang="en-US" sz="1200" b="0" i="0" u="none" strike="noStrike" kern="1200" dirty="0">
                <a:solidFill>
                  <a:schemeClr val="tx1"/>
                </a:solidFill>
                <a:effectLst/>
                <a:latin typeface="+mn-lt"/>
                <a:ea typeface="+mn-ea"/>
                <a:cs typeface="+mn-cs"/>
              </a:rPr>
              <a:t>Kary Thompson (15)</a:t>
            </a:r>
            <a:r>
              <a:rPr lang="en-US" b="0" dirty="0"/>
              <a:t> </a:t>
            </a:r>
            <a:r>
              <a:rPr lang="en-US" sz="1200" b="0" i="0" u="none" strike="noStrike" kern="1200" dirty="0">
                <a:solidFill>
                  <a:schemeClr val="tx1"/>
                </a:solidFill>
                <a:effectLst/>
                <a:latin typeface="+mn-lt"/>
                <a:ea typeface="+mn-ea"/>
                <a:cs typeface="+mn-cs"/>
              </a:rPr>
              <a:t>Don Stump (16)</a:t>
            </a:r>
            <a:r>
              <a:rPr lang="en-US" b="0" dirty="0"/>
              <a:t> </a:t>
            </a:r>
            <a:r>
              <a:rPr lang="en-US" sz="1200" b="0" i="0" u="none" strike="noStrike" kern="1200" dirty="0">
                <a:solidFill>
                  <a:schemeClr val="tx1"/>
                </a:solidFill>
                <a:effectLst/>
                <a:latin typeface="+mn-lt"/>
                <a:ea typeface="+mn-ea"/>
                <a:cs typeface="+mn-cs"/>
              </a:rPr>
              <a:t>Dinesh Stanislaus (17)</a:t>
            </a:r>
            <a:r>
              <a:rPr lang="en-US" b="0" dirty="0"/>
              <a:t> </a:t>
            </a:r>
            <a:r>
              <a:rPr lang="en-US" sz="1200" b="0" i="0" u="none" strike="noStrike" kern="1200" dirty="0">
                <a:solidFill>
                  <a:schemeClr val="tx1"/>
                </a:solidFill>
                <a:effectLst/>
                <a:latin typeface="+mn-lt"/>
                <a:ea typeface="+mn-ea"/>
                <a:cs typeface="+mn-cs"/>
              </a:rPr>
              <a:t>John Richburg (18)</a:t>
            </a:r>
            <a:r>
              <a:rPr lang="en-US" b="0" dirty="0"/>
              <a:t> </a:t>
            </a:r>
            <a:r>
              <a:rPr lang="en-US" sz="1200" b="0" i="0" u="none" strike="noStrike" kern="1200" dirty="0">
                <a:solidFill>
                  <a:schemeClr val="tx1"/>
                </a:solidFill>
                <a:effectLst/>
                <a:latin typeface="+mn-lt"/>
                <a:ea typeface="+mn-ea"/>
                <a:cs typeface="+mn-cs"/>
              </a:rPr>
              <a:t>Leah </a:t>
            </a:r>
            <a:r>
              <a:rPr lang="en-US" sz="1200" b="0" i="0" u="none" strike="noStrike" kern="1200" dirty="0" err="1">
                <a:solidFill>
                  <a:schemeClr val="tx1"/>
                </a:solidFill>
                <a:effectLst/>
                <a:latin typeface="+mn-lt"/>
                <a:ea typeface="+mn-ea"/>
                <a:cs typeface="+mn-cs"/>
              </a:rPr>
              <a:t>Zorilla</a:t>
            </a:r>
            <a:r>
              <a:rPr lang="en-US" sz="1200" b="0" i="0" u="none" strike="noStrike" kern="1200" dirty="0">
                <a:solidFill>
                  <a:schemeClr val="tx1"/>
                </a:solidFill>
                <a:effectLst/>
                <a:latin typeface="+mn-lt"/>
                <a:ea typeface="+mn-ea"/>
                <a:cs typeface="+mn-cs"/>
              </a:rPr>
              <a:t> (19)</a:t>
            </a:r>
            <a:r>
              <a:rPr lang="en-US" b="0" dirty="0"/>
              <a:t> </a:t>
            </a:r>
          </a:p>
        </p:txBody>
      </p:sp>
      <p:sp>
        <p:nvSpPr>
          <p:cNvPr id="4" name="Slide Number Placeholder 3"/>
          <p:cNvSpPr>
            <a:spLocks noGrp="1"/>
          </p:cNvSpPr>
          <p:nvPr>
            <p:ph type="sldNum" sz="quarter" idx="5"/>
          </p:nvPr>
        </p:nvSpPr>
        <p:spPr/>
        <p:txBody>
          <a:bodyPr/>
          <a:lstStyle/>
          <a:p>
            <a:fld id="{8EC58E1E-52B1-4843-A730-5B0CF6C70F16}" type="slidenum">
              <a:rPr lang="en-US" smtClean="0"/>
              <a:t>9</a:t>
            </a:fld>
            <a:endParaRPr lang="en-US"/>
          </a:p>
        </p:txBody>
      </p:sp>
    </p:spTree>
    <p:extLst>
      <p:ext uri="{BB962C8B-B14F-4D97-AF65-F5344CB8AC3E}">
        <p14:creationId xmlns:p14="http://schemas.microsoft.com/office/powerpoint/2010/main" val="120673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8E1E-52B1-4843-A730-5B0CF6C70F16}" type="slidenum">
              <a:rPr lang="en-US" smtClean="0"/>
              <a:t>10</a:t>
            </a:fld>
            <a:endParaRPr lang="en-US"/>
          </a:p>
        </p:txBody>
      </p:sp>
    </p:spTree>
    <p:extLst>
      <p:ext uri="{BB962C8B-B14F-4D97-AF65-F5344CB8AC3E}">
        <p14:creationId xmlns:p14="http://schemas.microsoft.com/office/powerpoint/2010/main" val="194400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8E1E-52B1-4843-A730-5B0CF6C70F16}" type="slidenum">
              <a:rPr lang="en-US" smtClean="0"/>
              <a:t>11</a:t>
            </a:fld>
            <a:endParaRPr lang="en-US"/>
          </a:p>
        </p:txBody>
      </p:sp>
    </p:spTree>
    <p:extLst>
      <p:ext uri="{BB962C8B-B14F-4D97-AF65-F5344CB8AC3E}">
        <p14:creationId xmlns:p14="http://schemas.microsoft.com/office/powerpoint/2010/main" val="2207745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8E1E-52B1-4843-A730-5B0CF6C70F16}" type="slidenum">
              <a:rPr lang="en-US" smtClean="0"/>
              <a:t>12</a:t>
            </a:fld>
            <a:endParaRPr lang="en-US"/>
          </a:p>
        </p:txBody>
      </p:sp>
    </p:spTree>
    <p:extLst>
      <p:ext uri="{BB962C8B-B14F-4D97-AF65-F5344CB8AC3E}">
        <p14:creationId xmlns:p14="http://schemas.microsoft.com/office/powerpoint/2010/main" val="305477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58E1E-52B1-4843-A730-5B0CF6C70F16}" type="slidenum">
              <a:rPr lang="en-US" smtClean="0"/>
              <a:t>13</a:t>
            </a:fld>
            <a:endParaRPr lang="en-US"/>
          </a:p>
        </p:txBody>
      </p:sp>
    </p:spTree>
    <p:extLst>
      <p:ext uri="{BB962C8B-B14F-4D97-AF65-F5344CB8AC3E}">
        <p14:creationId xmlns:p14="http://schemas.microsoft.com/office/powerpoint/2010/main" val="3894411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8064" y="1646238"/>
            <a:ext cx="5156034" cy="515603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spTree>
    <p:extLst>
      <p:ext uri="{BB962C8B-B14F-4D97-AF65-F5344CB8AC3E}">
        <p14:creationId xmlns:p14="http://schemas.microsoft.com/office/powerpoint/2010/main" val="1276579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8D266A-C8B9-4C5F-8E55-DEB96FC6DBF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310582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8D266A-C8B9-4C5F-8E55-DEB96FC6DBF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242754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44E5F4-3109-42FD-928E-49A41313BA74}"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734ED-5BE2-4EF8-A580-172B9283B669}" type="slidenum">
              <a:rPr lang="en-US" smtClean="0"/>
              <a:t>‹#›</a:t>
            </a:fld>
            <a:endParaRPr lang="en-US"/>
          </a:p>
        </p:txBody>
      </p:sp>
    </p:spTree>
    <p:extLst>
      <p:ext uri="{BB962C8B-B14F-4D97-AF65-F5344CB8AC3E}">
        <p14:creationId xmlns:p14="http://schemas.microsoft.com/office/powerpoint/2010/main" val="500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8D266A-C8B9-4C5F-8E55-DEB96FC6DBF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574F5-326B-41F8-8FBF-AC5226786F7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spTree>
    <p:extLst>
      <p:ext uri="{BB962C8B-B14F-4D97-AF65-F5344CB8AC3E}">
        <p14:creationId xmlns:p14="http://schemas.microsoft.com/office/powerpoint/2010/main" val="180455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D266A-C8B9-4C5F-8E55-DEB96FC6DBF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574F5-326B-41F8-8FBF-AC5226786F7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spTree>
    <p:extLst>
      <p:ext uri="{BB962C8B-B14F-4D97-AF65-F5344CB8AC3E}">
        <p14:creationId xmlns:p14="http://schemas.microsoft.com/office/powerpoint/2010/main" val="266423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8D266A-C8B9-4C5F-8E55-DEB96FC6DBF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30039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8D266A-C8B9-4C5F-8E55-DEB96FC6DBF9}"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3367172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D266A-C8B9-4C5F-8E55-DEB96FC6DBF9}"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309638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D266A-C8B9-4C5F-8E55-DEB96FC6DBF9}"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261187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8D266A-C8B9-4C5F-8E55-DEB96FC6DBF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310759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8D266A-C8B9-4C5F-8E55-DEB96FC6DBF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574F5-326B-41F8-8FBF-AC5226786F78}" type="slidenum">
              <a:rPr lang="en-US" smtClean="0"/>
              <a:t>‹#›</a:t>
            </a:fld>
            <a:endParaRPr lang="en-US"/>
          </a:p>
        </p:txBody>
      </p:sp>
    </p:spTree>
    <p:extLst>
      <p:ext uri="{BB962C8B-B14F-4D97-AF65-F5344CB8AC3E}">
        <p14:creationId xmlns:p14="http://schemas.microsoft.com/office/powerpoint/2010/main" val="323467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D266A-C8B9-4C5F-8E55-DEB96FC6DBF9}" type="datetimeFigureOut">
              <a:rPr lang="en-US" smtClean="0"/>
              <a:t>4/7/2020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574F5-326B-41F8-8FBF-AC5226786F78}" type="slidenum">
              <a:rPr lang="en-US" smtClean="0"/>
              <a:t>‹#›</a:t>
            </a:fld>
            <a:endParaRPr lang="en-US"/>
          </a:p>
        </p:txBody>
      </p:sp>
    </p:spTree>
    <p:extLst>
      <p:ext uri="{BB962C8B-B14F-4D97-AF65-F5344CB8AC3E}">
        <p14:creationId xmlns:p14="http://schemas.microsoft.com/office/powerpoint/2010/main" val="1892304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12.xml"/><Relationship Id="rId7" Type="http://schemas.openxmlformats.org/officeDocument/2006/relationships/hyperlink" Target="https://www.deviantart.com/ninahagn/art/Free-png-badge-3rd-place-529451036"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5.emf"/></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12.xml"/><Relationship Id="rId7" Type="http://schemas.openxmlformats.org/officeDocument/2006/relationships/hyperlink" Target="https://www.deviantart.com/ninahagn/art/Free-png-badge-1st-place-529450384"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12.xml"/><Relationship Id="rId7" Type="http://schemas.openxmlformats.org/officeDocument/2006/relationships/hyperlink" Target="https://www.deviantart.com/ninahagn/art/Free-png-badge-1st-place-529450384"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18" Type="http://schemas.openxmlformats.org/officeDocument/2006/relationships/image" Target="../media/image32.jpeg"/><Relationship Id="rId3" Type="http://schemas.openxmlformats.org/officeDocument/2006/relationships/audio" Target="../media/media13.m4a"/><Relationship Id="rId21" Type="http://schemas.openxmlformats.org/officeDocument/2006/relationships/image" Target="../media/image34.tiff"/><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 Type="http://schemas.microsoft.com/office/2007/relationships/media" Target="../media/media13.m4a"/><Relationship Id="rId16" Type="http://schemas.openxmlformats.org/officeDocument/2006/relationships/image" Target="../media/image30.jpg"/><Relationship Id="rId20" Type="http://schemas.openxmlformats.org/officeDocument/2006/relationships/image" Target="../media/image33.jpg"/><Relationship Id="rId1" Type="http://schemas.openxmlformats.org/officeDocument/2006/relationships/tags" Target="../tags/tag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notesSlide" Target="../notesSlides/notesSlide9.xml"/><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3.jpg"/><Relationship Id="rId14" Type="http://schemas.openxmlformats.org/officeDocument/2006/relationships/image" Target="../media/image28.jpg"/><Relationship Id="rId22"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36.tiff"/><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37.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0.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hyperlink" Target="http://evergreenleaf.blogspot.com/2013/04/my-first-blog-award-liebster.html" TargetMode="External"/><Relationship Id="rId3" Type="http://schemas.openxmlformats.org/officeDocument/2006/relationships/audio" Target="../media/media9.m4a"/><Relationship Id="rId7" Type="http://schemas.openxmlformats.org/officeDocument/2006/relationships/image" Target="../media/image13.jp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2.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30682" y="1863524"/>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RDTSS Awards</a:t>
            </a:r>
          </a:p>
        </p:txBody>
      </p:sp>
      <p:sp>
        <p:nvSpPr>
          <p:cNvPr id="5" name="Text Placeholder 4"/>
          <p:cNvSpPr txBox="1">
            <a:spLocks/>
          </p:cNvSpPr>
          <p:nvPr/>
        </p:nvSpPr>
        <p:spPr>
          <a:xfrm>
            <a:off x="1216152" y="3923349"/>
            <a:ext cx="10396728" cy="221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sp>
        <p:nvSpPr>
          <p:cNvPr id="6" name="Text Placeholder 4"/>
          <p:cNvSpPr txBox="1">
            <a:spLocks/>
          </p:cNvSpPr>
          <p:nvPr/>
        </p:nvSpPr>
        <p:spPr>
          <a:xfrm>
            <a:off x="1094231" y="2816924"/>
            <a:ext cx="10396728" cy="3085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New-Career Scientist Award Sponsored by </a:t>
            </a:r>
            <a:r>
              <a:rPr lang="en-US" b="1" u="sng" dirty="0"/>
              <a:t>Covance</a:t>
            </a:r>
          </a:p>
          <a:p>
            <a:pPr lvl="1"/>
            <a:r>
              <a:rPr lang="en-US" dirty="0"/>
              <a:t>New Award – New Career scientist award, started in 2019</a:t>
            </a:r>
          </a:p>
          <a:p>
            <a:pPr lvl="1"/>
            <a:r>
              <a:rPr lang="en-US" dirty="0"/>
              <a:t>Recognize outstanding contributions of a younger career scientist in RDTSS</a:t>
            </a:r>
          </a:p>
          <a:p>
            <a:pPr lvl="1"/>
            <a:r>
              <a:rPr lang="en-US" dirty="0"/>
              <a:t>Thank you to the judges: Aileen Keating, Natasha Catlin, Ed </a:t>
            </a:r>
            <a:r>
              <a:rPr lang="en-US" dirty="0" err="1"/>
              <a:t>Dere</a:t>
            </a:r>
            <a:endParaRPr lang="en-US" dirty="0">
              <a:solidFill>
                <a:srgbClr val="FF0000"/>
              </a:solidFill>
            </a:endParaRPr>
          </a:p>
          <a:p>
            <a:pPr marL="457200" lvl="1"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7A279FD3-819D-CD49-87AD-C4587B7FF682}"/>
              </a:ext>
            </a:extLst>
          </p:cNvPr>
          <p:cNvSpPr txBox="1"/>
          <p:nvPr/>
        </p:nvSpPr>
        <p:spPr>
          <a:xfrm flipH="1">
            <a:off x="144388" y="4426749"/>
            <a:ext cx="1655840" cy="646331"/>
          </a:xfrm>
          <a:prstGeom prst="rect">
            <a:avLst/>
          </a:prstGeom>
          <a:noFill/>
        </p:spPr>
        <p:txBody>
          <a:bodyPr wrap="square" rtlCol="0">
            <a:spAutoFit/>
          </a:bodyPr>
          <a:lstStyle/>
          <a:p>
            <a:pPr algn="ctr"/>
            <a:r>
              <a:rPr lang="en-US" dirty="0"/>
              <a:t>2019</a:t>
            </a:r>
          </a:p>
          <a:p>
            <a:pPr algn="ctr"/>
            <a:r>
              <a:rPr lang="en-US" dirty="0"/>
              <a:t>Patrick Allard</a:t>
            </a:r>
          </a:p>
        </p:txBody>
      </p:sp>
      <p:sp>
        <p:nvSpPr>
          <p:cNvPr id="7" name="TextBox 6">
            <a:extLst>
              <a:ext uri="{FF2B5EF4-FFF2-40B4-BE49-F238E27FC236}">
                <a16:creationId xmlns:a16="http://schemas.microsoft.com/office/drawing/2014/main" id="{92386A92-09BD-2A40-BE88-383967A7ECC3}"/>
              </a:ext>
            </a:extLst>
          </p:cNvPr>
          <p:cNvSpPr txBox="1"/>
          <p:nvPr/>
        </p:nvSpPr>
        <p:spPr>
          <a:xfrm flipH="1">
            <a:off x="2548494" y="4498828"/>
            <a:ext cx="885509" cy="369332"/>
          </a:xfrm>
          <a:prstGeom prst="rect">
            <a:avLst/>
          </a:prstGeom>
          <a:noFill/>
        </p:spPr>
        <p:txBody>
          <a:bodyPr wrap="square" rtlCol="0">
            <a:spAutoFit/>
          </a:bodyPr>
          <a:lstStyle/>
          <a:p>
            <a:r>
              <a:rPr lang="en-US" dirty="0"/>
              <a:t>2020</a:t>
            </a:r>
          </a:p>
        </p:txBody>
      </p:sp>
      <p:pic>
        <p:nvPicPr>
          <p:cNvPr id="8" name="Picture 7">
            <a:extLst>
              <a:ext uri="{FF2B5EF4-FFF2-40B4-BE49-F238E27FC236}">
                <a16:creationId xmlns:a16="http://schemas.microsoft.com/office/drawing/2014/main" id="{4B281D62-F449-A041-B453-6D88AA3C13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68" r="20776"/>
          <a:stretch/>
        </p:blipFill>
        <p:spPr>
          <a:xfrm>
            <a:off x="2139084" y="5221916"/>
            <a:ext cx="1221971" cy="1431220"/>
          </a:xfrm>
          <a:prstGeom prst="rect">
            <a:avLst/>
          </a:prstGeom>
        </p:spPr>
      </p:pic>
      <p:pic>
        <p:nvPicPr>
          <p:cNvPr id="3" name="Picture 2">
            <a:extLst>
              <a:ext uri="{FF2B5EF4-FFF2-40B4-BE49-F238E27FC236}">
                <a16:creationId xmlns:a16="http://schemas.microsoft.com/office/drawing/2014/main" id="{705B728C-0F70-8444-9644-98AC77447051}"/>
              </a:ext>
            </a:extLst>
          </p:cNvPr>
          <p:cNvPicPr>
            <a:picLocks noChangeAspect="1"/>
          </p:cNvPicPr>
          <p:nvPr/>
        </p:nvPicPr>
        <p:blipFill>
          <a:blip r:embed="rId6"/>
          <a:stretch>
            <a:fillRect/>
          </a:stretch>
        </p:blipFill>
        <p:spPr>
          <a:xfrm>
            <a:off x="144390" y="5029773"/>
            <a:ext cx="1655839" cy="1655839"/>
          </a:xfrm>
          <a:prstGeom prst="rect">
            <a:avLst/>
          </a:prstGeom>
        </p:spPr>
      </p:pic>
      <p:pic>
        <p:nvPicPr>
          <p:cNvPr id="9" name="Picture 8">
            <a:extLst>
              <a:ext uri="{FF2B5EF4-FFF2-40B4-BE49-F238E27FC236}">
                <a16:creationId xmlns:a16="http://schemas.microsoft.com/office/drawing/2014/main" id="{BE653F74-5F49-FC47-82A0-CB1E25D9E163}"/>
              </a:ext>
            </a:extLst>
          </p:cNvPr>
          <p:cNvPicPr>
            <a:picLocks noChangeAspect="1"/>
          </p:cNvPicPr>
          <p:nvPr/>
        </p:nvPicPr>
        <p:blipFill>
          <a:blip r:embed="rId7"/>
          <a:stretch>
            <a:fillRect/>
          </a:stretch>
        </p:blipFill>
        <p:spPr>
          <a:xfrm>
            <a:off x="9116143" y="5803077"/>
            <a:ext cx="2931467" cy="666242"/>
          </a:xfrm>
          <a:prstGeom prst="rect">
            <a:avLst/>
          </a:prstGeom>
        </p:spPr>
      </p:pic>
      <p:pic>
        <p:nvPicPr>
          <p:cNvPr id="11" name="Audio 10">
            <a:hlinkClick r:id="" action="ppaction://media"/>
            <a:extLst>
              <a:ext uri="{FF2B5EF4-FFF2-40B4-BE49-F238E27FC236}">
                <a16:creationId xmlns:a16="http://schemas.microsoft.com/office/drawing/2014/main" id="{343EBBD3-2893-D04B-BA3E-7B4CBB5CDF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1768673"/>
      </p:ext>
    </p:extLst>
  </p:cSld>
  <p:clrMapOvr>
    <a:masterClrMapping/>
  </p:clrMapOvr>
  <mc:AlternateContent xmlns:mc="http://schemas.openxmlformats.org/markup-compatibility/2006" xmlns:p14="http://schemas.microsoft.com/office/powerpoint/2010/main">
    <mc:Choice Requires="p14">
      <p:transition spd="slow" p14:dur="2000" advTm="60564"/>
    </mc:Choice>
    <mc:Fallback xmlns="">
      <p:transition spd="slow" advTm="60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4" name="Picture 3">
            <a:extLst>
              <a:ext uri="{FF2B5EF4-FFF2-40B4-BE49-F238E27FC236}">
                <a16:creationId xmlns:a16="http://schemas.microsoft.com/office/drawing/2014/main" id="{1C451898-C1BA-4F0F-8C05-9CFF3AEEFB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500" y="1762743"/>
            <a:ext cx="2121889" cy="2121889"/>
          </a:xfrm>
          <a:prstGeom prst="rect">
            <a:avLst/>
          </a:prstGeom>
        </p:spPr>
      </p:pic>
      <p:sp>
        <p:nvSpPr>
          <p:cNvPr id="7" name="TextBox 6">
            <a:extLst>
              <a:ext uri="{FF2B5EF4-FFF2-40B4-BE49-F238E27FC236}">
                <a16:creationId xmlns:a16="http://schemas.microsoft.com/office/drawing/2014/main" id="{46A3B43C-4A82-4CBD-8FB8-C9765660546F}"/>
              </a:ext>
            </a:extLst>
          </p:cNvPr>
          <p:cNvSpPr txBox="1"/>
          <p:nvPr/>
        </p:nvSpPr>
        <p:spPr>
          <a:xfrm>
            <a:off x="3698098" y="6858000"/>
            <a:ext cx="4795804" cy="230832"/>
          </a:xfrm>
          <a:prstGeom prst="rect">
            <a:avLst/>
          </a:prstGeom>
          <a:noFill/>
        </p:spPr>
        <p:txBody>
          <a:bodyPr wrap="square" rtlCol="0">
            <a:spAutoFit/>
          </a:bodyPr>
          <a:lstStyle/>
          <a:p>
            <a:r>
              <a:rPr lang="en-US" sz="900">
                <a:hlinkClick r:id="rId7" tooltip="https://www.deviantart.com/ninahagn/art/Free-png-badge-3rd-place-529451036"/>
              </a:rPr>
              <a:t>This Photo</a:t>
            </a:r>
            <a:r>
              <a:rPr lang="en-US" sz="900"/>
              <a:t> by Unknown Author is licensed under </a:t>
            </a:r>
            <a:r>
              <a:rPr lang="en-US" sz="900">
                <a:hlinkClick r:id="rId8" tooltip="https://creativecommons.org/licenses/by-nc/3.0/"/>
              </a:rPr>
              <a:t>CC BY-NC</a:t>
            </a:r>
            <a:endParaRPr lang="en-US" sz="900"/>
          </a:p>
        </p:txBody>
      </p:sp>
      <p:pic>
        <p:nvPicPr>
          <p:cNvPr id="8" name="Picture 7">
            <a:extLst>
              <a:ext uri="{FF2B5EF4-FFF2-40B4-BE49-F238E27FC236}">
                <a16:creationId xmlns:a16="http://schemas.microsoft.com/office/drawing/2014/main" id="{D0A0B82C-56D7-47D4-8B25-5874FD4B57B6}"/>
              </a:ext>
            </a:extLst>
          </p:cNvPr>
          <p:cNvPicPr>
            <a:picLocks noChangeAspect="1"/>
          </p:cNvPicPr>
          <p:nvPr/>
        </p:nvPicPr>
        <p:blipFill rotWithShape="1">
          <a:blip r:embed="rId9"/>
          <a:srcRect l="5985" t="11308"/>
          <a:stretch/>
        </p:blipFill>
        <p:spPr>
          <a:xfrm>
            <a:off x="2364389" y="1695880"/>
            <a:ext cx="9200399" cy="2932055"/>
          </a:xfrm>
          <a:prstGeom prst="rect">
            <a:avLst/>
          </a:prstGeom>
        </p:spPr>
      </p:pic>
      <p:pic>
        <p:nvPicPr>
          <p:cNvPr id="5" name="Audio 4">
            <a:hlinkClick r:id="" action="ppaction://media"/>
            <a:extLst>
              <a:ext uri="{FF2B5EF4-FFF2-40B4-BE49-F238E27FC236}">
                <a16:creationId xmlns:a16="http://schemas.microsoft.com/office/drawing/2014/main" id="{56A27B45-ECE8-E54A-9922-D4FE73BD6E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1054497"/>
      </p:ext>
    </p:extLst>
  </p:cSld>
  <p:clrMapOvr>
    <a:masterClrMapping/>
  </p:clrMapOvr>
  <mc:AlternateContent xmlns:mc="http://schemas.openxmlformats.org/markup-compatibility/2006" xmlns:p14="http://schemas.microsoft.com/office/powerpoint/2010/main">
    <mc:Choice Requires="p14">
      <p:transition spd="slow" p14:dur="2000" advTm="19302"/>
    </mc:Choice>
    <mc:Fallback xmlns="">
      <p:transition spd="slow" advTm="1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4" name="Picture 3">
            <a:extLst>
              <a:ext uri="{FF2B5EF4-FFF2-40B4-BE49-F238E27FC236}">
                <a16:creationId xmlns:a16="http://schemas.microsoft.com/office/drawing/2014/main" id="{80C38B16-5103-4A5B-BFE9-25739F6E2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909" y="1830164"/>
            <a:ext cx="2121408" cy="2121408"/>
          </a:xfrm>
          <a:prstGeom prst="rect">
            <a:avLst/>
          </a:prstGeom>
        </p:spPr>
      </p:pic>
      <p:sp>
        <p:nvSpPr>
          <p:cNvPr id="7" name="TextBox 6">
            <a:extLst>
              <a:ext uri="{FF2B5EF4-FFF2-40B4-BE49-F238E27FC236}">
                <a16:creationId xmlns:a16="http://schemas.microsoft.com/office/drawing/2014/main" id="{06086056-FBC8-4616-A785-A46FB4F00395}"/>
              </a:ext>
            </a:extLst>
          </p:cNvPr>
          <p:cNvSpPr txBox="1"/>
          <p:nvPr/>
        </p:nvSpPr>
        <p:spPr>
          <a:xfrm>
            <a:off x="3698098" y="6858000"/>
            <a:ext cx="4795804" cy="230832"/>
          </a:xfrm>
          <a:prstGeom prst="rect">
            <a:avLst/>
          </a:prstGeom>
          <a:noFill/>
        </p:spPr>
        <p:txBody>
          <a:bodyPr wrap="square" rtlCol="0">
            <a:spAutoFit/>
          </a:bodyPr>
          <a:lstStyle/>
          <a:p>
            <a:r>
              <a:rPr lang="en-US" sz="900">
                <a:hlinkClick r:id="rId7" tooltip="https://www.deviantart.com/ninahagn/art/Free-png-badge-1st-place-529450384"/>
              </a:rPr>
              <a:t>This Photo</a:t>
            </a:r>
            <a:r>
              <a:rPr lang="en-US" sz="900"/>
              <a:t> by Unknown Author is licensed under </a:t>
            </a:r>
            <a:r>
              <a:rPr lang="en-US" sz="900">
                <a:hlinkClick r:id="rId8" tooltip="https://creativecommons.org/licenses/by-nc/3.0/"/>
              </a:rPr>
              <a:t>CC BY-NC</a:t>
            </a:r>
            <a:endParaRPr lang="en-US" sz="900"/>
          </a:p>
        </p:txBody>
      </p:sp>
      <p:pic>
        <p:nvPicPr>
          <p:cNvPr id="8" name="Picture 7">
            <a:extLst>
              <a:ext uri="{FF2B5EF4-FFF2-40B4-BE49-F238E27FC236}">
                <a16:creationId xmlns:a16="http://schemas.microsoft.com/office/drawing/2014/main" id="{F435D53B-C296-4326-9FA8-24D5C34CE5DF}"/>
              </a:ext>
            </a:extLst>
          </p:cNvPr>
          <p:cNvPicPr>
            <a:picLocks noChangeAspect="1"/>
          </p:cNvPicPr>
          <p:nvPr/>
        </p:nvPicPr>
        <p:blipFill>
          <a:blip r:embed="rId9"/>
          <a:stretch>
            <a:fillRect/>
          </a:stretch>
        </p:blipFill>
        <p:spPr>
          <a:xfrm>
            <a:off x="2309317" y="1953732"/>
            <a:ext cx="9141155" cy="3628156"/>
          </a:xfrm>
          <a:prstGeom prst="rect">
            <a:avLst/>
          </a:prstGeom>
        </p:spPr>
      </p:pic>
      <p:pic>
        <p:nvPicPr>
          <p:cNvPr id="5" name="Audio 4">
            <a:hlinkClick r:id="" action="ppaction://media"/>
            <a:extLst>
              <a:ext uri="{FF2B5EF4-FFF2-40B4-BE49-F238E27FC236}">
                <a16:creationId xmlns:a16="http://schemas.microsoft.com/office/drawing/2014/main" id="{CA72E4D5-83DA-A642-9E98-5869D6DD04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8125275"/>
      </p:ext>
    </p:extLst>
  </p:cSld>
  <p:clrMapOvr>
    <a:masterClrMapping/>
  </p:clrMapOvr>
  <mc:AlternateContent xmlns:mc="http://schemas.openxmlformats.org/markup-compatibility/2006" xmlns:p14="http://schemas.microsoft.com/office/powerpoint/2010/main">
    <mc:Choice Requires="p14">
      <p:transition spd="slow" p14:dur="2000" advTm="18585"/>
    </mc:Choice>
    <mc:Fallback xmlns="">
      <p:transition spd="slow" advTm="1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5" name="Picture 4">
            <a:extLst>
              <a:ext uri="{FF2B5EF4-FFF2-40B4-BE49-F238E27FC236}">
                <a16:creationId xmlns:a16="http://schemas.microsoft.com/office/drawing/2014/main" id="{C07819DA-6AC6-471B-A799-5DB23A148E8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99990" y="1646238"/>
            <a:ext cx="1912373" cy="2734693"/>
          </a:xfrm>
          <a:prstGeom prst="rect">
            <a:avLst/>
          </a:prstGeom>
        </p:spPr>
      </p:pic>
      <p:pic>
        <p:nvPicPr>
          <p:cNvPr id="6" name="Picture 5">
            <a:extLst>
              <a:ext uri="{FF2B5EF4-FFF2-40B4-BE49-F238E27FC236}">
                <a16:creationId xmlns:a16="http://schemas.microsoft.com/office/drawing/2014/main" id="{9687C1FF-7B94-4038-92A1-D48FE43602CC}"/>
              </a:ext>
            </a:extLst>
          </p:cNvPr>
          <p:cNvPicPr>
            <a:picLocks noChangeAspect="1"/>
          </p:cNvPicPr>
          <p:nvPr/>
        </p:nvPicPr>
        <p:blipFill rotWithShape="1">
          <a:blip r:embed="rId8"/>
          <a:srcRect l="2088"/>
          <a:stretch/>
        </p:blipFill>
        <p:spPr>
          <a:xfrm>
            <a:off x="2115403" y="1858846"/>
            <a:ext cx="9776607" cy="3140307"/>
          </a:xfrm>
          <a:prstGeom prst="rect">
            <a:avLst/>
          </a:prstGeom>
        </p:spPr>
      </p:pic>
      <p:pic>
        <p:nvPicPr>
          <p:cNvPr id="4" name="Audio 3">
            <a:hlinkClick r:id="" action="ppaction://media"/>
            <a:extLst>
              <a:ext uri="{FF2B5EF4-FFF2-40B4-BE49-F238E27FC236}">
                <a16:creationId xmlns:a16="http://schemas.microsoft.com/office/drawing/2014/main" id="{1EF44009-3060-FC4D-95D5-541F1029C0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1762641"/>
      </p:ext>
    </p:extLst>
  </p:cSld>
  <p:clrMapOvr>
    <a:masterClrMapping/>
  </p:clrMapOvr>
  <mc:AlternateContent xmlns:mc="http://schemas.openxmlformats.org/markup-compatibility/2006" xmlns:p14="http://schemas.microsoft.com/office/powerpoint/2010/main">
    <mc:Choice Requires="p14">
      <p:transition spd="slow" p14:dur="2000" advTm="25464"/>
    </mc:Choice>
    <mc:Fallback xmlns="">
      <p:transition spd="slow" advTm="2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25" y="5429250"/>
            <a:ext cx="1428750" cy="1428750"/>
          </a:xfrm>
          <a:prstGeom prst="rect">
            <a:avLst/>
          </a:prstGeom>
        </p:spPr>
      </p:pic>
      <p:sp>
        <p:nvSpPr>
          <p:cNvPr id="5" name="Text Placeholder 4"/>
          <p:cNvSpPr txBox="1">
            <a:spLocks/>
          </p:cNvSpPr>
          <p:nvPr/>
        </p:nvSpPr>
        <p:spPr>
          <a:xfrm>
            <a:off x="897636" y="1694153"/>
            <a:ext cx="10396728" cy="221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b="1" dirty="0"/>
              <a:t>RDTSS Scientific Achievement Award</a:t>
            </a:r>
          </a:p>
          <a:p>
            <a:pPr marL="0" indent="0" algn="ctr" fontAlgn="base">
              <a:buNone/>
            </a:pPr>
            <a:r>
              <a:rPr lang="en-US" dirty="0" err="1"/>
              <a:t>Xiaozhong</a:t>
            </a:r>
            <a:r>
              <a:rPr lang="en-US" dirty="0"/>
              <a:t> “John” Yu, University of Georgia</a:t>
            </a:r>
          </a:p>
          <a:p>
            <a:pPr marL="0" indent="0" algn="ctr">
              <a:buNone/>
            </a:pPr>
            <a:r>
              <a:rPr lang="en-US" sz="2400" dirty="0"/>
              <a:t>RDTSS Junior Councilor</a:t>
            </a:r>
          </a:p>
          <a:p>
            <a:pPr marL="342900" indent="-342900" algn="ctr"/>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69" y="3627452"/>
            <a:ext cx="1428750" cy="1428750"/>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6654"/>
          <a:stretch/>
        </p:blipFill>
        <p:spPr>
          <a:xfrm>
            <a:off x="1238593" y="3626129"/>
            <a:ext cx="1226985" cy="1430073"/>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5268" y="3628295"/>
            <a:ext cx="1041986" cy="1427907"/>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3542" y="3636592"/>
            <a:ext cx="1008656" cy="1421776"/>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1036" y="3636592"/>
            <a:ext cx="1001007" cy="1419610"/>
          </a:xfrm>
          <a:prstGeom prst="rect">
            <a:avLst/>
          </a:prstGeom>
        </p:spPr>
      </p:pic>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l="18223" t="4005" r="54089" b="36890"/>
          <a:stretch/>
        </p:blipFill>
        <p:spPr>
          <a:xfrm>
            <a:off x="6869541" y="3626129"/>
            <a:ext cx="997528" cy="1419609"/>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63253" y="3626128"/>
            <a:ext cx="800143" cy="1419609"/>
          </a:xfrm>
          <a:prstGeom prst="rect">
            <a:avLst/>
          </a:prstGeom>
        </p:spPr>
      </p:pic>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1361" r="11930"/>
          <a:stretch/>
        </p:blipFill>
        <p:spPr>
          <a:xfrm>
            <a:off x="8869682" y="3645731"/>
            <a:ext cx="1088967" cy="1419609"/>
          </a:xfrm>
          <a:prstGeom prst="rect">
            <a:avLst/>
          </a:prstGeom>
        </p:spPr>
      </p:pic>
      <p:sp>
        <p:nvSpPr>
          <p:cNvPr id="13" name="AutoShape 2" descr="Image result for kim boekelheide"/>
          <p:cNvSpPr>
            <a:spLocks noChangeAspect="1" noChangeArrowheads="1"/>
          </p:cNvSpPr>
          <p:nvPr/>
        </p:nvSpPr>
        <p:spPr bwMode="auto">
          <a:xfrm>
            <a:off x="155575" y="-1371600"/>
            <a:ext cx="1905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73824" y="3638118"/>
            <a:ext cx="938189" cy="1407284"/>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7804" y="3645731"/>
            <a:ext cx="993549" cy="1399672"/>
          </a:xfrm>
          <a:prstGeom prst="rect">
            <a:avLst/>
          </a:prstGeom>
        </p:spPr>
      </p:pic>
      <p:sp>
        <p:nvSpPr>
          <p:cNvPr id="23" name="TextBox 22"/>
          <p:cNvSpPr txBox="1"/>
          <p:nvPr/>
        </p:nvSpPr>
        <p:spPr>
          <a:xfrm>
            <a:off x="34933" y="3208773"/>
            <a:ext cx="1227936" cy="461665"/>
          </a:xfrm>
          <a:prstGeom prst="rect">
            <a:avLst/>
          </a:prstGeom>
          <a:noFill/>
        </p:spPr>
        <p:txBody>
          <a:bodyPr wrap="square" rtlCol="0">
            <a:spAutoFit/>
          </a:bodyPr>
          <a:lstStyle/>
          <a:p>
            <a:pPr algn="ctr"/>
            <a:r>
              <a:rPr lang="en-US" sz="1200" b="1" dirty="0"/>
              <a:t>2006</a:t>
            </a:r>
          </a:p>
          <a:p>
            <a:pPr algn="ctr"/>
            <a:r>
              <a:rPr lang="en-US" sz="1200" b="1" dirty="0"/>
              <a:t>Carole Kimmel</a:t>
            </a:r>
          </a:p>
        </p:txBody>
      </p:sp>
      <p:sp>
        <p:nvSpPr>
          <p:cNvPr id="24" name="TextBox 23"/>
          <p:cNvSpPr txBox="1"/>
          <p:nvPr/>
        </p:nvSpPr>
        <p:spPr>
          <a:xfrm>
            <a:off x="1134877" y="3208833"/>
            <a:ext cx="1227936" cy="461665"/>
          </a:xfrm>
          <a:prstGeom prst="rect">
            <a:avLst/>
          </a:prstGeom>
          <a:noFill/>
        </p:spPr>
        <p:txBody>
          <a:bodyPr wrap="square" rtlCol="0">
            <a:spAutoFit/>
          </a:bodyPr>
          <a:lstStyle/>
          <a:p>
            <a:pPr algn="ctr"/>
            <a:r>
              <a:rPr lang="en-US" sz="1200" b="1" dirty="0"/>
              <a:t>2007</a:t>
            </a:r>
          </a:p>
          <a:p>
            <a:pPr algn="ctr"/>
            <a:r>
              <a:rPr lang="en-US" sz="1200" b="1" dirty="0"/>
              <a:t>James </a:t>
            </a:r>
            <a:r>
              <a:rPr lang="en-US" sz="1200" b="1" dirty="0" err="1"/>
              <a:t>Shardein</a:t>
            </a:r>
            <a:endParaRPr lang="en-US" sz="1200" b="1" dirty="0"/>
          </a:p>
        </p:txBody>
      </p:sp>
      <p:sp>
        <p:nvSpPr>
          <p:cNvPr id="25" name="TextBox 24"/>
          <p:cNvSpPr txBox="1"/>
          <p:nvPr/>
        </p:nvSpPr>
        <p:spPr>
          <a:xfrm>
            <a:off x="2275570" y="3214066"/>
            <a:ext cx="1227936" cy="461665"/>
          </a:xfrm>
          <a:prstGeom prst="rect">
            <a:avLst/>
          </a:prstGeom>
          <a:noFill/>
        </p:spPr>
        <p:txBody>
          <a:bodyPr wrap="square" rtlCol="0">
            <a:spAutoFit/>
          </a:bodyPr>
          <a:lstStyle/>
          <a:p>
            <a:pPr algn="ctr"/>
            <a:r>
              <a:rPr lang="en-US" sz="1200" b="1" dirty="0"/>
              <a:t>2008</a:t>
            </a:r>
          </a:p>
          <a:p>
            <a:pPr algn="ctr"/>
            <a:r>
              <a:rPr lang="en-US" sz="1200" b="1" dirty="0"/>
              <a:t>Thomas Collins</a:t>
            </a:r>
          </a:p>
        </p:txBody>
      </p:sp>
      <p:sp>
        <p:nvSpPr>
          <p:cNvPr id="26" name="TextBox 25"/>
          <p:cNvSpPr txBox="1"/>
          <p:nvPr/>
        </p:nvSpPr>
        <p:spPr>
          <a:xfrm>
            <a:off x="3434220" y="3217019"/>
            <a:ext cx="1314986" cy="461665"/>
          </a:xfrm>
          <a:prstGeom prst="rect">
            <a:avLst/>
          </a:prstGeom>
          <a:noFill/>
        </p:spPr>
        <p:txBody>
          <a:bodyPr wrap="square" rtlCol="0">
            <a:spAutoFit/>
          </a:bodyPr>
          <a:lstStyle/>
          <a:p>
            <a:pPr algn="ctr"/>
            <a:r>
              <a:rPr lang="en-US" sz="1200" b="1" dirty="0"/>
              <a:t>2009</a:t>
            </a:r>
          </a:p>
          <a:p>
            <a:pPr algn="ctr"/>
            <a:r>
              <a:rPr lang="en-US" sz="1200" b="1" dirty="0"/>
              <a:t>Mildred Christian</a:t>
            </a:r>
          </a:p>
        </p:txBody>
      </p:sp>
      <p:sp>
        <p:nvSpPr>
          <p:cNvPr id="27" name="TextBox 26"/>
          <p:cNvSpPr txBox="1"/>
          <p:nvPr/>
        </p:nvSpPr>
        <p:spPr>
          <a:xfrm>
            <a:off x="4534270" y="3208773"/>
            <a:ext cx="1314986" cy="461665"/>
          </a:xfrm>
          <a:prstGeom prst="rect">
            <a:avLst/>
          </a:prstGeom>
          <a:noFill/>
        </p:spPr>
        <p:txBody>
          <a:bodyPr wrap="square" rtlCol="0">
            <a:spAutoFit/>
          </a:bodyPr>
          <a:lstStyle/>
          <a:p>
            <a:pPr algn="ctr"/>
            <a:r>
              <a:rPr lang="en-US" sz="1200" b="1" dirty="0"/>
              <a:t>2010</a:t>
            </a:r>
          </a:p>
          <a:p>
            <a:pPr algn="ctr"/>
            <a:r>
              <a:rPr lang="en-US" sz="1200" b="1" dirty="0"/>
              <a:t>Robert Chapin</a:t>
            </a:r>
          </a:p>
        </p:txBody>
      </p:sp>
      <p:sp>
        <p:nvSpPr>
          <p:cNvPr id="28" name="TextBox 27"/>
          <p:cNvSpPr txBox="1"/>
          <p:nvPr/>
        </p:nvSpPr>
        <p:spPr>
          <a:xfrm>
            <a:off x="5615904" y="3208773"/>
            <a:ext cx="1314986" cy="461665"/>
          </a:xfrm>
          <a:prstGeom prst="rect">
            <a:avLst/>
          </a:prstGeom>
          <a:noFill/>
        </p:spPr>
        <p:txBody>
          <a:bodyPr wrap="square" rtlCol="0">
            <a:spAutoFit/>
          </a:bodyPr>
          <a:lstStyle/>
          <a:p>
            <a:pPr algn="ctr"/>
            <a:r>
              <a:rPr lang="en-US" sz="1200" b="1" dirty="0"/>
              <a:t>2011</a:t>
            </a:r>
          </a:p>
          <a:p>
            <a:pPr algn="ctr"/>
            <a:r>
              <a:rPr lang="en-US" sz="1200" b="1" dirty="0"/>
              <a:t>Rochelle </a:t>
            </a:r>
            <a:r>
              <a:rPr lang="en-US" sz="1200" b="1" dirty="0" err="1"/>
              <a:t>Tyl</a:t>
            </a:r>
            <a:endParaRPr lang="en-US" sz="1200" b="1" dirty="0"/>
          </a:p>
        </p:txBody>
      </p:sp>
      <p:sp>
        <p:nvSpPr>
          <p:cNvPr id="29" name="TextBox 28"/>
          <p:cNvSpPr txBox="1"/>
          <p:nvPr/>
        </p:nvSpPr>
        <p:spPr>
          <a:xfrm>
            <a:off x="6691036" y="3202913"/>
            <a:ext cx="1314986" cy="461665"/>
          </a:xfrm>
          <a:prstGeom prst="rect">
            <a:avLst/>
          </a:prstGeom>
          <a:noFill/>
        </p:spPr>
        <p:txBody>
          <a:bodyPr wrap="square" rtlCol="0">
            <a:spAutoFit/>
          </a:bodyPr>
          <a:lstStyle/>
          <a:p>
            <a:pPr algn="ctr"/>
            <a:r>
              <a:rPr lang="en-US" sz="1200" b="1" dirty="0"/>
              <a:t>2012</a:t>
            </a:r>
          </a:p>
          <a:p>
            <a:pPr algn="ctr"/>
            <a:r>
              <a:rPr lang="en-US" sz="1200" b="1" dirty="0"/>
              <a:t>Earl Gray</a:t>
            </a:r>
          </a:p>
        </p:txBody>
      </p:sp>
      <p:sp>
        <p:nvSpPr>
          <p:cNvPr id="30" name="TextBox 29"/>
          <p:cNvSpPr txBox="1"/>
          <p:nvPr/>
        </p:nvSpPr>
        <p:spPr>
          <a:xfrm>
            <a:off x="7668581" y="3206758"/>
            <a:ext cx="1314986" cy="461665"/>
          </a:xfrm>
          <a:prstGeom prst="rect">
            <a:avLst/>
          </a:prstGeom>
          <a:noFill/>
        </p:spPr>
        <p:txBody>
          <a:bodyPr wrap="square" rtlCol="0">
            <a:spAutoFit/>
          </a:bodyPr>
          <a:lstStyle/>
          <a:p>
            <a:pPr algn="ctr"/>
            <a:r>
              <a:rPr lang="en-US" sz="1200" b="1" dirty="0"/>
              <a:t>2013</a:t>
            </a:r>
          </a:p>
          <a:p>
            <a:pPr algn="ctr"/>
            <a:r>
              <a:rPr lang="en-US" sz="1200" b="1" dirty="0"/>
              <a:t>Patricia Hoyer</a:t>
            </a:r>
          </a:p>
        </p:txBody>
      </p:sp>
      <p:sp>
        <p:nvSpPr>
          <p:cNvPr id="31" name="TextBox 30"/>
          <p:cNvSpPr txBox="1"/>
          <p:nvPr/>
        </p:nvSpPr>
        <p:spPr>
          <a:xfrm>
            <a:off x="8713518" y="3202912"/>
            <a:ext cx="1314986" cy="461665"/>
          </a:xfrm>
          <a:prstGeom prst="rect">
            <a:avLst/>
          </a:prstGeom>
          <a:noFill/>
        </p:spPr>
        <p:txBody>
          <a:bodyPr wrap="square" rtlCol="0">
            <a:spAutoFit/>
          </a:bodyPr>
          <a:lstStyle/>
          <a:p>
            <a:pPr algn="ctr"/>
            <a:r>
              <a:rPr lang="en-US" sz="1200" b="1" dirty="0"/>
              <a:t>2014</a:t>
            </a:r>
          </a:p>
          <a:p>
            <a:pPr algn="ctr"/>
            <a:r>
              <a:rPr lang="en-US" sz="1200" b="1" dirty="0"/>
              <a:t>George </a:t>
            </a:r>
            <a:r>
              <a:rPr lang="en-US" sz="1200" b="1" dirty="0" err="1"/>
              <a:t>Daston</a:t>
            </a:r>
            <a:endParaRPr lang="en-US" sz="1200" b="1" dirty="0"/>
          </a:p>
        </p:txBody>
      </p:sp>
      <p:sp>
        <p:nvSpPr>
          <p:cNvPr id="32" name="TextBox 31"/>
          <p:cNvSpPr txBox="1"/>
          <p:nvPr/>
        </p:nvSpPr>
        <p:spPr>
          <a:xfrm>
            <a:off x="9908353" y="3200577"/>
            <a:ext cx="1314986" cy="461665"/>
          </a:xfrm>
          <a:prstGeom prst="rect">
            <a:avLst/>
          </a:prstGeom>
          <a:noFill/>
        </p:spPr>
        <p:txBody>
          <a:bodyPr wrap="square" rtlCol="0">
            <a:spAutoFit/>
          </a:bodyPr>
          <a:lstStyle/>
          <a:p>
            <a:pPr algn="ctr"/>
            <a:r>
              <a:rPr lang="en-US" sz="1200" b="1" dirty="0"/>
              <a:t>2015</a:t>
            </a:r>
          </a:p>
          <a:p>
            <a:pPr algn="ctr"/>
            <a:r>
              <a:rPr lang="en-US" sz="1200" b="1" dirty="0"/>
              <a:t>Kim Boekelheide</a:t>
            </a:r>
          </a:p>
        </p:txBody>
      </p:sp>
      <p:sp>
        <p:nvSpPr>
          <p:cNvPr id="33" name="TextBox 32"/>
          <p:cNvSpPr txBox="1"/>
          <p:nvPr/>
        </p:nvSpPr>
        <p:spPr>
          <a:xfrm>
            <a:off x="10974229" y="3217019"/>
            <a:ext cx="1314986" cy="461665"/>
          </a:xfrm>
          <a:prstGeom prst="rect">
            <a:avLst/>
          </a:prstGeom>
          <a:noFill/>
        </p:spPr>
        <p:txBody>
          <a:bodyPr wrap="square" rtlCol="0">
            <a:spAutoFit/>
          </a:bodyPr>
          <a:lstStyle/>
          <a:p>
            <a:pPr algn="ctr"/>
            <a:r>
              <a:rPr lang="en-US" sz="1200" b="1" dirty="0"/>
              <a:t>2016</a:t>
            </a:r>
          </a:p>
          <a:p>
            <a:pPr algn="ctr"/>
            <a:r>
              <a:rPr lang="en-US" sz="1200" b="1" dirty="0"/>
              <a:t>Paul Foster</a:t>
            </a:r>
          </a:p>
        </p:txBody>
      </p:sp>
      <p:sp>
        <p:nvSpPr>
          <p:cNvPr id="34" name="TextBox 33"/>
          <p:cNvSpPr txBox="1"/>
          <p:nvPr/>
        </p:nvSpPr>
        <p:spPr>
          <a:xfrm>
            <a:off x="-34113" y="5029559"/>
            <a:ext cx="1227936" cy="461665"/>
          </a:xfrm>
          <a:prstGeom prst="rect">
            <a:avLst/>
          </a:prstGeom>
          <a:noFill/>
        </p:spPr>
        <p:txBody>
          <a:bodyPr wrap="square" rtlCol="0">
            <a:spAutoFit/>
          </a:bodyPr>
          <a:lstStyle/>
          <a:p>
            <a:pPr algn="ctr"/>
            <a:r>
              <a:rPr lang="en-US" sz="1200" b="1" dirty="0"/>
              <a:t>2017</a:t>
            </a:r>
          </a:p>
          <a:p>
            <a:pPr algn="ctr"/>
            <a:r>
              <a:rPr lang="en-US" sz="1200" b="1" dirty="0"/>
              <a:t>Barbara Abbott</a:t>
            </a:r>
          </a:p>
        </p:txBody>
      </p:sp>
      <p:sp>
        <p:nvSpPr>
          <p:cNvPr id="35" name="TextBox 34"/>
          <p:cNvSpPr txBox="1"/>
          <p:nvPr/>
        </p:nvSpPr>
        <p:spPr>
          <a:xfrm>
            <a:off x="1166261" y="5045308"/>
            <a:ext cx="1977177" cy="461665"/>
          </a:xfrm>
          <a:prstGeom prst="rect">
            <a:avLst/>
          </a:prstGeom>
          <a:noFill/>
        </p:spPr>
        <p:txBody>
          <a:bodyPr wrap="square" rtlCol="0">
            <a:spAutoFit/>
          </a:bodyPr>
          <a:lstStyle/>
          <a:p>
            <a:pPr algn="ctr"/>
            <a:r>
              <a:rPr lang="en-US" sz="1200" b="1" dirty="0"/>
              <a:t>2018</a:t>
            </a:r>
          </a:p>
          <a:p>
            <a:pPr algn="ctr"/>
            <a:r>
              <a:rPr lang="en-US" sz="1200" b="1" dirty="0"/>
              <a:t>Robert </a:t>
            </a:r>
            <a:r>
              <a:rPr lang="en-US" sz="1200" b="1" dirty="0" err="1"/>
              <a:t>Kavlock</a:t>
            </a:r>
            <a:endParaRPr lang="en-US" sz="1200" b="1" dirty="0"/>
          </a:p>
        </p:txBody>
      </p:sp>
      <p:sp>
        <p:nvSpPr>
          <p:cNvPr id="36" name="TextBox 35"/>
          <p:cNvSpPr txBox="1"/>
          <p:nvPr/>
        </p:nvSpPr>
        <p:spPr>
          <a:xfrm>
            <a:off x="4411088" y="5065340"/>
            <a:ext cx="1227936" cy="461665"/>
          </a:xfrm>
          <a:prstGeom prst="rect">
            <a:avLst/>
          </a:prstGeom>
          <a:noFill/>
        </p:spPr>
        <p:txBody>
          <a:bodyPr wrap="square" rtlCol="0">
            <a:spAutoFit/>
          </a:bodyPr>
          <a:lstStyle/>
          <a:p>
            <a:pPr algn="ctr"/>
            <a:r>
              <a:rPr lang="en-US" sz="1200" b="1" dirty="0"/>
              <a:t>2020</a:t>
            </a:r>
          </a:p>
          <a:p>
            <a:pPr algn="ctr"/>
            <a:endParaRPr lang="en-US" sz="1200" b="1" dirty="0"/>
          </a:p>
        </p:txBody>
      </p:sp>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21207" y="5485708"/>
            <a:ext cx="1770952" cy="1328214"/>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37341" y="3887142"/>
            <a:ext cx="916850" cy="916850"/>
          </a:xfrm>
          <a:prstGeom prst="rect">
            <a:avLst/>
          </a:prstGeom>
        </p:spPr>
      </p:pic>
      <p:sp>
        <p:nvSpPr>
          <p:cNvPr id="42" name="Rectangle 41"/>
          <p:cNvSpPr/>
          <p:nvPr/>
        </p:nvSpPr>
        <p:spPr>
          <a:xfrm>
            <a:off x="6383517" y="6332639"/>
            <a:ext cx="646331" cy="523220"/>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DART</a:t>
            </a:r>
          </a:p>
          <a:p>
            <a:pPr algn="ctr"/>
            <a:r>
              <a:rPr lang="en-US" sz="1400" b="1" dirty="0">
                <a:ln w="6600">
                  <a:solidFill>
                    <a:schemeClr val="accent2"/>
                  </a:solidFill>
                  <a:prstDash val="solid"/>
                </a:ln>
                <a:solidFill>
                  <a:srgbClr val="FFFFFF"/>
                </a:solidFill>
                <a:effectLst>
                  <a:outerShdw dist="38100" dir="2700000" algn="tl" rotWithShape="0">
                    <a:schemeClr val="accent2"/>
                  </a:outerShdw>
                </a:effectLst>
              </a:rPr>
              <a:t>Rules!</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7" name="TextBox 36">
            <a:extLst>
              <a:ext uri="{FF2B5EF4-FFF2-40B4-BE49-F238E27FC236}">
                <a16:creationId xmlns:a16="http://schemas.microsoft.com/office/drawing/2014/main" id="{6CD0FB29-F045-42C1-A744-EE39309FB19E}"/>
              </a:ext>
            </a:extLst>
          </p:cNvPr>
          <p:cNvSpPr txBox="1"/>
          <p:nvPr/>
        </p:nvSpPr>
        <p:spPr>
          <a:xfrm>
            <a:off x="2991823" y="5029559"/>
            <a:ext cx="1227936" cy="461665"/>
          </a:xfrm>
          <a:prstGeom prst="rect">
            <a:avLst/>
          </a:prstGeom>
          <a:noFill/>
        </p:spPr>
        <p:txBody>
          <a:bodyPr wrap="square" rtlCol="0">
            <a:spAutoFit/>
          </a:bodyPr>
          <a:lstStyle/>
          <a:p>
            <a:pPr algn="ctr"/>
            <a:r>
              <a:rPr lang="en-US" sz="1200" b="1" dirty="0"/>
              <a:t>2019</a:t>
            </a:r>
          </a:p>
          <a:p>
            <a:pPr algn="ctr"/>
            <a:r>
              <a:rPr lang="en-US" sz="1200" b="1" dirty="0"/>
              <a:t>Peter Wells</a:t>
            </a:r>
          </a:p>
        </p:txBody>
      </p:sp>
      <p:pic>
        <p:nvPicPr>
          <p:cNvPr id="41" name="Picture 40">
            <a:extLst>
              <a:ext uri="{FF2B5EF4-FFF2-40B4-BE49-F238E27FC236}">
                <a16:creationId xmlns:a16="http://schemas.microsoft.com/office/drawing/2014/main" id="{A7C8D5E3-233D-474F-94BE-8ACEB253918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4468" r="20776"/>
          <a:stretch/>
        </p:blipFill>
        <p:spPr>
          <a:xfrm>
            <a:off x="4480246" y="5383420"/>
            <a:ext cx="1221971" cy="1431220"/>
          </a:xfrm>
          <a:prstGeom prst="rect">
            <a:avLst/>
          </a:prstGeom>
        </p:spPr>
      </p:pic>
      <p:pic>
        <p:nvPicPr>
          <p:cNvPr id="43" name="Picture 42">
            <a:extLst>
              <a:ext uri="{FF2B5EF4-FFF2-40B4-BE49-F238E27FC236}">
                <a16:creationId xmlns:a16="http://schemas.microsoft.com/office/drawing/2014/main" id="{C04391F0-A549-4D2F-B51D-4A100BAAB2F4}"/>
              </a:ext>
            </a:extLst>
          </p:cNvPr>
          <p:cNvPicPr>
            <a:picLocks noChangeAspect="1"/>
          </p:cNvPicPr>
          <p:nvPr/>
        </p:nvPicPr>
        <p:blipFill rotWithShape="1">
          <a:blip r:embed="rId20">
            <a:extLst>
              <a:ext uri="{28A0092B-C50C-407E-A947-70E740481C1C}">
                <a14:useLocalDpi xmlns:a14="http://schemas.microsoft.com/office/drawing/2010/main" val="0"/>
              </a:ext>
            </a:extLst>
          </a:blip>
          <a:srcRect l="17191" t="2549" r="18359" b="11221"/>
          <a:stretch/>
        </p:blipFill>
        <p:spPr>
          <a:xfrm>
            <a:off x="1205854" y="5425785"/>
            <a:ext cx="1683684" cy="1430074"/>
          </a:xfrm>
          <a:prstGeom prst="rect">
            <a:avLst/>
          </a:prstGeom>
        </p:spPr>
      </p:pic>
      <p:sp>
        <p:nvSpPr>
          <p:cNvPr id="38" name="TextBox 37">
            <a:extLst>
              <a:ext uri="{FF2B5EF4-FFF2-40B4-BE49-F238E27FC236}">
                <a16:creationId xmlns:a16="http://schemas.microsoft.com/office/drawing/2014/main" id="{88CB9161-AA40-AC44-8C05-F4A388B69C1A}"/>
              </a:ext>
            </a:extLst>
          </p:cNvPr>
          <p:cNvSpPr txBox="1"/>
          <p:nvPr/>
        </p:nvSpPr>
        <p:spPr>
          <a:xfrm>
            <a:off x="6097191" y="5162493"/>
            <a:ext cx="1227936" cy="276999"/>
          </a:xfrm>
          <a:prstGeom prst="rect">
            <a:avLst/>
          </a:prstGeom>
          <a:noFill/>
        </p:spPr>
        <p:txBody>
          <a:bodyPr wrap="square" rtlCol="0">
            <a:spAutoFit/>
          </a:bodyPr>
          <a:lstStyle/>
          <a:p>
            <a:pPr algn="ctr"/>
            <a:r>
              <a:rPr lang="en-US" sz="1200" b="1" dirty="0"/>
              <a:t>2021</a:t>
            </a:r>
          </a:p>
        </p:txBody>
      </p:sp>
      <p:pic>
        <p:nvPicPr>
          <p:cNvPr id="4" name="Picture 3">
            <a:extLst>
              <a:ext uri="{FF2B5EF4-FFF2-40B4-BE49-F238E27FC236}">
                <a16:creationId xmlns:a16="http://schemas.microsoft.com/office/drawing/2014/main" id="{DF88DD57-0437-D740-849A-93B3B7ADB716}"/>
              </a:ext>
            </a:extLst>
          </p:cNvPr>
          <p:cNvPicPr>
            <a:picLocks noChangeAspect="1"/>
          </p:cNvPicPr>
          <p:nvPr/>
        </p:nvPicPr>
        <p:blipFill>
          <a:blip r:embed="rId21"/>
          <a:stretch>
            <a:fillRect/>
          </a:stretch>
        </p:blipFill>
        <p:spPr>
          <a:xfrm>
            <a:off x="3079227" y="5467722"/>
            <a:ext cx="1155700" cy="1346200"/>
          </a:xfrm>
          <a:prstGeom prst="rect">
            <a:avLst/>
          </a:prstGeom>
        </p:spPr>
      </p:pic>
      <p:pic>
        <p:nvPicPr>
          <p:cNvPr id="15" name="Audio 14">
            <a:hlinkClick r:id="" action="ppaction://media"/>
            <a:extLst>
              <a:ext uri="{FF2B5EF4-FFF2-40B4-BE49-F238E27FC236}">
                <a16:creationId xmlns:a16="http://schemas.microsoft.com/office/drawing/2014/main" id="{729E3002-B65C-794A-9EBD-CE754B83BFEB}"/>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76275028"/>
      </p:ext>
    </p:extLst>
  </p:cSld>
  <p:clrMapOvr>
    <a:masterClrMapping/>
  </p:clrMapOvr>
  <mc:AlternateContent xmlns:mc="http://schemas.openxmlformats.org/markup-compatibility/2006" xmlns:p14="http://schemas.microsoft.com/office/powerpoint/2010/main">
    <mc:Choice Requires="p14">
      <p:transition spd="slow" p14:dur="2000" advTm="40057"/>
    </mc:Choice>
    <mc:Fallback xmlns="">
      <p:transition spd="slow" advTm="4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1000" fill="hold"/>
                                        <p:tgtEl>
                                          <p:spTgt spid="36"/>
                                        </p:tgtEl>
                                        <p:attrNameLst>
                                          <p:attrName>ppt_w</p:attrName>
                                        </p:attrNameLst>
                                      </p:cBhvr>
                                      <p:tavLst>
                                        <p:tav tm="0">
                                          <p:val>
                                            <p:fltVal val="0"/>
                                          </p:val>
                                        </p:tav>
                                        <p:tav tm="100000">
                                          <p:val>
                                            <p:strVal val="#ppt_w"/>
                                          </p:val>
                                        </p:tav>
                                      </p:tavLst>
                                    </p:anim>
                                    <p:anim calcmode="lin" valueType="num">
                                      <p:cBhvr>
                                        <p:cTn id="12" dur="1000" fill="hold"/>
                                        <p:tgtEl>
                                          <p:spTgt spid="36"/>
                                        </p:tgtEl>
                                        <p:attrNameLst>
                                          <p:attrName>ppt_h</p:attrName>
                                        </p:attrNameLst>
                                      </p:cBhvr>
                                      <p:tavLst>
                                        <p:tav tm="0">
                                          <p:val>
                                            <p:fltVal val="0"/>
                                          </p:val>
                                        </p:tav>
                                        <p:tav tm="100000">
                                          <p:val>
                                            <p:strVal val="#ppt_h"/>
                                          </p:val>
                                        </p:tav>
                                      </p:tavLst>
                                    </p:anim>
                                    <p:anim calcmode="lin" valueType="num">
                                      <p:cBhvr>
                                        <p:cTn id="13" dur="1000" fill="hold"/>
                                        <p:tgtEl>
                                          <p:spTgt spid="36"/>
                                        </p:tgtEl>
                                        <p:attrNameLst>
                                          <p:attrName>style.rotation</p:attrName>
                                        </p:attrNameLst>
                                      </p:cBhvr>
                                      <p:tavLst>
                                        <p:tav tm="0">
                                          <p:val>
                                            <p:fltVal val="90"/>
                                          </p:val>
                                        </p:tav>
                                        <p:tav tm="100000">
                                          <p:val>
                                            <p:fltVal val="0"/>
                                          </p:val>
                                        </p:tav>
                                      </p:tavLst>
                                    </p:anim>
                                    <p:animEffect transition="in" filter="fade">
                                      <p:cBhvr>
                                        <p:cTn id="14" dur="1000"/>
                                        <p:tgtEl>
                                          <p:spTgt spid="36"/>
                                        </p:tgtEl>
                                      </p:cBhvr>
                                    </p:animEffect>
                                  </p:childTnLst>
                                </p:cTn>
                              </p:par>
                              <p:par>
                                <p:cTn id="15" presetID="3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1000" fill="hold"/>
                                        <p:tgtEl>
                                          <p:spTgt spid="42"/>
                                        </p:tgtEl>
                                        <p:attrNameLst>
                                          <p:attrName>ppt_w</p:attrName>
                                        </p:attrNameLst>
                                      </p:cBhvr>
                                      <p:tavLst>
                                        <p:tav tm="0">
                                          <p:val>
                                            <p:fltVal val="0"/>
                                          </p:val>
                                        </p:tav>
                                        <p:tav tm="100000">
                                          <p:val>
                                            <p:strVal val="#ppt_w"/>
                                          </p:val>
                                        </p:tav>
                                      </p:tavLst>
                                    </p:anim>
                                    <p:anim calcmode="lin" valueType="num">
                                      <p:cBhvr>
                                        <p:cTn id="24" dur="1000" fill="hold"/>
                                        <p:tgtEl>
                                          <p:spTgt spid="42"/>
                                        </p:tgtEl>
                                        <p:attrNameLst>
                                          <p:attrName>ppt_h</p:attrName>
                                        </p:attrNameLst>
                                      </p:cBhvr>
                                      <p:tavLst>
                                        <p:tav tm="0">
                                          <p:val>
                                            <p:fltVal val="0"/>
                                          </p:val>
                                        </p:tav>
                                        <p:tav tm="100000">
                                          <p:val>
                                            <p:strVal val="#ppt_h"/>
                                          </p:val>
                                        </p:tav>
                                      </p:tavLst>
                                    </p:anim>
                                    <p:anim calcmode="lin" valueType="num">
                                      <p:cBhvr>
                                        <p:cTn id="25" dur="1000" fill="hold"/>
                                        <p:tgtEl>
                                          <p:spTgt spid="42"/>
                                        </p:tgtEl>
                                        <p:attrNameLst>
                                          <p:attrName>style.rotation</p:attrName>
                                        </p:attrNameLst>
                                      </p:cBhvr>
                                      <p:tavLst>
                                        <p:tav tm="0">
                                          <p:val>
                                            <p:fltVal val="90"/>
                                          </p:val>
                                        </p:tav>
                                        <p:tav tm="100000">
                                          <p:val>
                                            <p:fltVal val="0"/>
                                          </p:val>
                                        </p:tav>
                                      </p:tavLst>
                                    </p:anim>
                                    <p:animEffect transition="in" filter="fade">
                                      <p:cBhvr>
                                        <p:cTn id="26" dur="10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0" fill="hold"/>
                                        <p:tgtEl>
                                          <p:spTgt spid="38"/>
                                        </p:tgtEl>
                                        <p:attrNameLst>
                                          <p:attrName>ppt_w</p:attrName>
                                        </p:attrNameLst>
                                      </p:cBhvr>
                                      <p:tavLst>
                                        <p:tav tm="0">
                                          <p:val>
                                            <p:fltVal val="0"/>
                                          </p:val>
                                        </p:tav>
                                        <p:tav tm="100000">
                                          <p:val>
                                            <p:strVal val="#ppt_w"/>
                                          </p:val>
                                        </p:tav>
                                      </p:tavLst>
                                    </p:anim>
                                    <p:anim calcmode="lin" valueType="num">
                                      <p:cBhvr>
                                        <p:cTn id="32" dur="1000" fill="hold"/>
                                        <p:tgtEl>
                                          <p:spTgt spid="38"/>
                                        </p:tgtEl>
                                        <p:attrNameLst>
                                          <p:attrName>ppt_h</p:attrName>
                                        </p:attrNameLst>
                                      </p:cBhvr>
                                      <p:tavLst>
                                        <p:tav tm="0">
                                          <p:val>
                                            <p:fltVal val="0"/>
                                          </p:val>
                                        </p:tav>
                                        <p:tav tm="100000">
                                          <p:val>
                                            <p:strVal val="#ppt_h"/>
                                          </p:val>
                                        </p:tav>
                                      </p:tavLst>
                                    </p:anim>
                                    <p:anim calcmode="lin" valueType="num">
                                      <p:cBhvr>
                                        <p:cTn id="33" dur="1000" fill="hold"/>
                                        <p:tgtEl>
                                          <p:spTgt spid="38"/>
                                        </p:tgtEl>
                                        <p:attrNameLst>
                                          <p:attrName>style.rotation</p:attrName>
                                        </p:attrNameLst>
                                      </p:cBhvr>
                                      <p:tavLst>
                                        <p:tav tm="0">
                                          <p:val>
                                            <p:fltVal val="90"/>
                                          </p:val>
                                        </p:tav>
                                        <p:tav tm="100000">
                                          <p:val>
                                            <p:fltVal val="0"/>
                                          </p:val>
                                        </p:tav>
                                      </p:tavLst>
                                    </p:anim>
                                    <p:animEffect transition="in" filter="fade">
                                      <p:cBhvr>
                                        <p:cTn id="3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bldLst>
      <p:bldP spid="36" grpId="0"/>
      <p:bldP spid="42"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639B88-5EB0-46FC-B302-88725D66FC73}"/>
              </a:ext>
            </a:extLst>
          </p:cNvPr>
          <p:cNvSpPr/>
          <p:nvPr/>
        </p:nvSpPr>
        <p:spPr>
          <a:xfrm>
            <a:off x="427503" y="3919063"/>
            <a:ext cx="9695551" cy="2985433"/>
          </a:xfrm>
          <a:prstGeom prst="rect">
            <a:avLst/>
          </a:prstGeom>
        </p:spPr>
        <p:txBody>
          <a:bodyPr wrap="square">
            <a:spAutoFit/>
          </a:bodyPr>
          <a:lstStyle/>
          <a:p>
            <a:pPr marL="285750" indent="-285750">
              <a:buFont typeface="Arial" panose="020B0604020202020204" pitchFamily="34" charset="0"/>
              <a:buChar char="•"/>
            </a:pPr>
            <a:r>
              <a:rPr lang="en-US" sz="2800" dirty="0"/>
              <a:t>The nominations were judged based on:</a:t>
            </a:r>
          </a:p>
          <a:p>
            <a:pPr marL="742950" lvl="1" indent="-285750">
              <a:buFont typeface="Arial" panose="020B0604020202020204" pitchFamily="34" charset="0"/>
              <a:buChar char="•"/>
            </a:pPr>
            <a:r>
              <a:rPr lang="en-US" sz="2000" dirty="0"/>
              <a:t>Contributions to Reproductive and Development Toxicology	</a:t>
            </a:r>
          </a:p>
          <a:p>
            <a:pPr marL="742950" lvl="1" indent="-285750">
              <a:buFont typeface="Arial" panose="020B0604020202020204" pitchFamily="34" charset="0"/>
              <a:buChar char="•"/>
            </a:pPr>
            <a:r>
              <a:rPr lang="en-US" sz="2000" dirty="0"/>
              <a:t>Contributions to RDTSS and SOT</a:t>
            </a:r>
          </a:p>
          <a:p>
            <a:pPr marL="742950" lvl="1" indent="-285750">
              <a:buFont typeface="Arial" panose="020B0604020202020204" pitchFamily="34" charset="0"/>
              <a:buChar char="•"/>
            </a:pPr>
            <a:r>
              <a:rPr lang="en-US" sz="2000" dirty="0"/>
              <a:t>Role in Mentoring Next Generation of Toxicologists</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The nomination letters and CVs were distributed to the judging committee: </a:t>
            </a:r>
          </a:p>
          <a:p>
            <a:pPr lvl="1"/>
            <a:r>
              <a:rPr lang="en-US" sz="2000" dirty="0"/>
              <a:t>Jodi Flaws, George Daston, Thomas Knudsen, Aileen Keating, Xiaoqin Ye, Kim </a:t>
            </a:r>
            <a:r>
              <a:rPr lang="en-US" sz="2000" dirty="0" err="1"/>
              <a:t>Boekelheide</a:t>
            </a:r>
            <a:r>
              <a:rPr lang="en-US" sz="2000" dirty="0"/>
              <a:t>, Sarah Campion, </a:t>
            </a:r>
            <a:r>
              <a:rPr lang="en-US" sz="2000" dirty="0" err="1"/>
              <a:t>Shuo</a:t>
            </a:r>
            <a:r>
              <a:rPr lang="en-US" sz="2000" dirty="0"/>
              <a:t> Xiao, Jamie </a:t>
            </a:r>
            <a:r>
              <a:rPr lang="en-US" sz="2000" dirty="0" err="1"/>
              <a:t>Karmel</a:t>
            </a:r>
            <a:r>
              <a:rPr lang="en-US" sz="2000" dirty="0"/>
              <a:t>, Viki Sutherland, Jennifer Rayner, Joshua Robinson, Mary Alice Smith, Cochran Chrissy</a:t>
            </a:r>
          </a:p>
        </p:txBody>
      </p:sp>
      <p:sp>
        <p:nvSpPr>
          <p:cNvPr id="2" name="TextBox 1"/>
          <p:cNvSpPr txBox="1"/>
          <p:nvPr/>
        </p:nvSpPr>
        <p:spPr>
          <a:xfrm>
            <a:off x="529104" y="1691838"/>
            <a:ext cx="11496642" cy="2616101"/>
          </a:xfrm>
          <a:prstGeom prst="rect">
            <a:avLst/>
          </a:prstGeom>
          <a:noFill/>
        </p:spPr>
        <p:txBody>
          <a:bodyPr wrap="square" rtlCol="0">
            <a:spAutoFit/>
          </a:bodyPr>
          <a:lstStyle/>
          <a:p>
            <a:r>
              <a:rPr lang="en-US" sz="2400" b="1" dirty="0"/>
              <a:t>RDTSS Scientific Achievement Award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RDTSS member for lifetime achievement or for contribution of a particularly influential body of work to the field of reproductive and developmental toxicology. </a:t>
            </a:r>
          </a:p>
          <a:p>
            <a:pPr marL="285750" indent="-285750">
              <a:buFont typeface="Arial" panose="020B0604020202020204" pitchFamily="34" charset="0"/>
              <a:buChar char="•"/>
            </a:pPr>
            <a:r>
              <a:rPr lang="en-US" dirty="0"/>
              <a:t>The awardee is selected from among membership nominations by a committee formed by the RDTSS Executive Committee. Nominations included a short narrative or list of the accomplishments upon which the nomination was based, a CV, and letter(s) of support.</a:t>
            </a:r>
            <a:br>
              <a:rPr lang="en-US" dirty="0"/>
            </a:br>
            <a:endParaRPr lang="en-US" sz="3200"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197" t="12147" r="5338" b="13329"/>
          <a:stretch/>
        </p:blipFill>
        <p:spPr>
          <a:xfrm>
            <a:off x="9864435" y="4904509"/>
            <a:ext cx="1967347" cy="16762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5" name="Audio 4">
            <a:hlinkClick r:id="" action="ppaction://media"/>
            <a:extLst>
              <a:ext uri="{FF2B5EF4-FFF2-40B4-BE49-F238E27FC236}">
                <a16:creationId xmlns:a16="http://schemas.microsoft.com/office/drawing/2014/main" id="{C5A3C213-0590-B543-93D8-37D794940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6491410"/>
      </p:ext>
    </p:extLst>
  </p:cSld>
  <p:clrMapOvr>
    <a:masterClrMapping/>
  </p:clrMapOvr>
  <mc:AlternateContent xmlns:mc="http://schemas.openxmlformats.org/markup-compatibility/2006" xmlns:p14="http://schemas.microsoft.com/office/powerpoint/2010/main">
    <mc:Choice Requires="p14">
      <p:transition spd="slow" p14:dur="2000" advTm="47704"/>
    </mc:Choice>
    <mc:Fallback xmlns="">
      <p:transition spd="slow" advTm="4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921"/>
          <a:stretch/>
        </p:blipFill>
        <p:spPr>
          <a:xfrm>
            <a:off x="4465793" y="5123996"/>
            <a:ext cx="2845377" cy="1734004"/>
          </a:xfrm>
          <a:prstGeom prst="rect">
            <a:avLst/>
          </a:prstGeom>
        </p:spPr>
      </p:pic>
      <p:sp>
        <p:nvSpPr>
          <p:cNvPr id="4" name="Title 3"/>
          <p:cNvSpPr txBox="1">
            <a:spLocks/>
          </p:cNvSpPr>
          <p:nvPr/>
        </p:nvSpPr>
        <p:spPr>
          <a:xfrm>
            <a:off x="630682" y="2304099"/>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tx1">
                  <a:lumMod val="65000"/>
                  <a:lumOff val="35000"/>
                </a:schemeClr>
              </a:solidFill>
            </a:endParaRPr>
          </a:p>
        </p:txBody>
      </p:sp>
      <p:sp>
        <p:nvSpPr>
          <p:cNvPr id="6" name="Title 3"/>
          <p:cNvSpPr>
            <a:spLocks noGrp="1"/>
          </p:cNvSpPr>
          <p:nvPr>
            <p:ph idx="1"/>
          </p:nvPr>
        </p:nvSpPr>
        <p:spPr>
          <a:xfrm>
            <a:off x="498566" y="2193419"/>
            <a:ext cx="10515600" cy="4351338"/>
          </a:xfrm>
        </p:spPr>
        <p:txBody>
          <a:bodyPr>
            <a:normAutofit fontScale="97500"/>
          </a:bodyPr>
          <a:lstStyle/>
          <a:p>
            <a:pPr marL="0" indent="0" algn="ctr">
              <a:buNone/>
            </a:pPr>
            <a:r>
              <a:rPr lang="en-US" dirty="0"/>
              <a:t> </a:t>
            </a:r>
            <a:r>
              <a:rPr lang="en-US" b="1" dirty="0"/>
              <a:t>2020 RDTSS Scientific Achievement Award</a:t>
            </a:r>
          </a:p>
          <a:p>
            <a:pPr marL="0" indent="0" algn="ctr">
              <a:buNone/>
            </a:pPr>
            <a:endParaRPr lang="en-US" dirty="0"/>
          </a:p>
          <a:p>
            <a:pPr marL="0" indent="0" algn="ctr">
              <a:buNone/>
            </a:pPr>
            <a:r>
              <a:rPr lang="en-US" dirty="0"/>
              <a:t>Dr. Robyn </a:t>
            </a:r>
            <a:r>
              <a:rPr lang="en-US" dirty="0" err="1"/>
              <a:t>Tanguay</a:t>
            </a:r>
            <a:r>
              <a:rPr lang="en-US" dirty="0"/>
              <a:t>, </a:t>
            </a:r>
          </a:p>
          <a:p>
            <a:pPr marL="0" indent="0" algn="ctr">
              <a:buNone/>
            </a:pPr>
            <a:r>
              <a:rPr lang="en-US" dirty="0"/>
              <a:t>Oregon State University</a:t>
            </a:r>
          </a:p>
          <a:p>
            <a:pPr marL="0" indent="0" algn="ctr">
              <a:buNone/>
            </a:pPr>
            <a:endParaRPr lang="en-US" sz="4100" dirty="0"/>
          </a:p>
        </p:txBody>
      </p:sp>
      <p:pic>
        <p:nvPicPr>
          <p:cNvPr id="7" name="Picture 6">
            <a:extLst>
              <a:ext uri="{FF2B5EF4-FFF2-40B4-BE49-F238E27FC236}">
                <a16:creationId xmlns:a16="http://schemas.microsoft.com/office/drawing/2014/main" id="{88B289AE-D466-FB44-9982-E899E17145B2}"/>
              </a:ext>
            </a:extLst>
          </p:cNvPr>
          <p:cNvPicPr>
            <a:picLocks noChangeAspect="1"/>
          </p:cNvPicPr>
          <p:nvPr/>
        </p:nvPicPr>
        <p:blipFill rotWithShape="1">
          <a:blip r:embed="rId5"/>
          <a:srcRect l="13452" t="8885" r="10668" b="20912"/>
          <a:stretch/>
        </p:blipFill>
        <p:spPr>
          <a:xfrm>
            <a:off x="7806853" y="2976771"/>
            <a:ext cx="2090181" cy="2784633"/>
          </a:xfrm>
          <a:prstGeom prst="rect">
            <a:avLst/>
          </a:prstGeom>
        </p:spPr>
      </p:pic>
      <p:pic>
        <p:nvPicPr>
          <p:cNvPr id="3" name="Audio 2">
            <a:hlinkClick r:id="" action="ppaction://media"/>
            <a:extLst>
              <a:ext uri="{FF2B5EF4-FFF2-40B4-BE49-F238E27FC236}">
                <a16:creationId xmlns:a16="http://schemas.microsoft.com/office/drawing/2014/main" id="{1645D556-E2E0-9143-8E50-3C4FCFFA3D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9234867"/>
      </p:ext>
    </p:extLst>
  </p:cSld>
  <p:clrMapOvr>
    <a:masterClrMapping/>
  </p:clrMapOvr>
  <mc:AlternateContent xmlns:mc="http://schemas.openxmlformats.org/markup-compatibility/2006" xmlns:p14="http://schemas.microsoft.com/office/powerpoint/2010/main">
    <mc:Choice Requires="p14">
      <p:transition spd="slow" p14:dur="2000" advTm="25667"/>
    </mc:Choice>
    <mc:Fallback xmlns="">
      <p:transition spd="slow" advTm="2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94823" y="3035713"/>
            <a:ext cx="10515600" cy="786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b="1" dirty="0">
                <a:latin typeface="+mn-lt"/>
              </a:rPr>
              <a:t>RDTSS Trainee Poster Awards</a:t>
            </a:r>
          </a:p>
          <a:p>
            <a:pPr algn="ctr"/>
            <a:r>
              <a:rPr lang="en-US" sz="3100" b="1" i="1" dirty="0">
                <a:solidFill>
                  <a:srgbClr val="FF0000"/>
                </a:solidFill>
                <a:latin typeface="+mn-lt"/>
              </a:rPr>
              <a:t>Could not proceed due to SOT cancellation</a:t>
            </a:r>
          </a:p>
          <a:p>
            <a:pPr algn="ctr"/>
            <a:endParaRPr lang="en-US" sz="3100" dirty="0">
              <a:latin typeface="+mn-lt"/>
            </a:endParaRPr>
          </a:p>
          <a:p>
            <a:pPr algn="ctr"/>
            <a:r>
              <a:rPr lang="en-US" sz="3100" dirty="0">
                <a:latin typeface="+mn-lt"/>
              </a:rPr>
              <a:t>Bethany </a:t>
            </a:r>
            <a:r>
              <a:rPr lang="en-US" sz="3100" dirty="0" err="1">
                <a:latin typeface="+mn-lt"/>
              </a:rPr>
              <a:t>Hannas</a:t>
            </a:r>
            <a:endParaRPr lang="en-US" sz="3100" dirty="0">
              <a:latin typeface="+mn-lt"/>
            </a:endParaRPr>
          </a:p>
          <a:p>
            <a:pPr algn="ctr"/>
            <a:endParaRPr lang="en-US" sz="3100" dirty="0">
              <a:latin typeface="+mn-lt"/>
            </a:endParaRPr>
          </a:p>
          <a:p>
            <a:pPr algn="ctr"/>
            <a:r>
              <a:rPr lang="en-US" sz="3100" dirty="0">
                <a:latin typeface="+mn-lt"/>
              </a:rPr>
              <a:t>RDTSS Vice President Elect</a:t>
            </a:r>
          </a:p>
        </p:txBody>
      </p:sp>
      <p:pic>
        <p:nvPicPr>
          <p:cNvPr id="3" name="Audio 2">
            <a:hlinkClick r:id="" action="ppaction://media"/>
            <a:extLst>
              <a:ext uri="{FF2B5EF4-FFF2-40B4-BE49-F238E27FC236}">
                <a16:creationId xmlns:a16="http://schemas.microsoft.com/office/drawing/2014/main" id="{77BEF6E1-DBED-4A45-9792-06E467DCCB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4402902"/>
      </p:ext>
    </p:extLst>
  </p:cSld>
  <p:clrMapOvr>
    <a:masterClrMapping/>
  </p:clrMapOvr>
  <mc:AlternateContent xmlns:mc="http://schemas.openxmlformats.org/markup-compatibility/2006" xmlns:p14="http://schemas.microsoft.com/office/powerpoint/2010/main">
    <mc:Choice Requires="p14">
      <p:transition spd="slow" p14:dur="2000" advTm="32960"/>
    </mc:Choice>
    <mc:Fallback xmlns="">
      <p:transition spd="slow" advTm="3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597103" y="1699340"/>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New RDTSS Officers</a:t>
            </a:r>
          </a:p>
        </p:txBody>
      </p:sp>
      <p:sp>
        <p:nvSpPr>
          <p:cNvPr id="5" name="Text Placeholder 4"/>
          <p:cNvSpPr txBox="1">
            <a:spLocks/>
          </p:cNvSpPr>
          <p:nvPr/>
        </p:nvSpPr>
        <p:spPr>
          <a:xfrm>
            <a:off x="1170790" y="2877410"/>
            <a:ext cx="10396728" cy="22128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Vice President elect – Caren </a:t>
            </a:r>
            <a:r>
              <a:rPr lang="en-US" dirty="0" err="1"/>
              <a:t>Villano</a:t>
            </a:r>
            <a:r>
              <a:rPr lang="en-US" dirty="0"/>
              <a:t> (BMS)</a:t>
            </a:r>
          </a:p>
          <a:p>
            <a:r>
              <a:rPr lang="en-US" dirty="0"/>
              <a:t>Junior Councilor – Ed </a:t>
            </a:r>
            <a:r>
              <a:rPr lang="en-US" dirty="0" err="1"/>
              <a:t>Dere</a:t>
            </a:r>
            <a:r>
              <a:rPr lang="en-US" dirty="0"/>
              <a:t> (Genentech)</a:t>
            </a:r>
          </a:p>
          <a:p>
            <a:r>
              <a:rPr lang="en-US" dirty="0"/>
              <a:t>Career Councilor – Daniel Spade (Brown University)</a:t>
            </a:r>
          </a:p>
          <a:p>
            <a:r>
              <a:rPr lang="en-US" dirty="0"/>
              <a:t>Secretary/treasurer – Pragati Coder (Charles River)</a:t>
            </a:r>
          </a:p>
          <a:p>
            <a:r>
              <a:rPr lang="en-US" dirty="0"/>
              <a:t>Graduate Student Representative – Vicki </a:t>
            </a:r>
            <a:r>
              <a:rPr lang="en-US" dirty="0" err="1"/>
              <a:t>Mourikes</a:t>
            </a:r>
            <a:r>
              <a:rPr lang="en-US" dirty="0"/>
              <a:t> (UIUC)</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0524" b="8421"/>
          <a:stretch/>
        </p:blipFill>
        <p:spPr>
          <a:xfrm>
            <a:off x="2350008" y="5614416"/>
            <a:ext cx="6907530" cy="1234440"/>
          </a:xfrm>
          <a:prstGeom prst="rect">
            <a:avLst/>
          </a:prstGeom>
        </p:spPr>
      </p:pic>
      <p:pic>
        <p:nvPicPr>
          <p:cNvPr id="6" name="Audio 5">
            <a:hlinkClick r:id="" action="ppaction://media"/>
            <a:extLst>
              <a:ext uri="{FF2B5EF4-FFF2-40B4-BE49-F238E27FC236}">
                <a16:creationId xmlns:a16="http://schemas.microsoft.com/office/drawing/2014/main" id="{DE84F751-0705-B441-96FF-FB65297E7E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74486688"/>
      </p:ext>
    </p:extLst>
  </p:cSld>
  <p:clrMapOvr>
    <a:masterClrMapping/>
  </p:clrMapOvr>
  <mc:AlternateContent xmlns:mc="http://schemas.openxmlformats.org/markup-compatibility/2006" xmlns:p14="http://schemas.microsoft.com/office/powerpoint/2010/main">
    <mc:Choice Requires="p14">
      <p:transition spd="slow" p14:dur="2000" advTm="37155"/>
    </mc:Choice>
    <mc:Fallback xmlns="">
      <p:transition spd="slow" advTm="3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676400" y="1783389"/>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Acknowledgement of Outgoing Officers</a:t>
            </a:r>
          </a:p>
        </p:txBody>
      </p:sp>
      <p:sp>
        <p:nvSpPr>
          <p:cNvPr id="5" name="Text Placeholder 4"/>
          <p:cNvSpPr txBox="1">
            <a:spLocks/>
          </p:cNvSpPr>
          <p:nvPr/>
        </p:nvSpPr>
        <p:spPr>
          <a:xfrm>
            <a:off x="1005777" y="2938009"/>
            <a:ext cx="11186223" cy="22128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Secretary/Treasurer		Natasha Catlin, Pfizer</a:t>
            </a:r>
          </a:p>
          <a:p>
            <a:pPr marL="342900" indent="-342900"/>
            <a:r>
              <a:rPr lang="en-US" dirty="0"/>
              <a:t>Senior Councilor			Pragati Coder, Charles River</a:t>
            </a:r>
          </a:p>
          <a:p>
            <a:pPr marL="342900" indent="-342900"/>
            <a:r>
              <a:rPr lang="en-US" dirty="0"/>
              <a:t>New Career Councilor		Ed </a:t>
            </a:r>
            <a:r>
              <a:rPr lang="en-US" dirty="0" err="1"/>
              <a:t>Dere</a:t>
            </a:r>
            <a:r>
              <a:rPr lang="en-US" dirty="0"/>
              <a:t>, Genentech</a:t>
            </a:r>
          </a:p>
          <a:p>
            <a:pPr marL="342900" indent="-342900"/>
            <a:r>
              <a:rPr lang="en-US" dirty="0"/>
              <a:t>Graduate Student Rep		Katie Chiang, UIUC</a:t>
            </a:r>
          </a:p>
          <a:p>
            <a:pPr marL="342900" indent="-342900"/>
            <a:r>
              <a:rPr lang="en-US" dirty="0"/>
              <a:t>Past President			Vicki Sutherland, National Toxicology Program</a:t>
            </a:r>
          </a:p>
          <a:p>
            <a:pPr marL="342900" indent="-342900"/>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76" y="4622043"/>
            <a:ext cx="4993990" cy="2625968"/>
          </a:xfrm>
          <a:prstGeom prst="rect">
            <a:avLst/>
          </a:prstGeom>
        </p:spPr>
      </p:pic>
      <p:pic>
        <p:nvPicPr>
          <p:cNvPr id="6" name="Audio 5">
            <a:hlinkClick r:id="" action="ppaction://media"/>
            <a:extLst>
              <a:ext uri="{FF2B5EF4-FFF2-40B4-BE49-F238E27FC236}">
                <a16:creationId xmlns:a16="http://schemas.microsoft.com/office/drawing/2014/main" id="{6A4CDE93-C9D6-3B4E-A702-A9F631E46A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448401892"/>
      </p:ext>
    </p:extLst>
  </p:cSld>
  <p:clrMapOvr>
    <a:masterClrMapping/>
  </p:clrMapOvr>
  <mc:AlternateContent xmlns:mc="http://schemas.openxmlformats.org/markup-compatibility/2006" xmlns:p14="http://schemas.microsoft.com/office/powerpoint/2010/main">
    <mc:Choice Requires="p14">
      <p:transition spd="slow" p14:dur="2000" advTm="72403"/>
    </mc:Choice>
    <mc:Fallback xmlns="">
      <p:transition spd="slow" advTm="7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921"/>
          <a:stretch/>
        </p:blipFill>
        <p:spPr>
          <a:xfrm>
            <a:off x="4465793" y="5123996"/>
            <a:ext cx="2845377" cy="1734004"/>
          </a:xfrm>
          <a:prstGeom prst="rect">
            <a:avLst/>
          </a:prstGeom>
        </p:spPr>
      </p:pic>
      <p:sp>
        <p:nvSpPr>
          <p:cNvPr id="4" name="Title 3"/>
          <p:cNvSpPr txBox="1">
            <a:spLocks/>
          </p:cNvSpPr>
          <p:nvPr/>
        </p:nvSpPr>
        <p:spPr>
          <a:xfrm>
            <a:off x="630682" y="2304099"/>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tx1">
                  <a:lumMod val="65000"/>
                  <a:lumOff val="35000"/>
                </a:schemeClr>
              </a:solidFill>
            </a:endParaRPr>
          </a:p>
        </p:txBody>
      </p:sp>
      <p:sp>
        <p:nvSpPr>
          <p:cNvPr id="6" name="Title 3"/>
          <p:cNvSpPr>
            <a:spLocks noGrp="1"/>
          </p:cNvSpPr>
          <p:nvPr>
            <p:ph idx="1"/>
          </p:nvPr>
        </p:nvSpPr>
        <p:spPr>
          <a:xfrm>
            <a:off x="498566" y="2193419"/>
            <a:ext cx="10515600" cy="4351338"/>
          </a:xfrm>
        </p:spPr>
        <p:txBody>
          <a:bodyPr>
            <a:normAutofit fontScale="97500"/>
          </a:bodyPr>
          <a:lstStyle/>
          <a:p>
            <a:pPr marL="0" indent="0" algn="ctr">
              <a:buNone/>
            </a:pPr>
            <a:r>
              <a:rPr lang="en-US" dirty="0"/>
              <a:t> </a:t>
            </a:r>
            <a:r>
              <a:rPr lang="en-US" b="1" dirty="0"/>
              <a:t>2020 RDTSS New-Career Scientist Award Sponsored by Covance</a:t>
            </a:r>
          </a:p>
          <a:p>
            <a:pPr marL="0" indent="0" algn="ctr">
              <a:buNone/>
            </a:pPr>
            <a:endParaRPr lang="en-US" dirty="0"/>
          </a:p>
          <a:p>
            <a:pPr marL="0" indent="0" algn="ctr">
              <a:buNone/>
            </a:pPr>
            <a:r>
              <a:rPr lang="en-US" dirty="0"/>
              <a:t>Dr. Natalie Johnson, </a:t>
            </a:r>
          </a:p>
          <a:p>
            <a:pPr marL="0" indent="0" algn="ctr">
              <a:buNone/>
            </a:pPr>
            <a:r>
              <a:rPr lang="en-US" dirty="0"/>
              <a:t>Texas A&amp;M University</a:t>
            </a:r>
          </a:p>
          <a:p>
            <a:pPr marL="0" indent="0" algn="ctr">
              <a:buNone/>
            </a:pPr>
            <a:endParaRPr lang="en-US" sz="4100" dirty="0"/>
          </a:p>
        </p:txBody>
      </p:sp>
      <p:pic>
        <p:nvPicPr>
          <p:cNvPr id="1026" name="Picture 2" descr="Natalie Johnson, PhD">
            <a:extLst>
              <a:ext uri="{FF2B5EF4-FFF2-40B4-BE49-F238E27FC236}">
                <a16:creationId xmlns:a16="http://schemas.microsoft.com/office/drawing/2014/main" id="{A319E0DB-3B9D-4FA8-8043-47E4CABC0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662" y="2990067"/>
            <a:ext cx="2238375" cy="29527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E15F276-2E4B-F647-8753-B2BA7A4C3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1603172"/>
      </p:ext>
    </p:extLst>
  </p:cSld>
  <p:clrMapOvr>
    <a:masterClrMapping/>
  </p:clrMapOvr>
  <mc:AlternateContent xmlns:mc="http://schemas.openxmlformats.org/markup-compatibility/2006" xmlns:p14="http://schemas.microsoft.com/office/powerpoint/2010/main">
    <mc:Choice Requires="p14">
      <p:transition spd="slow" p14:dur="2000" advTm="12360"/>
    </mc:Choice>
    <mc:Fallback xmlns="">
      <p:transition spd="slow" advTm="1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30682" y="1863524"/>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RDTSS Awards</a:t>
            </a:r>
          </a:p>
        </p:txBody>
      </p:sp>
      <p:sp>
        <p:nvSpPr>
          <p:cNvPr id="5" name="Text Placeholder 4"/>
          <p:cNvSpPr txBox="1">
            <a:spLocks/>
          </p:cNvSpPr>
          <p:nvPr/>
        </p:nvSpPr>
        <p:spPr>
          <a:xfrm>
            <a:off x="1216152" y="3923349"/>
            <a:ext cx="10396728" cy="221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sp>
        <p:nvSpPr>
          <p:cNvPr id="6" name="Text Placeholder 4"/>
          <p:cNvSpPr txBox="1">
            <a:spLocks/>
          </p:cNvSpPr>
          <p:nvPr/>
        </p:nvSpPr>
        <p:spPr>
          <a:xfrm>
            <a:off x="1094231" y="2711824"/>
            <a:ext cx="10396728" cy="3085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Stephen B. Harris Mid-Career Scientist Award Sponsored by </a:t>
            </a:r>
            <a:r>
              <a:rPr lang="en-US" dirty="0" err="1"/>
              <a:t>Inotiv</a:t>
            </a:r>
            <a:r>
              <a:rPr lang="en-US" dirty="0"/>
              <a:t> </a:t>
            </a:r>
          </a:p>
          <a:p>
            <a:pPr lvl="1"/>
            <a:r>
              <a:rPr lang="en-US" dirty="0"/>
              <a:t>New Award – Mid-Career scientist award, started in 2019</a:t>
            </a:r>
          </a:p>
          <a:p>
            <a:pPr lvl="1"/>
            <a:r>
              <a:rPr lang="en-US" dirty="0"/>
              <a:t>Recognize outstanding contributions of a mid-career scientist in RDTSS</a:t>
            </a:r>
          </a:p>
          <a:p>
            <a:pPr lvl="1"/>
            <a:r>
              <a:rPr lang="en-US" dirty="0"/>
              <a:t>Thank you to the judges: </a:t>
            </a:r>
            <a:r>
              <a:rPr lang="en-US" b="1" dirty="0"/>
              <a:t>Lauren </a:t>
            </a:r>
            <a:r>
              <a:rPr lang="en-US" b="1" dirty="0" err="1"/>
              <a:t>Aleksunes</a:t>
            </a:r>
            <a:r>
              <a:rPr lang="en-US" b="1" dirty="0"/>
              <a:t>, Patrick Allard, Kimberly Hatfield, </a:t>
            </a:r>
            <a:r>
              <a:rPr lang="en-US" b="1" dirty="0" err="1"/>
              <a:t>Kembra</a:t>
            </a:r>
            <a:r>
              <a:rPr lang="en-US" b="1" dirty="0"/>
              <a:t> </a:t>
            </a:r>
            <a:r>
              <a:rPr lang="en-US" b="1" dirty="0" err="1"/>
              <a:t>Howdeshell</a:t>
            </a:r>
            <a:r>
              <a:rPr lang="en-US" b="1" dirty="0"/>
              <a:t>, Jeffrey Moffit  and Caitlin Murphy</a:t>
            </a:r>
          </a:p>
          <a:p>
            <a:pPr lvl="1"/>
            <a:endParaRPr lang="en-US" dirty="0">
              <a:solidFill>
                <a:srgbClr val="FF0000"/>
              </a:solidFill>
            </a:endParaRPr>
          </a:p>
          <a:p>
            <a:pPr marL="0" indent="0">
              <a:buNone/>
            </a:pPr>
            <a:endParaRPr lang="en-US" dirty="0"/>
          </a:p>
        </p:txBody>
      </p:sp>
      <p:sp>
        <p:nvSpPr>
          <p:cNvPr id="7" name="TextBox 6">
            <a:extLst>
              <a:ext uri="{FF2B5EF4-FFF2-40B4-BE49-F238E27FC236}">
                <a16:creationId xmlns:a16="http://schemas.microsoft.com/office/drawing/2014/main" id="{D3A596EB-EFFC-4B4E-AA32-1F4BA4C7D34F}"/>
              </a:ext>
            </a:extLst>
          </p:cNvPr>
          <p:cNvSpPr txBox="1"/>
          <p:nvPr/>
        </p:nvSpPr>
        <p:spPr>
          <a:xfrm flipH="1">
            <a:off x="0" y="4706607"/>
            <a:ext cx="2054951" cy="646331"/>
          </a:xfrm>
          <a:prstGeom prst="rect">
            <a:avLst/>
          </a:prstGeom>
          <a:noFill/>
        </p:spPr>
        <p:txBody>
          <a:bodyPr wrap="square" rtlCol="0">
            <a:spAutoFit/>
          </a:bodyPr>
          <a:lstStyle/>
          <a:p>
            <a:pPr algn="ctr"/>
            <a:r>
              <a:rPr lang="en-US" dirty="0"/>
              <a:t>2019</a:t>
            </a:r>
          </a:p>
          <a:p>
            <a:pPr algn="ctr"/>
            <a:r>
              <a:rPr lang="en-US" dirty="0"/>
              <a:t>Aileen Keating </a:t>
            </a:r>
          </a:p>
        </p:txBody>
      </p:sp>
      <p:pic>
        <p:nvPicPr>
          <p:cNvPr id="3" name="Picture 2">
            <a:extLst>
              <a:ext uri="{FF2B5EF4-FFF2-40B4-BE49-F238E27FC236}">
                <a16:creationId xmlns:a16="http://schemas.microsoft.com/office/drawing/2014/main" id="{E5086FDD-3250-7C44-AD19-B190438EE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09" y="5280066"/>
            <a:ext cx="1921443" cy="1320992"/>
          </a:xfrm>
          <a:prstGeom prst="rect">
            <a:avLst/>
          </a:prstGeom>
        </p:spPr>
      </p:pic>
      <p:sp>
        <p:nvSpPr>
          <p:cNvPr id="8" name="TextBox 7">
            <a:extLst>
              <a:ext uri="{FF2B5EF4-FFF2-40B4-BE49-F238E27FC236}">
                <a16:creationId xmlns:a16="http://schemas.microsoft.com/office/drawing/2014/main" id="{725D7F49-FB63-4F49-86D1-244F7857F20A}"/>
              </a:ext>
            </a:extLst>
          </p:cNvPr>
          <p:cNvSpPr txBox="1"/>
          <p:nvPr/>
        </p:nvSpPr>
        <p:spPr>
          <a:xfrm flipH="1">
            <a:off x="2490408" y="4910734"/>
            <a:ext cx="885509" cy="369332"/>
          </a:xfrm>
          <a:prstGeom prst="rect">
            <a:avLst/>
          </a:prstGeom>
          <a:noFill/>
        </p:spPr>
        <p:txBody>
          <a:bodyPr wrap="square" rtlCol="0">
            <a:spAutoFit/>
          </a:bodyPr>
          <a:lstStyle/>
          <a:p>
            <a:r>
              <a:rPr lang="en-US" dirty="0"/>
              <a:t>2020</a:t>
            </a:r>
          </a:p>
        </p:txBody>
      </p:sp>
      <p:pic>
        <p:nvPicPr>
          <p:cNvPr id="9" name="Picture 8">
            <a:extLst>
              <a:ext uri="{FF2B5EF4-FFF2-40B4-BE49-F238E27FC236}">
                <a16:creationId xmlns:a16="http://schemas.microsoft.com/office/drawing/2014/main" id="{660ACEA4-9AA0-0047-BB72-38828D39F3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468" r="20776"/>
          <a:stretch/>
        </p:blipFill>
        <p:spPr>
          <a:xfrm>
            <a:off x="2176873" y="5224952"/>
            <a:ext cx="1221971" cy="1431220"/>
          </a:xfrm>
          <a:prstGeom prst="rect">
            <a:avLst/>
          </a:prstGeom>
        </p:spPr>
      </p:pic>
      <p:pic>
        <p:nvPicPr>
          <p:cNvPr id="2" name="Picture 1">
            <a:extLst>
              <a:ext uri="{FF2B5EF4-FFF2-40B4-BE49-F238E27FC236}">
                <a16:creationId xmlns:a16="http://schemas.microsoft.com/office/drawing/2014/main" id="{E2E9986E-10B0-2D4E-9A05-0995B9B39172}"/>
              </a:ext>
            </a:extLst>
          </p:cNvPr>
          <p:cNvPicPr>
            <a:picLocks noChangeAspect="1"/>
          </p:cNvPicPr>
          <p:nvPr/>
        </p:nvPicPr>
        <p:blipFill>
          <a:blip r:embed="rId7"/>
          <a:stretch>
            <a:fillRect/>
          </a:stretch>
        </p:blipFill>
        <p:spPr>
          <a:xfrm>
            <a:off x="9615657" y="5454012"/>
            <a:ext cx="2119144" cy="1130210"/>
          </a:xfrm>
          <a:prstGeom prst="rect">
            <a:avLst/>
          </a:prstGeom>
        </p:spPr>
      </p:pic>
      <p:pic>
        <p:nvPicPr>
          <p:cNvPr id="11" name="Audio 10">
            <a:hlinkClick r:id="" action="ppaction://media"/>
            <a:extLst>
              <a:ext uri="{FF2B5EF4-FFF2-40B4-BE49-F238E27FC236}">
                <a16:creationId xmlns:a16="http://schemas.microsoft.com/office/drawing/2014/main" id="{A8A453C1-226A-4A45-B25D-AD649770CE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8832624"/>
      </p:ext>
    </p:extLst>
  </p:cSld>
  <p:clrMapOvr>
    <a:masterClrMapping/>
  </p:clrMapOvr>
  <mc:AlternateContent xmlns:mc="http://schemas.openxmlformats.org/markup-compatibility/2006" xmlns:p14="http://schemas.microsoft.com/office/powerpoint/2010/main">
    <mc:Choice Requires="p14">
      <p:transition spd="slow" p14:dur="2000" advTm="28337"/>
    </mc:Choice>
    <mc:Fallback xmlns="">
      <p:transition spd="slow" advTm="2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921"/>
          <a:stretch/>
        </p:blipFill>
        <p:spPr>
          <a:xfrm>
            <a:off x="4465793" y="5123996"/>
            <a:ext cx="2845377" cy="1734004"/>
          </a:xfrm>
          <a:prstGeom prst="rect">
            <a:avLst/>
          </a:prstGeom>
        </p:spPr>
      </p:pic>
      <p:sp>
        <p:nvSpPr>
          <p:cNvPr id="4" name="Title 3"/>
          <p:cNvSpPr txBox="1">
            <a:spLocks/>
          </p:cNvSpPr>
          <p:nvPr/>
        </p:nvSpPr>
        <p:spPr>
          <a:xfrm>
            <a:off x="630682" y="2304099"/>
            <a:ext cx="10515600" cy="786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tx1">
                  <a:lumMod val="65000"/>
                  <a:lumOff val="35000"/>
                </a:schemeClr>
              </a:solidFill>
            </a:endParaRPr>
          </a:p>
        </p:txBody>
      </p:sp>
      <p:sp>
        <p:nvSpPr>
          <p:cNvPr id="6" name="Title 3"/>
          <p:cNvSpPr>
            <a:spLocks noGrp="1"/>
          </p:cNvSpPr>
          <p:nvPr>
            <p:ph idx="1"/>
          </p:nvPr>
        </p:nvSpPr>
        <p:spPr>
          <a:xfrm>
            <a:off x="498566" y="2193419"/>
            <a:ext cx="10515600" cy="4351338"/>
          </a:xfrm>
        </p:spPr>
        <p:txBody>
          <a:bodyPr>
            <a:normAutofit fontScale="97500"/>
          </a:bodyPr>
          <a:lstStyle/>
          <a:p>
            <a:pPr marL="0" indent="0" algn="ctr">
              <a:buNone/>
            </a:pPr>
            <a:r>
              <a:rPr lang="en-US" dirty="0"/>
              <a:t> </a:t>
            </a:r>
            <a:r>
              <a:rPr lang="en-US" b="1" dirty="0"/>
              <a:t>2020 Stephen B. Harris Mid-Career Scientist Award Sponsored by </a:t>
            </a:r>
            <a:r>
              <a:rPr lang="en-US" b="1" dirty="0" err="1"/>
              <a:t>Inotiv</a:t>
            </a:r>
            <a:r>
              <a:rPr lang="en-US" b="1" dirty="0"/>
              <a:t> </a:t>
            </a:r>
          </a:p>
          <a:p>
            <a:pPr marL="0" indent="0" algn="ctr">
              <a:buNone/>
            </a:pPr>
            <a:endParaRPr lang="en-US" b="1" dirty="0"/>
          </a:p>
          <a:p>
            <a:pPr marL="0" indent="0" algn="ctr">
              <a:buNone/>
            </a:pPr>
            <a:endParaRPr lang="en-US" dirty="0"/>
          </a:p>
          <a:p>
            <a:pPr marL="0" indent="0" algn="ctr">
              <a:buNone/>
            </a:pPr>
            <a:r>
              <a:rPr lang="en-US" dirty="0"/>
              <a:t>Dr. Kary Thompson</a:t>
            </a:r>
          </a:p>
          <a:p>
            <a:pPr marL="0" indent="0" algn="ctr">
              <a:buNone/>
            </a:pPr>
            <a:r>
              <a:rPr lang="en-US" dirty="0"/>
              <a:t>Bristol Myers Squibb</a:t>
            </a:r>
          </a:p>
          <a:p>
            <a:pPr marL="0" indent="0" algn="ctr">
              <a:buNone/>
            </a:pPr>
            <a:endParaRPr lang="en-US" sz="4100" dirty="0"/>
          </a:p>
        </p:txBody>
      </p:sp>
      <p:pic>
        <p:nvPicPr>
          <p:cNvPr id="2" name="Picture 1">
            <a:extLst>
              <a:ext uri="{FF2B5EF4-FFF2-40B4-BE49-F238E27FC236}">
                <a16:creationId xmlns:a16="http://schemas.microsoft.com/office/drawing/2014/main" id="{E72548DF-C1F3-A64C-ABAC-932B386B4499}"/>
              </a:ext>
            </a:extLst>
          </p:cNvPr>
          <p:cNvPicPr>
            <a:picLocks noChangeAspect="1"/>
          </p:cNvPicPr>
          <p:nvPr/>
        </p:nvPicPr>
        <p:blipFill>
          <a:blip r:embed="rId5"/>
          <a:stretch>
            <a:fillRect/>
          </a:stretch>
        </p:blipFill>
        <p:spPr>
          <a:xfrm>
            <a:off x="7349633" y="2845088"/>
            <a:ext cx="4064000" cy="3048000"/>
          </a:xfrm>
          <a:prstGeom prst="rect">
            <a:avLst/>
          </a:prstGeom>
        </p:spPr>
      </p:pic>
      <p:pic>
        <p:nvPicPr>
          <p:cNvPr id="8" name="Picture 7">
            <a:extLst>
              <a:ext uri="{FF2B5EF4-FFF2-40B4-BE49-F238E27FC236}">
                <a16:creationId xmlns:a16="http://schemas.microsoft.com/office/drawing/2014/main" id="{15FA5A95-542D-244F-8746-B4AABA47F9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906" y="2883895"/>
            <a:ext cx="3009193" cy="3009193"/>
          </a:xfrm>
          <a:prstGeom prst="rect">
            <a:avLst/>
          </a:prstGeom>
        </p:spPr>
      </p:pic>
      <p:pic>
        <p:nvPicPr>
          <p:cNvPr id="7" name="Audio 6">
            <a:hlinkClick r:id="" action="ppaction://media"/>
            <a:extLst>
              <a:ext uri="{FF2B5EF4-FFF2-40B4-BE49-F238E27FC236}">
                <a16:creationId xmlns:a16="http://schemas.microsoft.com/office/drawing/2014/main" id="{4EE1F754-82AC-F54F-B860-357EB58D44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07617828"/>
      </p:ext>
    </p:extLst>
  </p:cSld>
  <p:clrMapOvr>
    <a:masterClrMapping/>
  </p:clrMapOvr>
  <mc:AlternateContent xmlns:mc="http://schemas.openxmlformats.org/markup-compatibility/2006" xmlns:p14="http://schemas.microsoft.com/office/powerpoint/2010/main">
    <mc:Choice Requires="p14">
      <p:transition spd="slow" p14:dur="2000" advTm="16446"/>
    </mc:Choice>
    <mc:Fallback xmlns="">
      <p:transition spd="slow" advTm="1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579120" y="3923349"/>
            <a:ext cx="10515600" cy="786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RDTSS Best Paper Award</a:t>
            </a:r>
          </a:p>
          <a:p>
            <a:pPr algn="ctr"/>
            <a:endParaRPr lang="en-US" sz="3100" b="1" dirty="0">
              <a:latin typeface="+mn-lt"/>
            </a:endParaRPr>
          </a:p>
          <a:p>
            <a:pPr algn="ctr">
              <a:lnSpc>
                <a:spcPct val="150000"/>
              </a:lnSpc>
            </a:pPr>
            <a:r>
              <a:rPr lang="en-US" sz="3100" dirty="0">
                <a:latin typeface="+mn-lt"/>
              </a:rPr>
              <a:t>Pragati S. Coder, PhD, DABT</a:t>
            </a:r>
          </a:p>
          <a:p>
            <a:pPr algn="ctr"/>
            <a:r>
              <a:rPr lang="en-US" sz="3100" dirty="0">
                <a:latin typeface="+mn-lt"/>
              </a:rPr>
              <a:t> Charles River Laboratories Ashland LLC</a:t>
            </a:r>
          </a:p>
          <a:p>
            <a:pPr algn="ctr"/>
            <a:endParaRPr lang="en-US" sz="3100" dirty="0">
              <a:latin typeface="+mn-lt"/>
            </a:endParaRPr>
          </a:p>
          <a:p>
            <a:pPr algn="ctr"/>
            <a:r>
              <a:rPr lang="en-US" sz="3100" dirty="0">
                <a:latin typeface="+mn-lt"/>
              </a:rPr>
              <a:t>RDTSS Senior Councilor</a:t>
            </a:r>
          </a:p>
          <a:p>
            <a:pPr algn="ctr"/>
            <a:endParaRPr lang="en-US" sz="3100" dirty="0">
              <a:latin typeface="+mn-lt"/>
            </a:endParaRPr>
          </a:p>
          <a:p>
            <a:pPr algn="ctr"/>
            <a:endParaRPr lang="en-US" sz="3100" dirty="0">
              <a:latin typeface="+mn-lt"/>
            </a:endParaRPr>
          </a:p>
          <a:p>
            <a:pPr algn="ctr"/>
            <a:endParaRPr lang="en-US" sz="3100" dirty="0">
              <a:latin typeface="+mn-lt"/>
            </a:endParaRPr>
          </a:p>
        </p:txBody>
      </p:sp>
      <p:sp>
        <p:nvSpPr>
          <p:cNvPr id="5" name="Text Placeholder 4"/>
          <p:cNvSpPr txBox="1">
            <a:spLocks/>
          </p:cNvSpPr>
          <p:nvPr/>
        </p:nvSpPr>
        <p:spPr>
          <a:xfrm>
            <a:off x="1216152" y="3923349"/>
            <a:ext cx="10396728" cy="221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pic>
        <p:nvPicPr>
          <p:cNvPr id="3" name="Audio 2">
            <a:hlinkClick r:id="" action="ppaction://media"/>
            <a:extLst>
              <a:ext uri="{FF2B5EF4-FFF2-40B4-BE49-F238E27FC236}">
                <a16:creationId xmlns:a16="http://schemas.microsoft.com/office/drawing/2014/main" id="{2C226586-F7DD-8B4F-932E-11546B8FA9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66792213"/>
      </p:ext>
    </p:extLst>
  </p:cSld>
  <p:clrMapOvr>
    <a:masterClrMapping/>
  </p:clrMapOvr>
  <mc:AlternateContent xmlns:mc="http://schemas.openxmlformats.org/markup-compatibility/2006" xmlns:p14="http://schemas.microsoft.com/office/powerpoint/2010/main">
    <mc:Choice Requires="p14">
      <p:transition spd="slow" p14:dur="2000" advTm="10246"/>
    </mc:Choice>
    <mc:Fallback xmlns="">
      <p:transition spd="slow" advTm="10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224" y="1988602"/>
            <a:ext cx="11320198" cy="3785652"/>
          </a:xfrm>
          <a:prstGeom prst="rect">
            <a:avLst/>
          </a:prstGeom>
          <a:noFill/>
        </p:spPr>
        <p:txBody>
          <a:bodyPr wrap="square" rtlCol="0">
            <a:spAutoFit/>
          </a:bodyPr>
          <a:lstStyle/>
          <a:p>
            <a:pPr marL="285750" indent="-285750">
              <a:buFont typeface="Arial" panose="020B0604020202020204" pitchFamily="34" charset="0"/>
              <a:buChar char="•"/>
            </a:pPr>
            <a:r>
              <a:rPr lang="en-US" sz="2800" dirty="0"/>
              <a:t>Considered manuscripts published in Toxicological Sciences between January 2019 and December 2019</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To be considered for the award, a paper must:</a:t>
            </a:r>
          </a:p>
          <a:p>
            <a:pPr marL="742950" lvl="1" indent="-285750">
              <a:buFont typeface="Arial" panose="020B0604020202020204" pitchFamily="34" charset="0"/>
              <a:buChar char="•"/>
            </a:pPr>
            <a:r>
              <a:rPr lang="en-US" sz="2400" dirty="0"/>
              <a:t>have at least one member of RDTSS as an author</a:t>
            </a:r>
          </a:p>
          <a:p>
            <a:pPr marL="742950" lvl="1" indent="-285750">
              <a:buFont typeface="Arial" panose="020B0604020202020204" pitchFamily="34" charset="0"/>
              <a:buChar char="•"/>
            </a:pPr>
            <a:r>
              <a:rPr lang="en-US" sz="2400" dirty="0"/>
              <a:t>be in a subject relevant to the specialty section</a:t>
            </a:r>
          </a:p>
          <a:p>
            <a:pPr marL="742950" lvl="1" indent="-285750">
              <a:buFont typeface="Arial" panose="020B0604020202020204" pitchFamily="34" charset="0"/>
              <a:buChar char="•"/>
            </a:pPr>
            <a:r>
              <a:rPr lang="en-US" sz="2400" dirty="0"/>
              <a:t>be primary research (review articles were not considered)</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Queried the current RDTSS membership roster by name and affiliation.</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5" name="Audio 4">
            <a:hlinkClick r:id="" action="ppaction://media"/>
            <a:extLst>
              <a:ext uri="{FF2B5EF4-FFF2-40B4-BE49-F238E27FC236}">
                <a16:creationId xmlns:a16="http://schemas.microsoft.com/office/drawing/2014/main" id="{07262D21-F6E0-094D-B73E-21CC54954D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3603448"/>
      </p:ext>
    </p:extLst>
  </p:cSld>
  <p:clrMapOvr>
    <a:masterClrMapping/>
  </p:clrMapOvr>
  <mc:AlternateContent xmlns:mc="http://schemas.openxmlformats.org/markup-compatibility/2006" xmlns:p14="http://schemas.microsoft.com/office/powerpoint/2010/main">
    <mc:Choice Requires="p14">
      <p:transition spd="slow" p14:dur="2000" advTm="17739"/>
    </mc:Choice>
    <mc:Fallback xmlns="">
      <p:transition spd="slow" advTm="1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681" y="1976043"/>
            <a:ext cx="10862637" cy="330090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2800" dirty="0"/>
              <a:t>65 Manuscripts in the areas of Reproductive or Developmental Toxicology appeared in Toxicological Sciences in 2019.</a:t>
            </a:r>
          </a:p>
          <a:p>
            <a:pPr marL="285750" indent="-285750">
              <a:spcAft>
                <a:spcPts val="300"/>
              </a:spcAft>
              <a:buFont typeface="Arial" panose="020B0604020202020204" pitchFamily="34" charset="0"/>
              <a:buChar char="•"/>
            </a:pPr>
            <a:r>
              <a:rPr lang="en-US" sz="2800" dirty="0"/>
              <a:t>27 Manuscripts by RDTSS members were eligible for the award. </a:t>
            </a:r>
          </a:p>
          <a:p>
            <a:pPr marL="285750" indent="-285750">
              <a:spcAft>
                <a:spcPts val="300"/>
              </a:spcAft>
              <a:buFont typeface="Arial" panose="020B0604020202020204" pitchFamily="34" charset="0"/>
              <a:buChar char="•"/>
            </a:pPr>
            <a:r>
              <a:rPr lang="en-US" sz="2800" dirty="0"/>
              <a:t>19 RDTSS Members made up the judging committee. </a:t>
            </a:r>
          </a:p>
          <a:p>
            <a:pPr marL="285750" indent="-285750">
              <a:spcAft>
                <a:spcPts val="300"/>
              </a:spcAft>
              <a:buFont typeface="Arial" panose="020B0604020202020204" pitchFamily="34" charset="0"/>
              <a:buChar char="•"/>
            </a:pPr>
            <a:r>
              <a:rPr lang="en-US" sz="2800" dirty="0"/>
              <a:t>Any conflicts were addressed, and papers were randomly distributed.</a:t>
            </a:r>
          </a:p>
          <a:p>
            <a:pPr marL="285750" indent="-285750">
              <a:spcAft>
                <a:spcPts val="300"/>
              </a:spcAft>
              <a:buFont typeface="Arial" panose="020B0604020202020204" pitchFamily="34" charset="0"/>
              <a:buChar char="•"/>
            </a:pPr>
            <a:r>
              <a:rPr lang="en-US" sz="2800" dirty="0"/>
              <a:t>Each paper was reviewed by at least 3 individual judges.</a:t>
            </a:r>
          </a:p>
          <a:p>
            <a:pPr marL="285750" indent="-285750">
              <a:spcAft>
                <a:spcPts val="300"/>
              </a:spcAft>
              <a:buFont typeface="Arial" panose="020B0604020202020204" pitchFamily="34" charset="0"/>
              <a:buChar char="•"/>
            </a:pPr>
            <a:r>
              <a:rPr lang="en-US" sz="2800" dirty="0"/>
              <a:t>Each judge reviewed up to 5 papers each.</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4" name="Audio 3">
            <a:hlinkClick r:id="" action="ppaction://media"/>
            <a:extLst>
              <a:ext uri="{FF2B5EF4-FFF2-40B4-BE49-F238E27FC236}">
                <a16:creationId xmlns:a16="http://schemas.microsoft.com/office/drawing/2014/main" id="{F2B77BD7-DE8C-F148-93BB-D22F18449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17621120"/>
      </p:ext>
    </p:extLst>
  </p:cSld>
  <p:clrMapOvr>
    <a:masterClrMapping/>
  </p:clrMapOvr>
  <mc:AlternateContent xmlns:mc="http://schemas.openxmlformats.org/markup-compatibility/2006" xmlns:p14="http://schemas.microsoft.com/office/powerpoint/2010/main">
    <mc:Choice Requires="p14">
      <p:transition spd="slow" p14:dur="2000" advTm="23124"/>
    </mc:Choice>
    <mc:Fallback xmlns="">
      <p:transition spd="slow" advTm="2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538" y="1898979"/>
            <a:ext cx="10787449" cy="4093428"/>
          </a:xfrm>
          <a:prstGeom prst="rect">
            <a:avLst/>
          </a:prstGeom>
          <a:noFill/>
        </p:spPr>
        <p:txBody>
          <a:bodyPr wrap="square" rtlCol="0">
            <a:spAutoFit/>
          </a:bodyPr>
          <a:lstStyle/>
          <a:p>
            <a:pPr marL="285750" indent="-285750">
              <a:buFont typeface="Arial" panose="020B0604020202020204" pitchFamily="34" charset="0"/>
              <a:buChar char="•"/>
            </a:pPr>
            <a:r>
              <a:rPr lang="en-US" sz="2800" dirty="0"/>
              <a:t>27 Papers were judged based on:</a:t>
            </a:r>
          </a:p>
          <a:p>
            <a:pPr marL="742950" lvl="1" indent="-285750">
              <a:buFont typeface="Arial" panose="020B0604020202020204" pitchFamily="34" charset="0"/>
              <a:buChar char="•"/>
            </a:pPr>
            <a:r>
              <a:rPr lang="en-US" sz="2500" dirty="0"/>
              <a:t>Originality	</a:t>
            </a:r>
          </a:p>
          <a:p>
            <a:pPr marL="742950" lvl="1" indent="-285750">
              <a:buFont typeface="Arial" panose="020B0604020202020204" pitchFamily="34" charset="0"/>
              <a:buChar char="•"/>
            </a:pPr>
            <a:r>
              <a:rPr lang="en-US" sz="2500" dirty="0"/>
              <a:t>Scientific Quality</a:t>
            </a:r>
          </a:p>
          <a:p>
            <a:pPr marL="742950" lvl="1" indent="-285750">
              <a:buFont typeface="Arial" panose="020B0604020202020204" pitchFamily="34" charset="0"/>
              <a:buChar char="•"/>
            </a:pPr>
            <a:r>
              <a:rPr lang="en-US" sz="2500" dirty="0"/>
              <a:t>Relevance to the field</a:t>
            </a:r>
          </a:p>
          <a:p>
            <a:pPr marL="742950" lvl="1" indent="-285750">
              <a:buFont typeface="Arial" panose="020B0604020202020204" pitchFamily="34" charset="0"/>
              <a:buChar char="•"/>
            </a:pPr>
            <a:r>
              <a:rPr lang="en-US" sz="2500" dirty="0"/>
              <a:t>Contribution to the field</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Scores were averaged and ranked following the initial review. </a:t>
            </a:r>
          </a:p>
          <a:p>
            <a:pPr marL="285750" indent="-285750">
              <a:buFont typeface="Arial" panose="020B0604020202020204" pitchFamily="34" charset="0"/>
              <a:buChar char="•"/>
            </a:pPr>
            <a:r>
              <a:rPr lang="en-US" sz="2800" dirty="0"/>
              <a:t>Top 4 papers were redistributed to a subset of 7 judges.</a:t>
            </a:r>
          </a:p>
          <a:p>
            <a:pPr marL="285750" indent="-285750">
              <a:buFont typeface="Arial" panose="020B0604020202020204" pitchFamily="34" charset="0"/>
              <a:buChar char="•"/>
            </a:pPr>
            <a:r>
              <a:rPr lang="en-US" sz="2800" dirty="0"/>
              <a:t>Same criteria were applied, and scores were averaged and ranked.</a:t>
            </a:r>
          </a:p>
          <a:p>
            <a:endParaRPr lang="en-US" sz="28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5" name="Audio 4">
            <a:hlinkClick r:id="" action="ppaction://media"/>
            <a:extLst>
              <a:ext uri="{FF2B5EF4-FFF2-40B4-BE49-F238E27FC236}">
                <a16:creationId xmlns:a16="http://schemas.microsoft.com/office/drawing/2014/main" id="{863C7916-A8FA-6848-9246-4F5BFCC8FC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0418656"/>
      </p:ext>
    </p:extLst>
  </p:cSld>
  <p:clrMapOvr>
    <a:masterClrMapping/>
  </p:clrMapOvr>
  <mc:AlternateContent xmlns:mc="http://schemas.openxmlformats.org/markup-compatibility/2006" xmlns:p14="http://schemas.microsoft.com/office/powerpoint/2010/main">
    <mc:Choice Requires="p14">
      <p:transition spd="slow" p14:dur="2000" advTm="16835"/>
    </mc:Choice>
    <mc:Fallback xmlns="">
      <p:transition spd="slow" advTm="1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644" y="1691838"/>
            <a:ext cx="5178529" cy="4708981"/>
          </a:xfrm>
          <a:prstGeom prst="rect">
            <a:avLst/>
          </a:prstGeom>
          <a:noFill/>
        </p:spPr>
        <p:txBody>
          <a:bodyPr wrap="square" rtlCol="0">
            <a:spAutoFit/>
          </a:bodyPr>
          <a:lstStyle/>
          <a:p>
            <a:pPr marL="285750" indent="-285750">
              <a:buFont typeface="Arial" panose="020B0604020202020204" pitchFamily="34" charset="0"/>
              <a:buChar char="•"/>
            </a:pPr>
            <a:r>
              <a:rPr lang="en-US" sz="2800" b="1" dirty="0"/>
              <a:t>Katie Chiang</a:t>
            </a:r>
          </a:p>
          <a:p>
            <a:pPr marL="285750" indent="-285750">
              <a:buFont typeface="Arial" panose="020B0604020202020204" pitchFamily="34" charset="0"/>
              <a:buChar char="•"/>
            </a:pPr>
            <a:r>
              <a:rPr lang="en-US" sz="2800" dirty="0"/>
              <a:t>Pragati Coder </a:t>
            </a:r>
          </a:p>
          <a:p>
            <a:pPr marL="285750" indent="-285750">
              <a:buFont typeface="Arial" panose="020B0604020202020204" pitchFamily="34" charset="0"/>
              <a:buChar char="•"/>
            </a:pPr>
            <a:r>
              <a:rPr lang="en-US" sz="2800" dirty="0"/>
              <a:t>Sue Fenton</a:t>
            </a:r>
          </a:p>
          <a:p>
            <a:pPr marL="285750" indent="-285750">
              <a:buFont typeface="Arial" panose="020B0604020202020204" pitchFamily="34" charset="0"/>
              <a:buChar char="•"/>
            </a:pPr>
            <a:r>
              <a:rPr lang="en-US" sz="2800" dirty="0"/>
              <a:t>Curt Grace</a:t>
            </a:r>
          </a:p>
          <a:p>
            <a:pPr marL="285750" indent="-285750">
              <a:buFont typeface="Arial" panose="020B0604020202020204" pitchFamily="34" charset="0"/>
              <a:buChar char="•"/>
            </a:pPr>
            <a:r>
              <a:rPr lang="en-US" sz="2800" dirty="0"/>
              <a:t>Bethany Hannas</a:t>
            </a:r>
          </a:p>
          <a:p>
            <a:pPr marL="285750" indent="-285750">
              <a:buFont typeface="Arial" panose="020B0604020202020204" pitchFamily="34" charset="0"/>
              <a:buChar char="•"/>
            </a:pPr>
            <a:r>
              <a:rPr lang="en-US" sz="2800" dirty="0"/>
              <a:t>Mary Hixon</a:t>
            </a:r>
          </a:p>
          <a:p>
            <a:pPr marL="285750" indent="-285750">
              <a:buFont typeface="Arial" panose="020B0604020202020204" pitchFamily="34" charset="0"/>
              <a:buChar char="•"/>
            </a:pPr>
            <a:r>
              <a:rPr lang="en-US" sz="2800" dirty="0"/>
              <a:t>Alan Hoberman</a:t>
            </a:r>
          </a:p>
          <a:p>
            <a:endParaRPr lang="en-US" sz="2800" dirty="0"/>
          </a:p>
          <a:p>
            <a:pPr marL="285750" indent="-285750">
              <a:buFont typeface="Arial" panose="020B0604020202020204" pitchFamily="34" charset="0"/>
              <a:buChar char="•"/>
            </a:pPr>
            <a:endParaRPr lang="en-US" sz="2800" dirty="0"/>
          </a:p>
          <a:p>
            <a:pPr marL="1657350" lvl="3" indent="-285750">
              <a:buFont typeface="Arial" panose="020B0604020202020204" pitchFamily="34" charset="0"/>
              <a:buChar char="•"/>
            </a:pPr>
            <a:endParaRPr lang="en-US" sz="2400" dirty="0"/>
          </a:p>
          <a:p>
            <a:pPr marL="1657350" lvl="3" indent="-285750">
              <a:buFont typeface="Arial" panose="020B0604020202020204" pitchFamily="34" charset="0"/>
              <a:buChar char="•"/>
            </a:pPr>
            <a:endParaRPr lang="en-US" sz="24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04" y="0"/>
            <a:ext cx="11238318" cy="1646238"/>
          </a:xfrm>
          <a:prstGeom prst="rect">
            <a:avLst/>
          </a:prstGeom>
        </p:spPr>
      </p:pic>
      <p:pic>
        <p:nvPicPr>
          <p:cNvPr id="4" name="Picture 3">
            <a:extLst>
              <a:ext uri="{FF2B5EF4-FFF2-40B4-BE49-F238E27FC236}">
                <a16:creationId xmlns:a16="http://schemas.microsoft.com/office/drawing/2014/main" id="{25F60F02-7BB6-4F24-BC20-082FAB918B44}"/>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911" t="16036" r="1749" b="19460"/>
          <a:stretch/>
        </p:blipFill>
        <p:spPr>
          <a:xfrm>
            <a:off x="5733536" y="4693506"/>
            <a:ext cx="5844746" cy="1527831"/>
          </a:xfrm>
          <a:prstGeom prst="rect">
            <a:avLst/>
          </a:prstGeom>
        </p:spPr>
      </p:pic>
      <p:sp>
        <p:nvSpPr>
          <p:cNvPr id="5" name="TextBox 4">
            <a:extLst>
              <a:ext uri="{FF2B5EF4-FFF2-40B4-BE49-F238E27FC236}">
                <a16:creationId xmlns:a16="http://schemas.microsoft.com/office/drawing/2014/main" id="{0DACDA2B-85BF-4304-94C8-99B77ECB9F26}"/>
              </a:ext>
            </a:extLst>
          </p:cNvPr>
          <p:cNvSpPr txBox="1"/>
          <p:nvPr/>
        </p:nvSpPr>
        <p:spPr>
          <a:xfrm>
            <a:off x="3995881" y="1691838"/>
            <a:ext cx="5178529" cy="4708981"/>
          </a:xfrm>
          <a:prstGeom prst="rect">
            <a:avLst/>
          </a:prstGeom>
          <a:noFill/>
        </p:spPr>
        <p:txBody>
          <a:bodyPr wrap="square" rtlCol="0">
            <a:spAutoFit/>
          </a:bodyPr>
          <a:lstStyle/>
          <a:p>
            <a:pPr marL="285750" indent="-285750">
              <a:buFont typeface="Arial" panose="020B0604020202020204" pitchFamily="34" charset="0"/>
              <a:buChar char="•"/>
            </a:pPr>
            <a:r>
              <a:rPr lang="en-US" sz="2800" dirty="0"/>
              <a:t>Jeff Moffit</a:t>
            </a:r>
          </a:p>
          <a:p>
            <a:pPr marL="285750" indent="-285750">
              <a:buFont typeface="Arial" panose="020B0604020202020204" pitchFamily="34" charset="0"/>
              <a:buChar char="•"/>
            </a:pPr>
            <a:r>
              <a:rPr lang="en-US" sz="2800" b="1" dirty="0"/>
              <a:t>Eve Mylchreest</a:t>
            </a:r>
          </a:p>
          <a:p>
            <a:pPr marL="285750" indent="-285750">
              <a:buFont typeface="Arial" panose="020B0604020202020204" pitchFamily="34" charset="0"/>
              <a:buChar char="•"/>
            </a:pPr>
            <a:r>
              <a:rPr lang="en-US" sz="2800" dirty="0"/>
              <a:t>John Richburg</a:t>
            </a:r>
          </a:p>
          <a:p>
            <a:pPr marL="285750" indent="-285750">
              <a:buFont typeface="Arial" panose="020B0604020202020204" pitchFamily="34" charset="0"/>
              <a:buChar char="•"/>
            </a:pPr>
            <a:r>
              <a:rPr lang="en-US" sz="2800" b="1" dirty="0"/>
              <a:t>Linda Roberts </a:t>
            </a:r>
          </a:p>
          <a:p>
            <a:pPr marL="285750" indent="-285750">
              <a:buFont typeface="Arial" panose="020B0604020202020204" pitchFamily="34" charset="0"/>
              <a:buChar char="•"/>
            </a:pPr>
            <a:r>
              <a:rPr lang="en-US" sz="2800" dirty="0"/>
              <a:t>Dan Spade</a:t>
            </a:r>
          </a:p>
          <a:p>
            <a:pPr marL="285750" indent="-285750">
              <a:buFont typeface="Arial" panose="020B0604020202020204" pitchFamily="34" charset="0"/>
              <a:buChar char="•"/>
            </a:pPr>
            <a:r>
              <a:rPr lang="en-US" sz="2800" b="1" dirty="0"/>
              <a:t>Dinesh Stanislaus</a:t>
            </a:r>
          </a:p>
          <a:p>
            <a:pPr marL="285750" indent="-285750">
              <a:buFont typeface="Arial" panose="020B0604020202020204" pitchFamily="34" charset="0"/>
              <a:buChar char="•"/>
            </a:pPr>
            <a:r>
              <a:rPr lang="en-US" sz="2800" dirty="0"/>
              <a:t>Don Stump</a:t>
            </a:r>
            <a:endParaRPr lang="en-US" sz="2800" b="1" dirty="0"/>
          </a:p>
          <a:p>
            <a:endParaRPr lang="en-US" sz="2800" dirty="0"/>
          </a:p>
          <a:p>
            <a:pPr marL="285750" indent="-285750">
              <a:buFont typeface="Arial" panose="020B0604020202020204" pitchFamily="34" charset="0"/>
              <a:buChar char="•"/>
            </a:pPr>
            <a:endParaRPr lang="en-US" sz="2800" dirty="0"/>
          </a:p>
          <a:p>
            <a:pPr marL="1657350" lvl="3" indent="-285750">
              <a:buFont typeface="Arial" panose="020B0604020202020204" pitchFamily="34" charset="0"/>
              <a:buChar char="•"/>
            </a:pPr>
            <a:endParaRPr lang="en-US" sz="2400" dirty="0"/>
          </a:p>
          <a:p>
            <a:pPr marL="1657350" lvl="3" indent="-285750">
              <a:buFont typeface="Arial" panose="020B0604020202020204" pitchFamily="34" charset="0"/>
              <a:buChar char="•"/>
            </a:pPr>
            <a:endParaRPr lang="en-US" sz="2400" dirty="0"/>
          </a:p>
        </p:txBody>
      </p:sp>
      <p:sp>
        <p:nvSpPr>
          <p:cNvPr id="3" name="Rectangle 2">
            <a:extLst>
              <a:ext uri="{FF2B5EF4-FFF2-40B4-BE49-F238E27FC236}">
                <a16:creationId xmlns:a16="http://schemas.microsoft.com/office/drawing/2014/main" id="{C2F55A4E-84D9-4DBF-80DC-37072AB19167}"/>
              </a:ext>
            </a:extLst>
          </p:cNvPr>
          <p:cNvSpPr/>
          <p:nvPr/>
        </p:nvSpPr>
        <p:spPr>
          <a:xfrm>
            <a:off x="7568032" y="1691838"/>
            <a:ext cx="6096000" cy="2246769"/>
          </a:xfrm>
          <a:prstGeom prst="rect">
            <a:avLst/>
          </a:prstGeom>
        </p:spPr>
        <p:txBody>
          <a:bodyPr>
            <a:spAutoFit/>
          </a:bodyPr>
          <a:lstStyle/>
          <a:p>
            <a:pPr marL="285750" indent="-285750">
              <a:buFont typeface="Arial" panose="020B0604020202020204" pitchFamily="34" charset="0"/>
              <a:buChar char="•"/>
            </a:pPr>
            <a:r>
              <a:rPr lang="en-US" sz="2800" dirty="0"/>
              <a:t>Kary Thompson</a:t>
            </a:r>
          </a:p>
          <a:p>
            <a:pPr marL="285750" indent="-285750">
              <a:buFont typeface="Arial" panose="020B0604020202020204" pitchFamily="34" charset="0"/>
              <a:buChar char="•"/>
            </a:pPr>
            <a:r>
              <a:rPr lang="en-US" sz="2800" dirty="0"/>
              <a:t>Caren Villano</a:t>
            </a:r>
          </a:p>
          <a:p>
            <a:pPr marL="285750" indent="-285750">
              <a:buFont typeface="Arial" panose="020B0604020202020204" pitchFamily="34" charset="0"/>
              <a:buChar char="•"/>
            </a:pPr>
            <a:r>
              <a:rPr lang="en-US" sz="2800" b="1" dirty="0"/>
              <a:t>Atlee Watson</a:t>
            </a:r>
          </a:p>
          <a:p>
            <a:pPr marL="285750" indent="-285750">
              <a:buFont typeface="Arial" panose="020B0604020202020204" pitchFamily="34" charset="0"/>
              <a:buChar char="•"/>
            </a:pPr>
            <a:r>
              <a:rPr lang="en-US" sz="2800" b="1" dirty="0"/>
              <a:t>Amy Williams</a:t>
            </a:r>
          </a:p>
          <a:p>
            <a:pPr marL="285750" indent="-285750">
              <a:buFont typeface="Arial" panose="020B0604020202020204" pitchFamily="34" charset="0"/>
              <a:buChar char="•"/>
            </a:pPr>
            <a:r>
              <a:rPr lang="en-US" sz="2800" b="1" dirty="0"/>
              <a:t>Leah Zorrilla</a:t>
            </a:r>
          </a:p>
        </p:txBody>
      </p:sp>
      <p:pic>
        <p:nvPicPr>
          <p:cNvPr id="7" name="Audio 6">
            <a:hlinkClick r:id="" action="ppaction://media"/>
            <a:extLst>
              <a:ext uri="{FF2B5EF4-FFF2-40B4-BE49-F238E27FC236}">
                <a16:creationId xmlns:a16="http://schemas.microsoft.com/office/drawing/2014/main" id="{47353456-3F30-B148-8CC6-6476C50107B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66672456"/>
      </p:ext>
    </p:extLst>
  </p:cSld>
  <p:clrMapOvr>
    <a:masterClrMapping/>
  </p:clrMapOvr>
  <mc:AlternateContent xmlns:mc="http://schemas.openxmlformats.org/markup-compatibility/2006" xmlns:p14="http://schemas.microsoft.com/office/powerpoint/2010/main">
    <mc:Choice Requires="p14">
      <p:transition spd="slow" p14:dur="2000" advTm="12481"/>
    </mc:Choice>
    <mc:Fallback xmlns="">
      <p:transition spd="slow" advTm="1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
</p:tagLst>
</file>

<file path=ppt/tags/tag2.xml><?xml version="1.0" encoding="utf-8"?>
<p:tagLst xmlns:a="http://schemas.openxmlformats.org/drawingml/2006/main" xmlns:r="http://schemas.openxmlformats.org/officeDocument/2006/relationships" xmlns:p="http://schemas.openxmlformats.org/presentationml/2006/main">
  <p:tag name="TIMING" val="|23.9|1.7"/>
</p:tagLst>
</file>

<file path=ppt/tags/tag3.xml><?xml version="1.0" encoding="utf-8"?>
<p:tagLst xmlns:a="http://schemas.openxmlformats.org/drawingml/2006/main" xmlns:r="http://schemas.openxmlformats.org/officeDocument/2006/relationships" xmlns:p="http://schemas.openxmlformats.org/presentationml/2006/main">
  <p:tag name="TIMING" val="|14.9|4.4|1.8|3.9|3.6"/>
</p:tagLst>
</file>

<file path=ppt/tags/tag4.xml><?xml version="1.0" encoding="utf-8"?>
<p:tagLst xmlns:a="http://schemas.openxmlformats.org/drawingml/2006/main" xmlns:r="http://schemas.openxmlformats.org/officeDocument/2006/relationships" xmlns:p="http://schemas.openxmlformats.org/presentationml/2006/main">
  <p:tag name="TIMING" val="|15.9|4.9|3.4|3|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6493</TotalTime>
  <Words>1407</Words>
  <Application>Microsoft Office PowerPoint</Application>
  <PresentationFormat>Widescreen</PresentationFormat>
  <Paragraphs>167</Paragraphs>
  <Slides>18</Slides>
  <Notes>9</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Bristol-Myers Squibb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Kary</dc:creator>
  <cp:lastModifiedBy>Rosalie Duvic</cp:lastModifiedBy>
  <cp:revision>126</cp:revision>
  <cp:lastPrinted>2020-02-17T16:41:12Z</cp:lastPrinted>
  <dcterms:created xsi:type="dcterms:W3CDTF">2018-03-02T15:00:00Z</dcterms:created>
  <dcterms:modified xsi:type="dcterms:W3CDTF">2020-04-07T12:27:39Z</dcterms:modified>
</cp:coreProperties>
</file>